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58" r:id="rId3"/>
    <p:sldId id="263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9BD"/>
    <a:srgbClr val="FBC5B5"/>
    <a:srgbClr val="EEA121"/>
    <a:srgbClr val="1B3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0"/>
    <p:restoredTop sz="94629"/>
  </p:normalViewPr>
  <p:slideViewPr>
    <p:cSldViewPr snapToGrid="0" snapToObjects="1">
      <p:cViewPr>
        <p:scale>
          <a:sx n="95" d="100"/>
          <a:sy n="95" d="100"/>
        </p:scale>
        <p:origin x="-10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1575"/>
            <a:ext cx="12187160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77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&amp; Auth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F68EECA-6274-CA45-88F4-44C254ABAF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3E62CC-5B40-6940-9DAC-87BD536F1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6ABF835-5CAD-1A43-9956-51DF8240D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EEA12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109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EB2AD6A-8823-C247-99B6-AE2CEBD45B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8914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42C82D-6602-C34E-A05E-82E313AA9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C8B36B-561E-D247-B052-4329EFAE6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B3555"/>
                </a:solidFill>
              </a:defRPr>
            </a:lvl1pPr>
            <a:lvl2pPr>
              <a:defRPr>
                <a:solidFill>
                  <a:srgbClr val="EEA121"/>
                </a:solidFill>
              </a:defRPr>
            </a:lvl2pPr>
            <a:lvl3pPr>
              <a:defRPr>
                <a:solidFill>
                  <a:srgbClr val="FBC5B5"/>
                </a:solidFill>
              </a:defRPr>
            </a:lvl3pPr>
            <a:lvl4pPr>
              <a:defRPr>
                <a:solidFill>
                  <a:srgbClr val="4179BD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2924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05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281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Overscreening for cancer among older adults in the US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sz="3600" dirty="0"/>
              <a:t>The role of usual source of </a:t>
            </a:r>
            <a:r>
              <a:rPr lang="en-US" sz="3600" dirty="0" smtClean="0"/>
              <a:t>care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49" y="4589463"/>
            <a:ext cx="10779125" cy="1500187"/>
          </a:xfrm>
        </p:spPr>
        <p:txBody>
          <a:bodyPr/>
          <a:lstStyle/>
          <a:p>
            <a:r>
              <a:rPr lang="en-US" dirty="0"/>
              <a:t>Jennifer Moss</a:t>
            </a:r>
            <a:r>
              <a:rPr lang="en-US" sz="1800" dirty="0"/>
              <a:t>, PhD</a:t>
            </a:r>
            <a:r>
              <a:rPr lang="en-US" dirty="0"/>
              <a:t>; Alan Adelman</a:t>
            </a:r>
            <a:r>
              <a:rPr lang="en-US" sz="1800" dirty="0"/>
              <a:t>, MD, MS</a:t>
            </a:r>
            <a:r>
              <a:rPr lang="en-US" dirty="0"/>
              <a:t>; William Curry</a:t>
            </a:r>
            <a:r>
              <a:rPr lang="en-US" sz="1800" dirty="0"/>
              <a:t>, MD, MS</a:t>
            </a:r>
            <a:r>
              <a:rPr lang="en-US" dirty="0"/>
              <a:t>; Siddhartha Roy</a:t>
            </a:r>
            <a:r>
              <a:rPr lang="en-US" sz="1800" dirty="0"/>
              <a:t>, </a:t>
            </a:r>
            <a:r>
              <a:rPr lang="en-US" sz="1800" dirty="0" err="1"/>
              <a:t>DrPH</a:t>
            </a:r>
            <a:r>
              <a:rPr lang="en-US" sz="1800" dirty="0"/>
              <a:t>, MPH</a:t>
            </a:r>
            <a:r>
              <a:rPr lang="en-US" dirty="0"/>
              <a:t>; Eugene Lengerich</a:t>
            </a:r>
            <a:r>
              <a:rPr lang="en-US" sz="1800" dirty="0"/>
              <a:t>, MS, VMD</a:t>
            </a:r>
            <a:r>
              <a:rPr lang="en-US" dirty="0"/>
              <a:t>; Joie </a:t>
            </a:r>
            <a:r>
              <a:rPr lang="en-US" dirty="0" smtClean="0"/>
              <a:t>Cooper</a:t>
            </a:r>
            <a:r>
              <a:rPr lang="en-US" sz="1800" dirty="0" smtClean="0"/>
              <a:t>, </a:t>
            </a:r>
            <a:r>
              <a:rPr lang="en-US" sz="1800" dirty="0"/>
              <a:t>MS</a:t>
            </a:r>
            <a:r>
              <a:rPr lang="en-US" dirty="0"/>
              <a:t>; Mack Ruffin,</a:t>
            </a:r>
            <a:r>
              <a:rPr lang="en-US" sz="1800" dirty="0"/>
              <a:t> MD, </a:t>
            </a:r>
            <a:r>
              <a:rPr lang="en-US" sz="1800" dirty="0" smtClean="0"/>
              <a:t>MPH</a:t>
            </a:r>
          </a:p>
          <a:p>
            <a:r>
              <a:rPr lang="en-US" dirty="0" smtClean="0">
                <a:solidFill>
                  <a:srgbClr val="4179BD"/>
                </a:solidFill>
              </a:rPr>
              <a:t>Penn State College of Medicine</a:t>
            </a:r>
            <a:endParaRPr lang="en-US" dirty="0">
              <a:solidFill>
                <a:srgbClr val="4179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668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E98E8A-B3E6-294D-9514-5C6EEE417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r>
              <a:rPr lang="en-US" dirty="0"/>
              <a:t>The 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6F2B13-E236-6F49-A2E7-6713D570B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079683"/>
          </a:xfrm>
        </p:spPr>
        <p:txBody>
          <a:bodyPr/>
          <a:lstStyle/>
          <a:p>
            <a:r>
              <a:rPr lang="en-US" altLang="en-US" dirty="0" smtClean="0"/>
              <a:t>Overscreening: administering cancer screening after the recommended upper age limit</a:t>
            </a:r>
          </a:p>
          <a:p>
            <a:r>
              <a:rPr lang="en-US" altLang="en-US" dirty="0" smtClean="0"/>
              <a:t>Overscreening can cause harms to patients and reduce healthcare efficiency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Question: Are patients </a:t>
            </a:r>
            <a:r>
              <a:rPr lang="en-US" altLang="en-US" b="1" i="1" dirty="0" smtClean="0"/>
              <a:t>with</a:t>
            </a:r>
            <a:r>
              <a:rPr lang="en-US" altLang="en-US" dirty="0" smtClean="0"/>
              <a:t> a usual source of healthcare overscreened for colorectal</a:t>
            </a:r>
            <a:r>
              <a:rPr lang="en-US" altLang="en-US" dirty="0"/>
              <a:t>, cervical, and breast cancers </a:t>
            </a:r>
            <a:r>
              <a:rPr lang="en-US" altLang="en-US" dirty="0" smtClean="0"/>
              <a:t>more than patients </a:t>
            </a:r>
            <a:r>
              <a:rPr lang="en-US" altLang="en-US" b="1" i="1" dirty="0" smtClean="0"/>
              <a:t>without</a:t>
            </a:r>
            <a:r>
              <a:rPr lang="en-US" altLang="en-US" dirty="0" smtClean="0"/>
              <a:t> </a:t>
            </a:r>
            <a:r>
              <a:rPr lang="en-US" altLang="en-US" dirty="0"/>
              <a:t>a usual source of </a:t>
            </a:r>
            <a:r>
              <a:rPr lang="en-US" altLang="en-US" dirty="0" smtClean="0"/>
              <a:t>healthcare</a:t>
            </a:r>
            <a:r>
              <a:rPr lang="en-US" alt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32514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FF7C9D-3B7F-6D44-8591-C9B28E2F8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8731"/>
          </a:xfrm>
        </p:spPr>
        <p:txBody>
          <a:bodyPr/>
          <a:lstStyle/>
          <a:p>
            <a:r>
              <a:rPr lang="en-US" dirty="0"/>
              <a:t>Research Design </a:t>
            </a:r>
            <a:r>
              <a:rPr lang="en-US"/>
              <a:t>and Method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4FF268-F2F5-6646-817C-59147D779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856"/>
            <a:ext cx="10515600" cy="5043107"/>
          </a:xfrm>
        </p:spPr>
        <p:txBody>
          <a:bodyPr/>
          <a:lstStyle/>
          <a:p>
            <a:r>
              <a:rPr lang="en-US" dirty="0" smtClean="0"/>
              <a:t>Data source</a:t>
            </a:r>
            <a:r>
              <a:rPr lang="en-US" dirty="0"/>
              <a:t>: 2016 Behavioral Risk Factor Surveillance System (BRFSS), CDC </a:t>
            </a:r>
            <a:r>
              <a:rPr lang="en-US" dirty="0" smtClean="0"/>
              <a:t>(population-based phone survey)</a:t>
            </a:r>
          </a:p>
          <a:p>
            <a:r>
              <a:rPr lang="en-US" dirty="0" smtClean="0"/>
              <a:t>Outcome measures: Self-reported overscreening</a:t>
            </a:r>
          </a:p>
          <a:p>
            <a:pPr lvl="1"/>
            <a:r>
              <a:rPr lang="en-US" dirty="0"/>
              <a:t>Colorectal cancer (by sex): Visualization screening after age 76</a:t>
            </a:r>
          </a:p>
          <a:p>
            <a:pPr lvl="1"/>
            <a:r>
              <a:rPr lang="en-US" dirty="0"/>
              <a:t>Cervical cancer (women): Pap after age 66</a:t>
            </a:r>
          </a:p>
          <a:p>
            <a:pPr lvl="1"/>
            <a:r>
              <a:rPr lang="en-US" dirty="0"/>
              <a:t>Breast cancer (women): Mammography after age 76</a:t>
            </a:r>
          </a:p>
          <a:p>
            <a:r>
              <a:rPr lang="en-US" dirty="0" smtClean="0"/>
              <a:t>Analysis:</a:t>
            </a:r>
          </a:p>
          <a:p>
            <a:pPr lvl="1"/>
            <a:r>
              <a:rPr lang="en-US" dirty="0" smtClean="0"/>
              <a:t>Estimated prevalence of overscreening for each cancer</a:t>
            </a:r>
          </a:p>
          <a:p>
            <a:pPr lvl="1"/>
            <a:r>
              <a:rPr lang="en-US" dirty="0"/>
              <a:t>Used multivariable logistic regression to identify correlates of overscreening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082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A39C00-1A11-484D-862A-18589269F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</p:spPr>
        <p:txBody>
          <a:bodyPr/>
          <a:lstStyle/>
          <a:p>
            <a:r>
              <a:rPr lang="en-US" dirty="0"/>
              <a:t>What the Research Found</a:t>
            </a:r>
          </a:p>
        </p:txBody>
      </p:sp>
      <p:graphicFrame>
        <p:nvGraphicFramePr>
          <p:cNvPr id="6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0801488"/>
              </p:ext>
            </p:extLst>
          </p:nvPr>
        </p:nvGraphicFramePr>
        <p:xfrm>
          <a:off x="838200" y="1189038"/>
          <a:ext cx="10385255" cy="3393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0982"/>
                <a:gridCol w="1550891"/>
                <a:gridCol w="1192994"/>
                <a:gridCol w="2266687"/>
                <a:gridCol w="3413701"/>
              </a:tblGrid>
              <a:tr h="1030287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Cancer</a:t>
                      </a:r>
                      <a:endParaRPr lang="en-US" sz="2600" dirty="0"/>
                    </a:p>
                  </a:txBody>
                  <a:tcPr marL="133376" marR="133376" marT="66678" marB="666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Gender</a:t>
                      </a:r>
                      <a:endParaRPr lang="en-US" sz="2600" dirty="0"/>
                    </a:p>
                  </a:txBody>
                  <a:tcPr marL="133376" marR="133376" marT="66678" marB="666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Age</a:t>
                      </a:r>
                      <a:endParaRPr lang="en-US" sz="2600" dirty="0"/>
                    </a:p>
                  </a:txBody>
                  <a:tcPr marL="133376" marR="133376" marT="66678" marB="666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err="1" smtClean="0"/>
                        <a:t>Overscreen-ing</a:t>
                      </a:r>
                      <a:endParaRPr lang="en-US" sz="2600" dirty="0"/>
                    </a:p>
                  </a:txBody>
                  <a:tcPr marL="133376" marR="133376" marT="66678" marB="666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Effect</a:t>
                      </a:r>
                      <a:r>
                        <a:rPr lang="en-US" sz="2600" baseline="0" dirty="0" smtClean="0"/>
                        <a:t> of</a:t>
                      </a:r>
                      <a:r>
                        <a:rPr lang="en-US" sz="2600" dirty="0" smtClean="0"/>
                        <a:t> having a usual source of care</a:t>
                      </a:r>
                    </a:p>
                    <a:p>
                      <a:pPr algn="ctr"/>
                      <a:r>
                        <a:rPr lang="en-US" sz="2000" dirty="0" smtClean="0"/>
                        <a:t>Odds ratio (95% CI)</a:t>
                      </a:r>
                      <a:endParaRPr lang="en-US" sz="1800" dirty="0"/>
                    </a:p>
                  </a:txBody>
                  <a:tcPr marL="133376" marR="133376" marT="66678" marB="66678"/>
                </a:tc>
              </a:tr>
              <a:tr h="540824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Colorectal</a:t>
                      </a:r>
                      <a:endParaRPr lang="en-US" sz="2600" dirty="0"/>
                    </a:p>
                  </a:txBody>
                  <a:tcPr marL="133376" marR="133376" marT="66678" marB="66678"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Men</a:t>
                      </a:r>
                      <a:endParaRPr lang="en-US" sz="2600" dirty="0"/>
                    </a:p>
                  </a:txBody>
                  <a:tcPr marL="133376" marR="133376" marT="66678" marB="6667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600" dirty="0" smtClean="0"/>
                        <a:t>76+</a:t>
                      </a:r>
                      <a:endParaRPr lang="en-US" sz="2600" dirty="0"/>
                    </a:p>
                  </a:txBody>
                  <a:tcPr marL="133376" marR="133376" marT="66678" marB="666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/>
                        <a:t>66%</a:t>
                      </a:r>
                      <a:endParaRPr lang="en-US" sz="2600" b="1" dirty="0"/>
                    </a:p>
                  </a:txBody>
                  <a:tcPr marL="133376" marR="133376" marT="66678" marB="666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0.78 (0.56-1.09)</a:t>
                      </a:r>
                      <a:endParaRPr lang="en-US" sz="2600" dirty="0"/>
                    </a:p>
                  </a:txBody>
                  <a:tcPr marL="133376" marR="133376" marT="66678" marB="66678"/>
                </a:tc>
              </a:tr>
              <a:tr h="540824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Colorectal</a:t>
                      </a:r>
                      <a:endParaRPr lang="en-US" sz="2600" dirty="0"/>
                    </a:p>
                  </a:txBody>
                  <a:tcPr marL="133376" marR="133376" marT="66678" marB="66678"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Women</a:t>
                      </a:r>
                      <a:endParaRPr lang="en-US" sz="2600" dirty="0"/>
                    </a:p>
                  </a:txBody>
                  <a:tcPr marL="133376" marR="133376" marT="66678" marB="6667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600" dirty="0" smtClean="0"/>
                        <a:t>76+</a:t>
                      </a:r>
                      <a:endParaRPr lang="en-US" sz="2600" dirty="0"/>
                    </a:p>
                  </a:txBody>
                  <a:tcPr marL="133376" marR="133376" marT="66678" marB="666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/>
                        <a:t>65%</a:t>
                      </a:r>
                      <a:endParaRPr lang="en-US" sz="2600" b="1" dirty="0"/>
                    </a:p>
                  </a:txBody>
                  <a:tcPr marL="133376" marR="133376" marT="66678" marB="666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FF0000"/>
                          </a:solidFill>
                        </a:rPr>
                        <a:t>0.69 (0.51-0.92)</a:t>
                      </a:r>
                      <a:endParaRPr lang="en-US" sz="2600" b="1" dirty="0">
                        <a:solidFill>
                          <a:srgbClr val="FF0000"/>
                        </a:solidFill>
                      </a:endParaRPr>
                    </a:p>
                  </a:txBody>
                  <a:tcPr marL="133376" marR="133376" marT="66678" marB="66678"/>
                </a:tc>
              </a:tr>
              <a:tr h="540824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Cervical</a:t>
                      </a:r>
                      <a:endParaRPr lang="en-US" sz="2600" dirty="0"/>
                    </a:p>
                  </a:txBody>
                  <a:tcPr marL="133376" marR="133376" marT="66678" marB="66678"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Women</a:t>
                      </a:r>
                      <a:endParaRPr lang="en-US" sz="2600" dirty="0"/>
                    </a:p>
                  </a:txBody>
                  <a:tcPr marL="133376" marR="133376" marT="66678" marB="6667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600" dirty="0" smtClean="0"/>
                        <a:t>66+</a:t>
                      </a:r>
                      <a:endParaRPr lang="en-US" sz="2600" dirty="0"/>
                    </a:p>
                  </a:txBody>
                  <a:tcPr marL="133376" marR="133376" marT="66678" marB="666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/>
                        <a:t>56%</a:t>
                      </a:r>
                      <a:endParaRPr lang="en-US" sz="2600" b="1" dirty="0"/>
                    </a:p>
                  </a:txBody>
                  <a:tcPr marL="133376" marR="133376" marT="66678" marB="666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00B050"/>
                          </a:solidFill>
                        </a:rPr>
                        <a:t>1.37 (1.14-1.66)</a:t>
                      </a:r>
                      <a:endParaRPr lang="en-US" sz="2600" b="1" dirty="0">
                        <a:solidFill>
                          <a:srgbClr val="00B050"/>
                        </a:solidFill>
                      </a:endParaRPr>
                    </a:p>
                  </a:txBody>
                  <a:tcPr marL="133376" marR="133376" marT="66678" marB="66678"/>
                </a:tc>
              </a:tr>
              <a:tr h="540824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Breast</a:t>
                      </a:r>
                      <a:endParaRPr lang="en-US" sz="2600" dirty="0"/>
                    </a:p>
                  </a:txBody>
                  <a:tcPr marL="133376" marR="133376" marT="66678" marB="66678"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Women</a:t>
                      </a:r>
                      <a:endParaRPr lang="en-US" sz="2600" dirty="0"/>
                    </a:p>
                  </a:txBody>
                  <a:tcPr marL="133376" marR="133376" marT="66678" marB="6667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600" dirty="0" smtClean="0"/>
                        <a:t>76+</a:t>
                      </a:r>
                      <a:endParaRPr lang="en-US" sz="2600" dirty="0"/>
                    </a:p>
                  </a:txBody>
                  <a:tcPr marL="133376" marR="133376" marT="66678" marB="666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/>
                        <a:t>79%</a:t>
                      </a:r>
                      <a:endParaRPr lang="en-US" sz="2600" b="1" dirty="0"/>
                    </a:p>
                  </a:txBody>
                  <a:tcPr marL="133376" marR="133376" marT="66678" marB="666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00B050"/>
                          </a:solidFill>
                        </a:rPr>
                        <a:t>1.65 (1.28-2.14)</a:t>
                      </a:r>
                      <a:endParaRPr lang="en-US" sz="2600" b="1" dirty="0">
                        <a:solidFill>
                          <a:srgbClr val="00B050"/>
                        </a:solidFill>
                      </a:endParaRPr>
                    </a:p>
                  </a:txBody>
                  <a:tcPr marL="133376" marR="133376" marT="66678" marB="6667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115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B9B006-40C1-804D-A904-C2770DF20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443"/>
          </a:xfrm>
        </p:spPr>
        <p:txBody>
          <a:bodyPr/>
          <a:lstStyle/>
          <a:p>
            <a:r>
              <a:rPr lang="en-US" dirty="0"/>
              <a:t>What this means for Clinical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4F1C0C-798E-E44A-96E3-1A784C127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9264"/>
            <a:ext cx="10515600" cy="5207699"/>
          </a:xfrm>
        </p:spPr>
        <p:txBody>
          <a:bodyPr/>
          <a:lstStyle/>
          <a:p>
            <a:r>
              <a:rPr lang="en-US" dirty="0"/>
              <a:t>Having a usual source of health care was associated with </a:t>
            </a:r>
          </a:p>
          <a:p>
            <a:pPr marL="457200" lvl="1" indent="0">
              <a:buNone/>
            </a:pPr>
            <a:r>
              <a:rPr lang="en-US" dirty="0"/>
              <a:t>↑ overscreening for cervical, breast cancer</a:t>
            </a:r>
          </a:p>
          <a:p>
            <a:pPr marL="457200" lvl="1" indent="0">
              <a:buNone/>
            </a:pPr>
            <a:r>
              <a:rPr lang="en-US" dirty="0"/>
              <a:t>↓ overscreening for colorectal cancer (♀)</a:t>
            </a:r>
          </a:p>
          <a:p>
            <a:r>
              <a:rPr lang="en-US" dirty="0" smtClean="0"/>
              <a:t>High </a:t>
            </a:r>
            <a:r>
              <a:rPr lang="en-US" dirty="0"/>
              <a:t>rates of overscreening, esp. breast cancer</a:t>
            </a:r>
          </a:p>
          <a:p>
            <a:pPr lvl="1"/>
            <a:r>
              <a:rPr lang="en-US" dirty="0"/>
              <a:t>Unnecessary tests?</a:t>
            </a:r>
          </a:p>
          <a:p>
            <a:pPr lvl="1"/>
            <a:r>
              <a:rPr lang="en-US" dirty="0"/>
              <a:t>Potential harms?</a:t>
            </a:r>
          </a:p>
          <a:p>
            <a:r>
              <a:rPr lang="en-US" dirty="0"/>
              <a:t>Interventions to reduce overscreening</a:t>
            </a:r>
          </a:p>
          <a:p>
            <a:pPr lvl="1"/>
            <a:r>
              <a:rPr lang="en-US" dirty="0"/>
              <a:t>Patient-provider </a:t>
            </a:r>
            <a:r>
              <a:rPr lang="en-US" smtClean="0"/>
              <a:t>relationship and communication</a:t>
            </a:r>
            <a:endParaRPr lang="en-US" dirty="0"/>
          </a:p>
          <a:p>
            <a:pPr lvl="1"/>
            <a:r>
              <a:rPr lang="en-US" dirty="0"/>
              <a:t>Systems/AI approaches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829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414141"/>
      </a:dk1>
      <a:lt1>
        <a:srgbClr val="FFFFFF"/>
      </a:lt1>
      <a:dk2>
        <a:srgbClr val="4179BD"/>
      </a:dk2>
      <a:lt2>
        <a:srgbClr val="E7E6E6"/>
      </a:lt2>
      <a:accent1>
        <a:srgbClr val="4179BD"/>
      </a:accent1>
      <a:accent2>
        <a:srgbClr val="EEA120"/>
      </a:accent2>
      <a:accent3>
        <a:srgbClr val="FBC5B5"/>
      </a:accent3>
      <a:accent4>
        <a:srgbClr val="1B3455"/>
      </a:accent4>
      <a:accent5>
        <a:srgbClr val="414141"/>
      </a:accent5>
      <a:accent6>
        <a:srgbClr val="414141"/>
      </a:accent6>
      <a:hlink>
        <a:srgbClr val="4179BD"/>
      </a:hlink>
      <a:folHlink>
        <a:srgbClr val="1B3455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NAPCRG2019" id="{47FFDAD4-AAE8-AF49-BA16-D5254214DB9A}" vid="{04A9208E-0D6C-CC40-BAFE-004D06FD226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305</Words>
  <Application>Microsoft Office PowerPoint</Application>
  <PresentationFormat>Custom</PresentationFormat>
  <Paragraphs>54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Overscreening for cancer among older adults in the US: The role of usual source of care</vt:lpstr>
      <vt:lpstr>The Research Question</vt:lpstr>
      <vt:lpstr>Research Design and Method</vt:lpstr>
      <vt:lpstr>What the Research Found</vt:lpstr>
      <vt:lpstr>What this means for Clinical Practice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Research Question</dc:title>
  <dc:creator>Jessica Sand</dc:creator>
  <cp:lastModifiedBy>Priscilla Noland</cp:lastModifiedBy>
  <cp:revision>5</cp:revision>
  <dcterms:created xsi:type="dcterms:W3CDTF">2019-02-14T16:03:51Z</dcterms:created>
  <dcterms:modified xsi:type="dcterms:W3CDTF">2020-02-03T19:27:38Z</dcterms:modified>
</cp:coreProperties>
</file>