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58" r:id="rId2"/>
    <p:sldId id="263" r:id="rId3"/>
    <p:sldId id="261" r:id="rId4"/>
    <p:sldId id="262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4B"/>
    <a:srgbClr val="FF4B4B"/>
    <a:srgbClr val="FF0000"/>
    <a:srgbClr val="4179BD"/>
    <a:srgbClr val="FBC5B5"/>
    <a:srgbClr val="EEA121"/>
    <a:srgbClr val="1B35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0"/>
    <p:restoredTop sz="94629"/>
  </p:normalViewPr>
  <p:slideViewPr>
    <p:cSldViewPr snapToGrid="0" snapToObjects="1">
      <p:cViewPr>
        <p:scale>
          <a:sx n="75" d="100"/>
          <a:sy n="75" d="100"/>
        </p:scale>
        <p:origin x="-858" y="-4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6872EF-0330-4710-B610-CE03D74CE174}" type="datetimeFigureOut">
              <a:rPr lang="nl-NL" smtClean="0"/>
              <a:t>11-2-2020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99FB5A-6690-4AC3-80B0-D9C93CDFF1D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3238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5943925-C973-3142-89C9-7FBD23CD6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575"/>
            <a:ext cx="12187160" cy="685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78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&amp; Auth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F68EECA-6274-CA45-88F4-44C254ABAF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61" y="11575"/>
            <a:ext cx="12189339" cy="68561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3E62CC-5B40-6940-9DAC-87BD536F1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4179B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ABF835-5CAD-1A43-9956-51DF8240D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EEA12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1093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EB2AD6A-8823-C247-99B6-AE2CEBD45B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914" y="11575"/>
            <a:ext cx="12189339" cy="68561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42C82D-6602-C34E-A05E-82E313AA9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179B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C8B36B-561E-D247-B052-4329EFAE6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B3555"/>
                </a:solidFill>
              </a:defRPr>
            </a:lvl1pPr>
            <a:lvl2pPr>
              <a:defRPr>
                <a:solidFill>
                  <a:srgbClr val="EEA121"/>
                </a:solidFill>
              </a:defRPr>
            </a:lvl2pPr>
            <a:lvl3pPr>
              <a:defRPr>
                <a:solidFill>
                  <a:srgbClr val="FBC5B5"/>
                </a:solidFill>
              </a:defRPr>
            </a:lvl3pPr>
            <a:lvl4pPr>
              <a:defRPr>
                <a:solidFill>
                  <a:srgbClr val="4179BD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2924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5943925-C973-3142-89C9-7FBD23CD6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61" y="11575"/>
            <a:ext cx="12189339" cy="685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57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815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E98E8A-B3E6-294D-9514-5C6EEE417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2155"/>
          </a:xfrm>
        </p:spPr>
        <p:txBody>
          <a:bodyPr/>
          <a:lstStyle/>
          <a:p>
            <a:r>
              <a:rPr lang="en-US" dirty="0"/>
              <a:t>The Research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6F2B13-E236-6F49-A2E7-6713D570B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0170"/>
            <a:ext cx="10515600" cy="5079683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/>
              <a:t>What is the diagnostic </a:t>
            </a:r>
            <a:r>
              <a:rPr lang="en-US" sz="3200" dirty="0"/>
              <a:t>accuracy </a:t>
            </a:r>
            <a:r>
              <a:rPr lang="en-US" sz="3200" dirty="0" smtClean="0"/>
              <a:t>of the Alivecor Kardia 1-lead ECG </a:t>
            </a:r>
            <a:r>
              <a:rPr lang="en-US" sz="3200" dirty="0"/>
              <a:t>device </a:t>
            </a:r>
            <a:r>
              <a:rPr lang="en-US" sz="3200" dirty="0" smtClean="0"/>
              <a:t>for: </a:t>
            </a:r>
          </a:p>
          <a:p>
            <a:pPr marL="0" indent="0">
              <a:buNone/>
            </a:pPr>
            <a:endParaRPr lang="en-US" sz="1400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sz="2800" dirty="0" smtClean="0"/>
              <a:t>Atrial fibrillation (AF)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 smtClean="0"/>
              <a:t>Any rhythm abnormality </a:t>
            </a:r>
          </a:p>
          <a:p>
            <a:pPr lvl="3"/>
            <a:r>
              <a:rPr lang="en-US" sz="2400" dirty="0" smtClean="0"/>
              <a:t>AF, premature beats, etc.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 smtClean="0"/>
              <a:t>Any conduction abnormality </a:t>
            </a:r>
          </a:p>
          <a:p>
            <a:pPr lvl="3"/>
            <a:r>
              <a:rPr lang="en-US" sz="2400" dirty="0" smtClean="0"/>
              <a:t>AV block, bundle </a:t>
            </a:r>
            <a:r>
              <a:rPr lang="en-US" sz="2400" dirty="0"/>
              <a:t>branch </a:t>
            </a:r>
            <a:r>
              <a:rPr lang="en-US" sz="2400" dirty="0" smtClean="0"/>
              <a:t>block</a:t>
            </a:r>
          </a:p>
          <a:p>
            <a:pPr marL="1371600" lvl="3" indent="0">
              <a:buNone/>
            </a:pPr>
            <a:endParaRPr lang="en-US" sz="1400" dirty="0"/>
          </a:p>
          <a:p>
            <a:pPr marL="0" indent="0" algn="r">
              <a:buNone/>
            </a:pPr>
            <a:r>
              <a:rPr lang="en-US" sz="3200" dirty="0" smtClean="0"/>
              <a:t>…among </a:t>
            </a:r>
            <a:r>
              <a:rPr lang="en-US" sz="3200" dirty="0"/>
              <a:t>consecutive primary care </a:t>
            </a:r>
            <a:r>
              <a:rPr lang="en-US" sz="3200" dirty="0" smtClean="0"/>
              <a:t>patients? </a:t>
            </a:r>
            <a:endParaRPr lang="en-US" sz="32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808" y="2286119"/>
            <a:ext cx="3194992" cy="232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14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FF7C9D-3B7F-6D44-8591-C9B28E2F8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1" y="124636"/>
            <a:ext cx="10515600" cy="768731"/>
          </a:xfrm>
        </p:spPr>
        <p:txBody>
          <a:bodyPr/>
          <a:lstStyle/>
          <a:p>
            <a:r>
              <a:rPr lang="en-US" dirty="0"/>
              <a:t>Research Design and Method</a:t>
            </a:r>
          </a:p>
        </p:txBody>
      </p:sp>
      <p:sp>
        <p:nvSpPr>
          <p:cNvPr id="4" name="Rechthoek 3"/>
          <p:cNvSpPr/>
          <p:nvPr/>
        </p:nvSpPr>
        <p:spPr>
          <a:xfrm>
            <a:off x="424722" y="2094256"/>
            <a:ext cx="1716599" cy="26117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/>
          <a:srcRect l="1788" t="31764" r="61259" b="18430"/>
          <a:stretch/>
        </p:blipFill>
        <p:spPr>
          <a:xfrm>
            <a:off x="3374224" y="1437756"/>
            <a:ext cx="2211635" cy="894280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4080381" y="2391430"/>
            <a:ext cx="896752" cy="29978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10 sec</a:t>
            </a:r>
          </a:p>
        </p:txBody>
      </p:sp>
      <p:sp>
        <p:nvSpPr>
          <p:cNvPr id="8" name="Rechthoek 7"/>
          <p:cNvSpPr/>
          <p:nvPr/>
        </p:nvSpPr>
        <p:spPr>
          <a:xfrm>
            <a:off x="9211218" y="2197424"/>
            <a:ext cx="1456782" cy="91715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kstvak 8"/>
          <p:cNvSpPr txBox="1"/>
          <p:nvPr/>
        </p:nvSpPr>
        <p:spPr>
          <a:xfrm>
            <a:off x="9211218" y="2216686"/>
            <a:ext cx="145678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Any conduction abnormality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9211218" y="1211613"/>
            <a:ext cx="1456782" cy="88452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kstvak 11"/>
          <p:cNvSpPr txBox="1"/>
          <p:nvPr/>
        </p:nvSpPr>
        <p:spPr>
          <a:xfrm>
            <a:off x="9211218" y="1359039"/>
            <a:ext cx="145678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Any rhythm abnormality</a:t>
            </a:r>
          </a:p>
        </p:txBody>
      </p:sp>
      <p:sp>
        <p:nvSpPr>
          <p:cNvPr id="13" name="Rechthoek 12"/>
          <p:cNvSpPr/>
          <p:nvPr/>
        </p:nvSpPr>
        <p:spPr>
          <a:xfrm>
            <a:off x="3282148" y="893368"/>
            <a:ext cx="2387301" cy="180130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kstvak 13"/>
          <p:cNvSpPr txBox="1"/>
          <p:nvPr/>
        </p:nvSpPr>
        <p:spPr>
          <a:xfrm>
            <a:off x="3496196" y="884795"/>
            <a:ext cx="2029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 smtClean="0"/>
              <a:t>Routine care </a:t>
            </a:r>
          </a:p>
          <a:p>
            <a:pPr algn="ctr"/>
            <a:r>
              <a:rPr lang="nl-NL" sz="1600" b="1" dirty="0" smtClean="0"/>
              <a:t>12-lead </a:t>
            </a:r>
            <a:r>
              <a:rPr lang="nl-NL" sz="1600" b="1" dirty="0"/>
              <a:t>ECG</a:t>
            </a:r>
          </a:p>
        </p:txBody>
      </p:sp>
      <p:pic>
        <p:nvPicPr>
          <p:cNvPr id="16" name="Afbeelding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3475" y="5594453"/>
            <a:ext cx="837046" cy="11253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279" y="4350232"/>
            <a:ext cx="1626956" cy="1181480"/>
          </a:xfrm>
          <a:prstGeom prst="rect">
            <a:avLst/>
          </a:prstGeom>
        </p:spPr>
      </p:pic>
      <p:sp>
        <p:nvSpPr>
          <p:cNvPr id="20" name="Rechthoek 19"/>
          <p:cNvSpPr/>
          <p:nvPr/>
        </p:nvSpPr>
        <p:spPr>
          <a:xfrm>
            <a:off x="3099100" y="5594453"/>
            <a:ext cx="2859315" cy="38766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30 sec</a:t>
            </a:r>
          </a:p>
        </p:txBody>
      </p:sp>
      <p:sp>
        <p:nvSpPr>
          <p:cNvPr id="21" name="Rechthoek 20"/>
          <p:cNvSpPr/>
          <p:nvPr/>
        </p:nvSpPr>
        <p:spPr>
          <a:xfrm>
            <a:off x="3099099" y="3963754"/>
            <a:ext cx="2859315" cy="20183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Tekstvak 21"/>
          <p:cNvSpPr txBox="1"/>
          <p:nvPr/>
        </p:nvSpPr>
        <p:spPr>
          <a:xfrm>
            <a:off x="3423560" y="3972327"/>
            <a:ext cx="2226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Alivecor 1-lead ECG</a:t>
            </a:r>
          </a:p>
        </p:txBody>
      </p:sp>
      <p:sp>
        <p:nvSpPr>
          <p:cNvPr id="23" name="Rechthoek 22"/>
          <p:cNvSpPr/>
          <p:nvPr/>
        </p:nvSpPr>
        <p:spPr>
          <a:xfrm>
            <a:off x="9210189" y="3463890"/>
            <a:ext cx="1448887" cy="60747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AF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4" name="Rechthoek 23"/>
          <p:cNvSpPr/>
          <p:nvPr/>
        </p:nvSpPr>
        <p:spPr>
          <a:xfrm>
            <a:off x="9211218" y="210669"/>
            <a:ext cx="1456782" cy="88452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AF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Rechthoek 24"/>
          <p:cNvSpPr/>
          <p:nvPr/>
        </p:nvSpPr>
        <p:spPr>
          <a:xfrm>
            <a:off x="9211100" y="4200889"/>
            <a:ext cx="1448887" cy="64236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Any rhythm abnormality</a:t>
            </a:r>
          </a:p>
        </p:txBody>
      </p:sp>
      <p:cxnSp>
        <p:nvCxnSpPr>
          <p:cNvPr id="26" name="Rechte verbindingslijn 25"/>
          <p:cNvCxnSpPr>
            <a:cxnSpLocks/>
          </p:cNvCxnSpPr>
          <p:nvPr/>
        </p:nvCxnSpPr>
        <p:spPr>
          <a:xfrm flipH="1">
            <a:off x="2129128" y="3357246"/>
            <a:ext cx="23837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met pijl 26"/>
          <p:cNvCxnSpPr>
            <a:cxnSpLocks/>
          </p:cNvCxnSpPr>
          <p:nvPr/>
        </p:nvCxnSpPr>
        <p:spPr>
          <a:xfrm flipV="1">
            <a:off x="5679010" y="1661761"/>
            <a:ext cx="1313068" cy="1167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met pijl 27"/>
          <p:cNvCxnSpPr>
            <a:cxnSpLocks/>
          </p:cNvCxnSpPr>
          <p:nvPr/>
        </p:nvCxnSpPr>
        <p:spPr>
          <a:xfrm>
            <a:off x="7488539" y="4949700"/>
            <a:ext cx="4968" cy="67105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28"/>
          <p:cNvCxnSpPr>
            <a:cxnSpLocks/>
          </p:cNvCxnSpPr>
          <p:nvPr/>
        </p:nvCxnSpPr>
        <p:spPr>
          <a:xfrm flipH="1">
            <a:off x="5965590" y="5297375"/>
            <a:ext cx="151640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29"/>
          <p:cNvCxnSpPr/>
          <p:nvPr/>
        </p:nvCxnSpPr>
        <p:spPr>
          <a:xfrm flipH="1">
            <a:off x="7736860" y="1661760"/>
            <a:ext cx="1474358" cy="32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/>
          <p:cNvCxnSpPr/>
          <p:nvPr/>
        </p:nvCxnSpPr>
        <p:spPr>
          <a:xfrm flipH="1">
            <a:off x="8464478" y="651300"/>
            <a:ext cx="746740" cy="32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31"/>
          <p:cNvCxnSpPr/>
          <p:nvPr/>
        </p:nvCxnSpPr>
        <p:spPr>
          <a:xfrm flipH="1">
            <a:off x="8464360" y="2680920"/>
            <a:ext cx="746740" cy="32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32"/>
          <p:cNvCxnSpPr/>
          <p:nvPr/>
        </p:nvCxnSpPr>
        <p:spPr>
          <a:xfrm flipV="1">
            <a:off x="8474039" y="646003"/>
            <a:ext cx="0" cy="204866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chte verbindingslijn 33"/>
          <p:cNvCxnSpPr>
            <a:cxnSpLocks/>
          </p:cNvCxnSpPr>
          <p:nvPr/>
        </p:nvCxnSpPr>
        <p:spPr>
          <a:xfrm flipH="1">
            <a:off x="7937827" y="4532210"/>
            <a:ext cx="1273725" cy="122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chte verbindingslijn 34"/>
          <p:cNvCxnSpPr>
            <a:cxnSpLocks/>
          </p:cNvCxnSpPr>
          <p:nvPr/>
        </p:nvCxnSpPr>
        <p:spPr>
          <a:xfrm flipH="1" flipV="1">
            <a:off x="8814556" y="3795243"/>
            <a:ext cx="404557" cy="16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35"/>
          <p:cNvCxnSpPr>
            <a:cxnSpLocks/>
          </p:cNvCxnSpPr>
          <p:nvPr/>
        </p:nvCxnSpPr>
        <p:spPr>
          <a:xfrm flipH="1">
            <a:off x="8814556" y="5320114"/>
            <a:ext cx="389369" cy="16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chte verbindingslijn 36"/>
          <p:cNvCxnSpPr>
            <a:cxnSpLocks/>
          </p:cNvCxnSpPr>
          <p:nvPr/>
        </p:nvCxnSpPr>
        <p:spPr>
          <a:xfrm flipV="1">
            <a:off x="8829745" y="3795243"/>
            <a:ext cx="1" cy="152487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hthoek 37"/>
          <p:cNvSpPr/>
          <p:nvPr/>
        </p:nvSpPr>
        <p:spPr>
          <a:xfrm>
            <a:off x="11006485" y="210668"/>
            <a:ext cx="863130" cy="88452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23</a:t>
            </a:r>
          </a:p>
        </p:txBody>
      </p:sp>
      <p:sp>
        <p:nvSpPr>
          <p:cNvPr id="39" name="Rechthoek 38"/>
          <p:cNvSpPr/>
          <p:nvPr/>
        </p:nvSpPr>
        <p:spPr>
          <a:xfrm>
            <a:off x="11007761" y="1211612"/>
            <a:ext cx="863130" cy="88452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44</a:t>
            </a:r>
          </a:p>
        </p:txBody>
      </p:sp>
      <p:sp>
        <p:nvSpPr>
          <p:cNvPr id="40" name="Rechthoek 39"/>
          <p:cNvSpPr/>
          <p:nvPr/>
        </p:nvSpPr>
        <p:spPr>
          <a:xfrm>
            <a:off x="11006485" y="2194433"/>
            <a:ext cx="863130" cy="91715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28</a:t>
            </a:r>
          </a:p>
        </p:txBody>
      </p:sp>
      <p:cxnSp>
        <p:nvCxnSpPr>
          <p:cNvPr id="41" name="Rechte verbindingslijn 40"/>
          <p:cNvCxnSpPr>
            <a:cxnSpLocks/>
          </p:cNvCxnSpPr>
          <p:nvPr/>
        </p:nvCxnSpPr>
        <p:spPr>
          <a:xfrm flipH="1">
            <a:off x="7918134" y="6253859"/>
            <a:ext cx="1304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hthoek 41"/>
          <p:cNvSpPr/>
          <p:nvPr/>
        </p:nvSpPr>
        <p:spPr>
          <a:xfrm>
            <a:off x="11003086" y="3448256"/>
            <a:ext cx="862126" cy="63093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43" name="Rechthoek 42"/>
          <p:cNvSpPr/>
          <p:nvPr/>
        </p:nvSpPr>
        <p:spPr>
          <a:xfrm>
            <a:off x="9211101" y="4964951"/>
            <a:ext cx="1456900" cy="678642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Any conduction abnormality</a:t>
            </a:r>
          </a:p>
        </p:txBody>
      </p:sp>
      <p:sp>
        <p:nvSpPr>
          <p:cNvPr id="44" name="Rechthoek 43">
            <a:extLst>
              <a:ext uri="{FF2B5EF4-FFF2-40B4-BE49-F238E27FC236}">
                <a16:creationId xmlns:a16="http://schemas.microsoft.com/office/drawing/2014/main" xmlns="" id="{5F3DDED3-92A7-4E32-B7E2-28E07408D9E6}"/>
              </a:ext>
            </a:extLst>
          </p:cNvPr>
          <p:cNvSpPr/>
          <p:nvPr/>
        </p:nvSpPr>
        <p:spPr>
          <a:xfrm>
            <a:off x="9219113" y="5929768"/>
            <a:ext cx="1448887" cy="678641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AF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5" name="Rechthoek 44">
            <a:extLst>
              <a:ext uri="{FF2B5EF4-FFF2-40B4-BE49-F238E27FC236}">
                <a16:creationId xmlns:a16="http://schemas.microsoft.com/office/drawing/2014/main" xmlns="" id="{48851C9F-148F-4043-9291-F6C38E416D89}"/>
              </a:ext>
            </a:extLst>
          </p:cNvPr>
          <p:cNvSpPr/>
          <p:nvPr/>
        </p:nvSpPr>
        <p:spPr>
          <a:xfrm>
            <a:off x="11011253" y="4195025"/>
            <a:ext cx="862126" cy="63093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6" name="Rechthoek 45">
            <a:extLst>
              <a:ext uri="{FF2B5EF4-FFF2-40B4-BE49-F238E27FC236}">
                <a16:creationId xmlns:a16="http://schemas.microsoft.com/office/drawing/2014/main" xmlns="" id="{4CAE49C7-8187-4E47-A1F5-EB6DC8B7A7B7}"/>
              </a:ext>
            </a:extLst>
          </p:cNvPr>
          <p:cNvSpPr/>
          <p:nvPr/>
        </p:nvSpPr>
        <p:spPr>
          <a:xfrm>
            <a:off x="11016348" y="4951159"/>
            <a:ext cx="862126" cy="692433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7" name="Afbeelding 46">
            <a:extLst>
              <a:ext uri="{FF2B5EF4-FFF2-40B4-BE49-F238E27FC236}">
                <a16:creationId xmlns:a16="http://schemas.microsoft.com/office/drawing/2014/main" xmlns="" id="{9C3CC5E1-7176-4554-B7A2-A417476634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32" t="-6615" r="-3935" b="-13245"/>
          <a:stretch/>
        </p:blipFill>
        <p:spPr>
          <a:xfrm>
            <a:off x="7010400" y="1016001"/>
            <a:ext cx="914400" cy="12827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9" name="Rechthoek 48">
            <a:extLst>
              <a:ext uri="{FF2B5EF4-FFF2-40B4-BE49-F238E27FC236}">
                <a16:creationId xmlns:a16="http://schemas.microsoft.com/office/drawing/2014/main" xmlns="" id="{7759D5F6-6B9B-4C93-A30E-62EC2600B19C}"/>
              </a:ext>
            </a:extLst>
          </p:cNvPr>
          <p:cNvSpPr/>
          <p:nvPr/>
        </p:nvSpPr>
        <p:spPr>
          <a:xfrm>
            <a:off x="11022143" y="5922871"/>
            <a:ext cx="862126" cy="69243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xmlns="" id="{6F9AA7D1-E8CA-488F-9642-838D2F49C8C8}"/>
              </a:ext>
            </a:extLst>
          </p:cNvPr>
          <p:cNvSpPr txBox="1"/>
          <p:nvPr/>
        </p:nvSpPr>
        <p:spPr>
          <a:xfrm>
            <a:off x="6762373" y="2308255"/>
            <a:ext cx="1439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 smtClean="0"/>
              <a:t>Reference standard</a:t>
            </a:r>
            <a:endParaRPr lang="nl-NL" b="1" dirty="0"/>
          </a:p>
        </p:txBody>
      </p:sp>
      <p:sp>
        <p:nvSpPr>
          <p:cNvPr id="51" name="Tekstvak 50">
            <a:extLst>
              <a:ext uri="{FF2B5EF4-FFF2-40B4-BE49-F238E27FC236}">
                <a16:creationId xmlns:a16="http://schemas.microsoft.com/office/drawing/2014/main" xmlns="" id="{3998F751-A0C1-4E07-8C11-5C8208C3B19C}"/>
              </a:ext>
            </a:extLst>
          </p:cNvPr>
          <p:cNvSpPr txBox="1"/>
          <p:nvPr/>
        </p:nvSpPr>
        <p:spPr>
          <a:xfrm>
            <a:off x="6768890" y="3335540"/>
            <a:ext cx="1439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/>
              <a:t>Index </a:t>
            </a:r>
            <a:r>
              <a:rPr lang="nl-NL" b="1" dirty="0" smtClean="0"/>
              <a:t>tests</a:t>
            </a:r>
            <a:endParaRPr lang="nl-NL" b="1" dirty="0"/>
          </a:p>
        </p:txBody>
      </p:sp>
      <p:cxnSp>
        <p:nvCxnSpPr>
          <p:cNvPr id="52" name="Rechte verbindingslijn met pijl 51">
            <a:extLst>
              <a:ext uri="{FF2B5EF4-FFF2-40B4-BE49-F238E27FC236}">
                <a16:creationId xmlns:a16="http://schemas.microsoft.com/office/drawing/2014/main" xmlns="" id="{ECC59DEA-5DD0-4159-AE0A-EE067491C789}"/>
              </a:ext>
            </a:extLst>
          </p:cNvPr>
          <p:cNvCxnSpPr>
            <a:cxnSpLocks/>
          </p:cNvCxnSpPr>
          <p:nvPr/>
        </p:nvCxnSpPr>
        <p:spPr>
          <a:xfrm flipV="1">
            <a:off x="4528757" y="2694671"/>
            <a:ext cx="0" cy="1269083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kstvak 52">
            <a:extLst>
              <a:ext uri="{FF2B5EF4-FFF2-40B4-BE49-F238E27FC236}">
                <a16:creationId xmlns:a16="http://schemas.microsoft.com/office/drawing/2014/main" xmlns="" id="{27C83B07-1B66-47F1-9C17-331E9AF7EC85}"/>
              </a:ext>
            </a:extLst>
          </p:cNvPr>
          <p:cNvSpPr txBox="1"/>
          <p:nvPr/>
        </p:nvSpPr>
        <p:spPr>
          <a:xfrm>
            <a:off x="415161" y="2094256"/>
            <a:ext cx="171396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700" b="1" dirty="0">
              <a:solidFill>
                <a:schemeClr val="bg1"/>
              </a:solidFill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n = 214 </a:t>
            </a:r>
          </a:p>
          <a:p>
            <a:pPr algn="ctr"/>
            <a:endParaRPr lang="en-US" sz="1400" b="1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consecutive patients</a:t>
            </a:r>
          </a:p>
          <a:p>
            <a:pPr algn="ctr"/>
            <a:endParaRPr lang="en-US" sz="1100" dirty="0">
              <a:solidFill>
                <a:schemeClr val="bg1"/>
              </a:solidFill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ECG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as indicates by local GP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61" name="Tekstvak 60">
            <a:extLst>
              <a:ext uri="{FF2B5EF4-FFF2-40B4-BE49-F238E27FC236}">
                <a16:creationId xmlns:a16="http://schemas.microsoft.com/office/drawing/2014/main" xmlns="" id="{6F9AA7D1-E8CA-488F-9642-838D2F49C8C8}"/>
              </a:ext>
            </a:extLst>
          </p:cNvPr>
          <p:cNvSpPr txBox="1"/>
          <p:nvPr/>
        </p:nvSpPr>
        <p:spPr>
          <a:xfrm>
            <a:off x="6750864" y="2050693"/>
            <a:ext cx="14392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b="1" dirty="0" err="1" smtClean="0"/>
              <a:t>Cardiologist</a:t>
            </a:r>
            <a:endParaRPr lang="nl-NL" sz="1200" b="1" dirty="0"/>
          </a:p>
        </p:txBody>
      </p:sp>
      <p:pic>
        <p:nvPicPr>
          <p:cNvPr id="69" name="Afbeelding 68">
            <a:extLst>
              <a:ext uri="{FF2B5EF4-FFF2-40B4-BE49-F238E27FC236}">
                <a16:creationId xmlns:a16="http://schemas.microsoft.com/office/drawing/2014/main" xmlns="" id="{9C3CC5E1-7176-4554-B7A2-A417476634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32" t="-6615" r="-3935" b="-13245"/>
          <a:stretch/>
        </p:blipFill>
        <p:spPr>
          <a:xfrm>
            <a:off x="7023427" y="3682251"/>
            <a:ext cx="914400" cy="12827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0" name="Tekstvak 69">
            <a:extLst>
              <a:ext uri="{FF2B5EF4-FFF2-40B4-BE49-F238E27FC236}">
                <a16:creationId xmlns:a16="http://schemas.microsoft.com/office/drawing/2014/main" xmlns="" id="{6F9AA7D1-E8CA-488F-9642-838D2F49C8C8}"/>
              </a:ext>
            </a:extLst>
          </p:cNvPr>
          <p:cNvSpPr txBox="1"/>
          <p:nvPr/>
        </p:nvSpPr>
        <p:spPr>
          <a:xfrm>
            <a:off x="6763891" y="4716943"/>
            <a:ext cx="14392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b="1" dirty="0" err="1" smtClean="0"/>
              <a:t>Cardiologist</a:t>
            </a:r>
            <a:endParaRPr lang="nl-NL" sz="1200" b="1" dirty="0"/>
          </a:p>
        </p:txBody>
      </p:sp>
      <p:sp>
        <p:nvSpPr>
          <p:cNvPr id="72" name="Rechthoek 71"/>
          <p:cNvSpPr/>
          <p:nvPr/>
        </p:nvSpPr>
        <p:spPr>
          <a:xfrm>
            <a:off x="6649248" y="4118244"/>
            <a:ext cx="330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 smtClean="0"/>
              <a:t>A</a:t>
            </a:r>
            <a:endParaRPr lang="nl-NL" dirty="0"/>
          </a:p>
        </p:txBody>
      </p:sp>
      <p:sp>
        <p:nvSpPr>
          <p:cNvPr id="73" name="Rechthoek 72"/>
          <p:cNvSpPr/>
          <p:nvPr/>
        </p:nvSpPr>
        <p:spPr>
          <a:xfrm>
            <a:off x="6661948" y="5736102"/>
            <a:ext cx="330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 smtClean="0"/>
              <a:t>B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01082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A39C00-1A11-484D-862A-18589269F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163" y="213916"/>
            <a:ext cx="10515600" cy="823595"/>
          </a:xfrm>
        </p:spPr>
        <p:txBody>
          <a:bodyPr/>
          <a:lstStyle/>
          <a:p>
            <a:r>
              <a:rPr lang="en-US" dirty="0"/>
              <a:t>What the Research Found</a:t>
            </a:r>
          </a:p>
        </p:txBody>
      </p:sp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xmlns="" id="{44CF0EDB-9B14-4FB8-8099-E6E257322114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2398491" y="4960814"/>
            <a:ext cx="3654478" cy="78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xmlns="" id="{B0B7030A-980E-4C9D-AEB3-344D23FE9857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2398490" y="3813707"/>
            <a:ext cx="365447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xmlns="" id="{9F333DAC-B97D-43C4-B5D7-9717C5341880}"/>
              </a:ext>
            </a:extLst>
          </p:cNvPr>
          <p:cNvSpPr txBox="1">
            <a:spLocks/>
          </p:cNvSpPr>
          <p:nvPr/>
        </p:nvSpPr>
        <p:spPr>
          <a:xfrm>
            <a:off x="6141219" y="1399181"/>
            <a:ext cx="4832050" cy="40870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b="1" dirty="0"/>
              <a:t>Excellent</a:t>
            </a:r>
            <a:r>
              <a:rPr lang="nl-NL" sz="2000" b="1" dirty="0" smtClean="0"/>
              <a:t>!</a:t>
            </a:r>
            <a:r>
              <a:rPr lang="nl-NL" sz="2000" dirty="0"/>
              <a:t>  </a:t>
            </a:r>
            <a:r>
              <a:rPr lang="nl-NL" sz="2000" dirty="0" smtClean="0"/>
              <a:t>  	</a:t>
            </a:r>
            <a:r>
              <a:rPr lang="nl-NL" sz="1800" i="1" dirty="0" smtClean="0"/>
              <a:t>sens 100%, </a:t>
            </a:r>
            <a:r>
              <a:rPr lang="nl-NL" sz="1800" i="1" dirty="0" err="1" smtClean="0"/>
              <a:t>spec</a:t>
            </a:r>
            <a:r>
              <a:rPr lang="nl-NL" sz="1800" i="1" dirty="0" smtClean="0"/>
              <a:t> </a:t>
            </a:r>
            <a:r>
              <a:rPr lang="nl-NL" sz="1800" i="1" dirty="0"/>
              <a:t>100</a:t>
            </a:r>
            <a:r>
              <a:rPr lang="nl-NL" sz="1800" i="1" dirty="0" smtClean="0"/>
              <a:t>% </a:t>
            </a:r>
            <a:endParaRPr lang="nl-NL" sz="3600" i="1" u="sng" dirty="0"/>
          </a:p>
          <a:p>
            <a:pPr marL="0" indent="0">
              <a:buNone/>
            </a:pPr>
            <a:endParaRPr lang="nl-NL" sz="1100" b="1" dirty="0" smtClean="0"/>
          </a:p>
          <a:p>
            <a:pPr marL="0" indent="0">
              <a:buNone/>
            </a:pPr>
            <a:endParaRPr lang="nl-NL" sz="1800" b="1" dirty="0" smtClean="0"/>
          </a:p>
          <a:p>
            <a:pPr marL="0" indent="0">
              <a:buNone/>
            </a:pPr>
            <a:r>
              <a:rPr lang="nl-NL" sz="2000" b="1" dirty="0" err="1" smtClean="0"/>
              <a:t>Good</a:t>
            </a:r>
            <a:r>
              <a:rPr lang="nl-NL" sz="2000" b="1" dirty="0" smtClean="0"/>
              <a:t>		</a:t>
            </a:r>
            <a:r>
              <a:rPr lang="nl-NL" sz="1800" i="1" dirty="0" smtClean="0"/>
              <a:t>sens 87%, </a:t>
            </a:r>
            <a:r>
              <a:rPr lang="nl-NL" sz="1800" i="1" dirty="0" err="1" smtClean="0"/>
              <a:t>spec</a:t>
            </a:r>
            <a:r>
              <a:rPr lang="nl-NL" sz="1800" i="1" dirty="0" smtClean="0"/>
              <a:t> 98%</a:t>
            </a:r>
            <a:endParaRPr lang="nl-NL" sz="1800" i="1" u="sng" dirty="0"/>
          </a:p>
          <a:p>
            <a:pPr marL="0" indent="0">
              <a:buNone/>
            </a:pPr>
            <a:endParaRPr lang="nl-NL" sz="700" dirty="0"/>
          </a:p>
          <a:p>
            <a:pPr marL="0" indent="0">
              <a:buNone/>
            </a:pPr>
            <a:endParaRPr lang="nl-NL" sz="3000" dirty="0"/>
          </a:p>
          <a:p>
            <a:pPr marL="0" indent="0">
              <a:buNone/>
            </a:pPr>
            <a:r>
              <a:rPr lang="nl-NL" sz="2000" b="1" dirty="0" err="1" smtClean="0"/>
              <a:t>Sufficient</a:t>
            </a:r>
            <a:r>
              <a:rPr lang="nl-NL" sz="2000" b="1" dirty="0" smtClean="0"/>
              <a:t>	</a:t>
            </a:r>
            <a:r>
              <a:rPr lang="nl-NL" sz="1800" i="1" dirty="0" smtClean="0"/>
              <a:t>sens 91%, </a:t>
            </a:r>
            <a:r>
              <a:rPr lang="nl-NL" sz="1800" i="1" dirty="0" err="1" smtClean="0"/>
              <a:t>spec</a:t>
            </a:r>
            <a:r>
              <a:rPr lang="nl-NL" sz="1800" i="1" dirty="0" smtClean="0"/>
              <a:t> 94%</a:t>
            </a:r>
            <a:endParaRPr lang="nl-NL" sz="1800" b="1" dirty="0"/>
          </a:p>
          <a:p>
            <a:endParaRPr lang="nl-NL" sz="800" dirty="0"/>
          </a:p>
          <a:p>
            <a:endParaRPr lang="nl-NL" sz="1050" dirty="0" smtClean="0"/>
          </a:p>
          <a:p>
            <a:endParaRPr lang="nl-NL" sz="1050" dirty="0"/>
          </a:p>
          <a:p>
            <a:pPr marL="0" indent="0">
              <a:buNone/>
            </a:pPr>
            <a:r>
              <a:rPr lang="nl-NL" sz="2000" b="1" dirty="0" err="1" smtClean="0"/>
              <a:t>Insufficient</a:t>
            </a:r>
            <a:r>
              <a:rPr lang="nl-NL" sz="2000" b="1" dirty="0" smtClean="0"/>
              <a:t>	</a:t>
            </a:r>
            <a:r>
              <a:rPr lang="nl-NL" sz="1800" i="1" dirty="0"/>
              <a:t>sens </a:t>
            </a:r>
            <a:r>
              <a:rPr lang="nl-NL" sz="1800" i="1" dirty="0" smtClean="0"/>
              <a:t>46%, </a:t>
            </a:r>
            <a:r>
              <a:rPr lang="nl-NL" sz="1800" i="1" dirty="0" err="1"/>
              <a:t>spec</a:t>
            </a:r>
            <a:r>
              <a:rPr lang="nl-NL" sz="1800" i="1" dirty="0"/>
              <a:t> </a:t>
            </a:r>
            <a:r>
              <a:rPr lang="nl-NL" sz="1800" i="1" smtClean="0"/>
              <a:t>100%</a:t>
            </a:r>
            <a:endParaRPr lang="nl-NL" sz="2000" dirty="0"/>
          </a:p>
          <a:p>
            <a:endParaRPr lang="nl-NL" sz="2400" dirty="0"/>
          </a:p>
          <a:p>
            <a:endParaRPr lang="nl-NL" sz="2400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xmlns="" id="{64F7628C-3764-4877-B3AB-29B51C4AA26A}"/>
              </a:ext>
            </a:extLst>
          </p:cNvPr>
          <p:cNvSpPr/>
          <p:nvPr/>
        </p:nvSpPr>
        <p:spPr>
          <a:xfrm>
            <a:off x="941709" y="4526053"/>
            <a:ext cx="1456782" cy="91715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xmlns="" id="{5B8FE727-A8A8-42AD-8C0A-5981346E3E48}"/>
              </a:ext>
            </a:extLst>
          </p:cNvPr>
          <p:cNvSpPr txBox="1"/>
          <p:nvPr/>
        </p:nvSpPr>
        <p:spPr>
          <a:xfrm>
            <a:off x="941709" y="4545315"/>
            <a:ext cx="1456782" cy="8309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Any conduction abnormality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xmlns="" id="{9676AF56-4173-444B-8776-928481A6FEF2}"/>
              </a:ext>
            </a:extLst>
          </p:cNvPr>
          <p:cNvSpPr/>
          <p:nvPr/>
        </p:nvSpPr>
        <p:spPr>
          <a:xfrm>
            <a:off x="941708" y="3373893"/>
            <a:ext cx="1456782" cy="88452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xmlns="" id="{355A85AB-B99D-4AF0-95D2-960EBA215CF6}"/>
              </a:ext>
            </a:extLst>
          </p:cNvPr>
          <p:cNvSpPr txBox="1"/>
          <p:nvPr/>
        </p:nvSpPr>
        <p:spPr>
          <a:xfrm>
            <a:off x="941708" y="3521319"/>
            <a:ext cx="1456782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Any rhythm abnormality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xmlns="" id="{06DCC0DE-E5AD-46D4-A52A-245AE27FD3C4}"/>
              </a:ext>
            </a:extLst>
          </p:cNvPr>
          <p:cNvSpPr/>
          <p:nvPr/>
        </p:nvSpPr>
        <p:spPr>
          <a:xfrm>
            <a:off x="941709" y="1678503"/>
            <a:ext cx="1456782" cy="88452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AF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xmlns="" id="{9CDBBC9D-3A81-411A-AE07-360F82527A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6997" y="1255021"/>
            <a:ext cx="550577" cy="69570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xmlns="" id="{6592FD1E-13B8-4334-84C6-87CF1891D1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4817" y="2283712"/>
            <a:ext cx="502139" cy="675117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xmlns="" id="{E3ACB9DE-C7B8-467A-BEE4-2B3B32827669}"/>
              </a:ext>
            </a:extLst>
          </p:cNvPr>
          <p:cNvSpPr/>
          <p:nvPr/>
        </p:nvSpPr>
        <p:spPr>
          <a:xfrm>
            <a:off x="4677617" y="1229556"/>
            <a:ext cx="509339" cy="70058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xmlns="" id="{0C8E28F4-E812-416B-9366-AE44528560A4}"/>
              </a:ext>
            </a:extLst>
          </p:cNvPr>
          <p:cNvSpPr/>
          <p:nvPr/>
        </p:nvSpPr>
        <p:spPr>
          <a:xfrm>
            <a:off x="4684766" y="2263127"/>
            <a:ext cx="511081" cy="69570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xmlns="" id="{D3473F23-D7E7-4ED6-9BB2-19FAE5A59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1872" y="3479676"/>
            <a:ext cx="550577" cy="695702"/>
          </a:xfrm>
          <a:prstGeom prst="rect">
            <a:avLst/>
          </a:prstGeom>
        </p:spPr>
      </p:pic>
      <p:sp>
        <p:nvSpPr>
          <p:cNvPr id="17" name="Rechthoek 16">
            <a:extLst>
              <a:ext uri="{FF2B5EF4-FFF2-40B4-BE49-F238E27FC236}">
                <a16:creationId xmlns:a16="http://schemas.microsoft.com/office/drawing/2014/main" xmlns="" id="{789F9650-83BD-4FEE-8C88-E64066B96397}"/>
              </a:ext>
            </a:extLst>
          </p:cNvPr>
          <p:cNvSpPr/>
          <p:nvPr/>
        </p:nvSpPr>
        <p:spPr>
          <a:xfrm>
            <a:off x="4682492" y="3454211"/>
            <a:ext cx="509339" cy="70058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xmlns="" id="{FA071AB8-329A-42CF-AB87-62FA7A60A8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6997" y="4609104"/>
            <a:ext cx="550577" cy="695702"/>
          </a:xfrm>
          <a:prstGeom prst="rect">
            <a:avLst/>
          </a:prstGeom>
        </p:spPr>
      </p:pic>
      <p:sp>
        <p:nvSpPr>
          <p:cNvPr id="19" name="Rechthoek 18">
            <a:extLst>
              <a:ext uri="{FF2B5EF4-FFF2-40B4-BE49-F238E27FC236}">
                <a16:creationId xmlns:a16="http://schemas.microsoft.com/office/drawing/2014/main" xmlns="" id="{B145216B-AC72-4421-A2D0-E02A44FBFF3F}"/>
              </a:ext>
            </a:extLst>
          </p:cNvPr>
          <p:cNvSpPr/>
          <p:nvPr/>
        </p:nvSpPr>
        <p:spPr>
          <a:xfrm>
            <a:off x="4677617" y="4583639"/>
            <a:ext cx="509339" cy="70058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xmlns="" id="{FB291C69-3919-4FEC-B28C-618EF923C8ED}"/>
              </a:ext>
            </a:extLst>
          </p:cNvPr>
          <p:cNvCxnSpPr>
            <a:cxnSpLocks/>
          </p:cNvCxnSpPr>
          <p:nvPr/>
        </p:nvCxnSpPr>
        <p:spPr>
          <a:xfrm rot="-120000" flipV="1">
            <a:off x="4940307" y="1928489"/>
            <a:ext cx="5040" cy="334638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xmlns="" id="{EFB91EEE-4AF6-44A9-B9BD-856328D72EDA}"/>
              </a:ext>
            </a:extLst>
          </p:cNvPr>
          <p:cNvCxnSpPr>
            <a:cxnSpLocks/>
          </p:cNvCxnSpPr>
          <p:nvPr/>
        </p:nvCxnSpPr>
        <p:spPr>
          <a:xfrm>
            <a:off x="5186956" y="1562256"/>
            <a:ext cx="86601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xmlns="" id="{81065E56-CA91-49BE-86D0-00588A347791}"/>
              </a:ext>
            </a:extLst>
          </p:cNvPr>
          <p:cNvCxnSpPr>
            <a:cxnSpLocks/>
          </p:cNvCxnSpPr>
          <p:nvPr/>
        </p:nvCxnSpPr>
        <p:spPr>
          <a:xfrm>
            <a:off x="5195847" y="2610978"/>
            <a:ext cx="86601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xmlns="" id="{B45A4802-BCA1-47D1-B0A3-27139CEC7901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2398491" y="2109328"/>
            <a:ext cx="2535978" cy="11438"/>
          </a:xfrm>
          <a:prstGeom prst="straightConnector1">
            <a:avLst/>
          </a:prstGeom>
          <a:ln w="285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115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B9B006-40C1-804D-A904-C2770DF20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0443"/>
          </a:xfrm>
        </p:spPr>
        <p:txBody>
          <a:bodyPr/>
          <a:lstStyle/>
          <a:p>
            <a:r>
              <a:rPr lang="en-US" dirty="0"/>
              <a:t>What this means for Clinical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4F1C0C-798E-E44A-96E3-1A784C127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300" y="1286764"/>
            <a:ext cx="10922000" cy="5207699"/>
          </a:xfrm>
        </p:spPr>
        <p:txBody>
          <a:bodyPr/>
          <a:lstStyle/>
          <a:p>
            <a:endParaRPr lang="en-US" sz="2400" dirty="0" smtClean="0"/>
          </a:p>
          <a:p>
            <a:pPr marL="514350" indent="-514350">
              <a:buAutoNum type="arabicParenR"/>
            </a:pPr>
            <a:r>
              <a:rPr lang="en-US" sz="2400" dirty="0" smtClean="0">
                <a:sym typeface="Wingdings" panose="05000000000000000000" pitchFamily="2" charset="2"/>
              </a:rPr>
              <a:t>Kardia </a:t>
            </a:r>
            <a:r>
              <a:rPr lang="en-US" sz="2400" dirty="0">
                <a:sym typeface="Wingdings" panose="05000000000000000000" pitchFamily="2" charset="2"/>
              </a:rPr>
              <a:t>Alivecor can be used to detect and rule out AF in primary care </a:t>
            </a:r>
            <a:r>
              <a:rPr lang="en-US" sz="2400" dirty="0" smtClean="0">
                <a:sym typeface="Wingdings" panose="05000000000000000000" pitchFamily="2" charset="2"/>
              </a:rPr>
              <a:t>when visually assessed by </a:t>
            </a:r>
            <a:r>
              <a:rPr lang="en-US" sz="2400" dirty="0">
                <a:sym typeface="Wingdings" panose="05000000000000000000" pitchFamily="2" charset="2"/>
              </a:rPr>
              <a:t>experienced ECG </a:t>
            </a:r>
            <a:r>
              <a:rPr lang="en-US" sz="2400" dirty="0" smtClean="0">
                <a:sym typeface="Wingdings" panose="05000000000000000000" pitchFamily="2" charset="2"/>
              </a:rPr>
              <a:t>interpreters </a:t>
            </a:r>
            <a:r>
              <a:rPr lang="en-US" sz="2000" dirty="0" smtClean="0">
                <a:sym typeface="Wingdings" panose="05000000000000000000" pitchFamily="2" charset="2"/>
              </a:rPr>
              <a:t>(here: cardiologists)</a:t>
            </a:r>
          </a:p>
          <a:p>
            <a:pPr marL="0" indent="0">
              <a:buNone/>
            </a:pPr>
            <a:endParaRPr lang="en-US" sz="1050" dirty="0" smtClean="0">
              <a:sym typeface="Wingdings" panose="05000000000000000000" pitchFamily="2" charset="2"/>
            </a:endParaRPr>
          </a:p>
          <a:p>
            <a:pPr marL="514350" indent="-514350">
              <a:buFont typeface="+mj-lt"/>
              <a:buAutoNum type="arabicParenR" startAt="2"/>
            </a:pPr>
            <a:r>
              <a:rPr lang="en-US" sz="2400" dirty="0" smtClean="0"/>
              <a:t>In-built algorithm also has high accuracy for AF, though not perfect</a:t>
            </a:r>
          </a:p>
          <a:p>
            <a:pPr marL="0" indent="0">
              <a:buNone/>
            </a:pPr>
            <a:endParaRPr lang="en-US" sz="1050" dirty="0" smtClean="0"/>
          </a:p>
          <a:p>
            <a:pPr marL="514350" indent="-514350">
              <a:buFont typeface="+mj-lt"/>
              <a:buAutoNum type="arabicParenR" startAt="3"/>
            </a:pPr>
            <a:r>
              <a:rPr lang="en-US" sz="2400" dirty="0" smtClean="0"/>
              <a:t>Other rhythm abnormalities (mainly PACs/PVCs) can also be detected with sufficient accuracy</a:t>
            </a:r>
          </a:p>
          <a:p>
            <a:pPr marL="0" indent="0">
              <a:buNone/>
            </a:pPr>
            <a:endParaRPr lang="en-US" sz="1050" dirty="0"/>
          </a:p>
          <a:p>
            <a:pPr marL="514350" indent="-514350">
              <a:buFont typeface="+mj-lt"/>
              <a:buAutoNum type="arabicParenR" startAt="4"/>
            </a:pPr>
            <a:r>
              <a:rPr lang="en-US" sz="2400" dirty="0" smtClean="0"/>
              <a:t>Kardia cannot rule out conduction abnormalities in primary care patients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368297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414141"/>
      </a:dk1>
      <a:lt1>
        <a:srgbClr val="FFFFFF"/>
      </a:lt1>
      <a:dk2>
        <a:srgbClr val="4179BD"/>
      </a:dk2>
      <a:lt2>
        <a:srgbClr val="E7E6E6"/>
      </a:lt2>
      <a:accent1>
        <a:srgbClr val="4179BD"/>
      </a:accent1>
      <a:accent2>
        <a:srgbClr val="EEA120"/>
      </a:accent2>
      <a:accent3>
        <a:srgbClr val="FBC5B5"/>
      </a:accent3>
      <a:accent4>
        <a:srgbClr val="1B3455"/>
      </a:accent4>
      <a:accent5>
        <a:srgbClr val="414141"/>
      </a:accent5>
      <a:accent6>
        <a:srgbClr val="414141"/>
      </a:accent6>
      <a:hlink>
        <a:srgbClr val="4179BD"/>
      </a:hlink>
      <a:folHlink>
        <a:srgbClr val="1B3455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NAPCRG2019" id="{47FFDAD4-AAE8-AF49-BA16-D5254214DB9A}" vid="{04A9208E-0D6C-CC40-BAFE-004D06FD2269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</TotalTime>
  <Words>185</Words>
  <Application>Microsoft Office PowerPoint</Application>
  <PresentationFormat>Custom</PresentationFormat>
  <Paragraphs>67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The Research Question</vt:lpstr>
      <vt:lpstr>Research Design and Method</vt:lpstr>
      <vt:lpstr>What the Research Found</vt:lpstr>
      <vt:lpstr>What this means for Clinical Practice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Research Question</dc:title>
  <dc:creator>Jessica Sand</dc:creator>
  <cp:lastModifiedBy>Priscilla Noland</cp:lastModifiedBy>
  <cp:revision>15</cp:revision>
  <dcterms:created xsi:type="dcterms:W3CDTF">2019-02-14T16:03:51Z</dcterms:created>
  <dcterms:modified xsi:type="dcterms:W3CDTF">2020-02-11T21:18:39Z</dcterms:modified>
</cp:coreProperties>
</file>