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334" r:id="rId6"/>
    <p:sldId id="261" r:id="rId7"/>
    <p:sldId id="265" r:id="rId8"/>
    <p:sldId id="284" r:id="rId9"/>
    <p:sldId id="272" r:id="rId10"/>
    <p:sldId id="273" r:id="rId11"/>
    <p:sldId id="258" r:id="rId12"/>
    <p:sldId id="329" r:id="rId13"/>
    <p:sldId id="280" r:id="rId14"/>
    <p:sldId id="259" r:id="rId15"/>
    <p:sldId id="353" r:id="rId16"/>
    <p:sldId id="330" r:id="rId17"/>
    <p:sldId id="34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Cischke" initials="EC" lastIdx="6" clrIdx="0">
    <p:extLst>
      <p:ext uri="{19B8F6BF-5375-455C-9EA6-DF929625EA0E}">
        <p15:presenceInfo xmlns:p15="http://schemas.microsoft.com/office/powerpoint/2012/main" userId="S::ecischke@aafp.org::3f3d9683-9c70-461c-8e52-7ea9f02c9d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7" autoAdjust="0"/>
    <p:restoredTop sz="93634" autoAdjust="0"/>
  </p:normalViewPr>
  <p:slideViewPr>
    <p:cSldViewPr snapToGrid="0">
      <p:cViewPr varScale="1">
        <p:scale>
          <a:sx n="61" d="100"/>
          <a:sy n="61" d="100"/>
        </p:scale>
        <p:origin x="12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Primary Care</c:v>
                </c:pt>
              </c:strCache>
            </c:strRef>
          </c:tx>
          <c:spPr>
            <a:solidFill>
              <a:schemeClr val="accent1"/>
            </a:solidFill>
            <a:ln>
              <a:noFill/>
            </a:ln>
            <a:effectLst/>
          </c:spPr>
          <c:invertIfNegative val="0"/>
          <c:cat>
            <c:strRef>
              <c:f>Sheet1!$A$2:$A$5</c:f>
              <c:strCache>
                <c:ptCount val="3"/>
                <c:pt idx="0">
                  <c:v>URI</c:v>
                </c:pt>
                <c:pt idx="1">
                  <c:v>LRI/Bronchitis</c:v>
                </c:pt>
                <c:pt idx="2">
                  <c:v>Pneumonia</c:v>
                </c:pt>
              </c:strCache>
            </c:strRef>
          </c:cat>
          <c:val>
            <c:numRef>
              <c:f>Sheet1!$B$2:$B$5</c:f>
              <c:numCache>
                <c:formatCode>General</c:formatCode>
                <c:ptCount val="4"/>
                <c:pt idx="0">
                  <c:v>19000000</c:v>
                </c:pt>
                <c:pt idx="1">
                  <c:v>10700000</c:v>
                </c:pt>
                <c:pt idx="2">
                  <c:v>9000000</c:v>
                </c:pt>
              </c:numCache>
            </c:numRef>
          </c:val>
          <c:extLst>
            <c:ext xmlns:c16="http://schemas.microsoft.com/office/drawing/2014/chart" uri="{C3380CC4-5D6E-409C-BE32-E72D297353CC}">
              <c16:uniqueId val="{00000000-3F13-42BC-B9A1-860D1D2D5C30}"/>
            </c:ext>
          </c:extLst>
        </c:ser>
        <c:ser>
          <c:idx val="1"/>
          <c:order val="1"/>
          <c:tx>
            <c:strRef>
              <c:f>Sheet1!$C$1</c:f>
              <c:strCache>
                <c:ptCount val="1"/>
                <c:pt idx="0">
                  <c:v>Hospital</c:v>
                </c:pt>
              </c:strCache>
            </c:strRef>
          </c:tx>
          <c:spPr>
            <a:solidFill>
              <a:schemeClr val="accent2"/>
            </a:solidFill>
            <a:ln>
              <a:noFill/>
            </a:ln>
            <a:effectLst/>
          </c:spPr>
          <c:invertIfNegative val="0"/>
          <c:cat>
            <c:strRef>
              <c:f>Sheet1!$A$2:$A$5</c:f>
              <c:strCache>
                <c:ptCount val="3"/>
                <c:pt idx="0">
                  <c:v>URI</c:v>
                </c:pt>
                <c:pt idx="1">
                  <c:v>LRI/Bronchitis</c:v>
                </c:pt>
                <c:pt idx="2">
                  <c:v>Pneumonia</c:v>
                </c:pt>
              </c:strCache>
            </c:strRef>
          </c:cat>
          <c:val>
            <c:numRef>
              <c:f>Sheet1!$C$2:$C$5</c:f>
              <c:numCache>
                <c:formatCode>General</c:formatCode>
                <c:ptCount val="4"/>
                <c:pt idx="0">
                  <c:v>263000</c:v>
                </c:pt>
                <c:pt idx="1">
                  <c:v>372000</c:v>
                </c:pt>
                <c:pt idx="2">
                  <c:v>890000</c:v>
                </c:pt>
              </c:numCache>
            </c:numRef>
          </c:val>
          <c:extLst>
            <c:ext xmlns:c16="http://schemas.microsoft.com/office/drawing/2014/chart" uri="{C3380CC4-5D6E-409C-BE32-E72D297353CC}">
              <c16:uniqueId val="{00000001-3F13-42BC-B9A1-860D1D2D5C30}"/>
            </c:ext>
          </c:extLst>
        </c:ser>
        <c:dLbls>
          <c:showLegendKey val="0"/>
          <c:showVal val="0"/>
          <c:showCatName val="0"/>
          <c:showSerName val="0"/>
          <c:showPercent val="0"/>
          <c:showBubbleSize val="0"/>
        </c:dLbls>
        <c:gapWidth val="219"/>
        <c:overlap val="-27"/>
        <c:axId val="508074384"/>
        <c:axId val="733090552"/>
      </c:barChart>
      <c:catAx>
        <c:axId val="50807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3090552"/>
        <c:crosses val="autoZero"/>
        <c:auto val="1"/>
        <c:lblAlgn val="ctr"/>
        <c:lblOffset val="100"/>
        <c:noMultiLvlLbl val="0"/>
      </c:catAx>
      <c:valAx>
        <c:axId val="733090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807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800" b="1" dirty="0">
                <a:solidFill>
                  <a:schemeClr val="tx1"/>
                </a:solidFill>
              </a:rPr>
              <a:t>Proportion of </a:t>
            </a:r>
            <a:r>
              <a:rPr lang="en-US" sz="1800" b="1" u="sng" dirty="0">
                <a:solidFill>
                  <a:schemeClr val="tx1"/>
                </a:solidFill>
              </a:rPr>
              <a:t>Services</a:t>
            </a:r>
            <a:r>
              <a:rPr lang="en-US" sz="1800" b="1" dirty="0">
                <a:solidFill>
                  <a:schemeClr val="tx1"/>
                </a:solidFill>
              </a:rPr>
              <a:t> Amenable to Telehealth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0873158101955001E-2"/>
          <c:y val="9.2575676163290946E-2"/>
          <c:w val="0.89943406889200173"/>
          <c:h val="0.77214685603575661"/>
        </c:manualLayout>
      </c:layout>
      <c:barChart>
        <c:barDir val="col"/>
        <c:grouping val="clustered"/>
        <c:varyColors val="0"/>
        <c:ser>
          <c:idx val="0"/>
          <c:order val="0"/>
          <c:spPr>
            <a:solidFill>
              <a:schemeClr val="accent1"/>
            </a:solidFill>
            <a:ln>
              <a:noFill/>
            </a:ln>
            <a:effectLst/>
          </c:spPr>
          <c:invertIfNegative val="0"/>
          <c:cat>
            <c:strRef>
              <c:f>Sheet1!$B$25:$C$25</c:f>
              <c:strCache>
                <c:ptCount val="2"/>
                <c:pt idx="0">
                  <c:v>All Office-based Visits (299 million services)</c:v>
                </c:pt>
                <c:pt idx="1">
                  <c:v>Primary Care Visits (n=165 million services)</c:v>
                </c:pt>
              </c:strCache>
            </c:strRef>
          </c:cat>
          <c:val>
            <c:numRef>
              <c:f>Sheet1!$B$26:$C$26</c:f>
              <c:numCache>
                <c:formatCode>General</c:formatCode>
                <c:ptCount val="2"/>
                <c:pt idx="0">
                  <c:v>70</c:v>
                </c:pt>
                <c:pt idx="1">
                  <c:v>73</c:v>
                </c:pt>
              </c:numCache>
            </c:numRef>
          </c:val>
          <c:extLst>
            <c:ext xmlns:c16="http://schemas.microsoft.com/office/drawing/2014/chart" uri="{C3380CC4-5D6E-409C-BE32-E72D297353CC}">
              <c16:uniqueId val="{00000000-CE37-4631-A253-97DDCE455F78}"/>
            </c:ext>
          </c:extLst>
        </c:ser>
        <c:dLbls>
          <c:showLegendKey val="0"/>
          <c:showVal val="0"/>
          <c:showCatName val="0"/>
          <c:showSerName val="0"/>
          <c:showPercent val="0"/>
          <c:showBubbleSize val="0"/>
        </c:dLbls>
        <c:gapWidth val="219"/>
        <c:overlap val="-27"/>
        <c:axId val="108130880"/>
        <c:axId val="108123664"/>
      </c:barChart>
      <c:catAx>
        <c:axId val="10813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8123664"/>
        <c:crosses val="autoZero"/>
        <c:auto val="1"/>
        <c:lblAlgn val="ctr"/>
        <c:lblOffset val="100"/>
        <c:noMultiLvlLbl val="0"/>
      </c:catAx>
      <c:valAx>
        <c:axId val="108123664"/>
        <c:scaling>
          <c:orientation val="minMax"/>
          <c:max val="75"/>
          <c:min val="6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8130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0.65241</cdr:x>
      <cdr:y>0.13969</cdr:y>
    </cdr:from>
    <cdr:to>
      <cdr:x>0.97218</cdr:x>
      <cdr:y>0.28205</cdr:y>
    </cdr:to>
    <cdr:sp macro="" textlink="">
      <cdr:nvSpPr>
        <cdr:cNvPr id="2" name="TextBox 1">
          <a:extLst xmlns:a="http://schemas.openxmlformats.org/drawingml/2006/main">
            <a:ext uri="{FF2B5EF4-FFF2-40B4-BE49-F238E27FC236}">
              <a16:creationId xmlns:a16="http://schemas.microsoft.com/office/drawing/2014/main" id="{4D9C973F-9E55-4D25-8081-F3033C19EFD8}"/>
            </a:ext>
          </a:extLst>
        </cdr:cNvPr>
        <cdr:cNvSpPr txBox="1"/>
      </cdr:nvSpPr>
      <cdr:spPr>
        <a:xfrm xmlns:a="http://schemas.openxmlformats.org/drawingml/2006/main">
          <a:off x="6860457" y="607860"/>
          <a:ext cx="3362633" cy="6194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Times New Roman" panose="02020603050405020304" pitchFamily="18" charset="0"/>
              <a:cs typeface="Times New Roman" panose="02020603050405020304" pitchFamily="18" charset="0"/>
            </a:rPr>
            <a:t>MEPS data for 2017 based on care for URI/LRI/Bronchitis/Pneumonia</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FBC95-5242-4151-874F-D2723DB63ADE}" type="datetimeFigureOut">
              <a:rPr lang="en-US" smtClean="0"/>
              <a:t>8/11/2020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3436B-D641-4928-B958-63570D8CAD92}" type="slidenum">
              <a:rPr lang="en-US" smtClean="0"/>
              <a:t>‹#›</a:t>
            </a:fld>
            <a:endParaRPr lang="en-US"/>
          </a:p>
        </p:txBody>
      </p:sp>
    </p:spTree>
    <p:extLst>
      <p:ext uri="{BB962C8B-B14F-4D97-AF65-F5344CB8AC3E}">
        <p14:creationId xmlns:p14="http://schemas.microsoft.com/office/powerpoint/2010/main" val="4020963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ls.gov/news.release/empsit.nr0.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Where will this slide show be presented</a:t>
            </a:r>
          </a:p>
          <a:p>
            <a:endParaRPr lang="en-US" dirty="0"/>
          </a:p>
          <a:p>
            <a:r>
              <a:rPr lang="en-US" dirty="0"/>
              <a:t>AAFP Research segment – cover it all</a:t>
            </a:r>
          </a:p>
          <a:p>
            <a:r>
              <a:rPr lang="en-US" dirty="0"/>
              <a:t>FMLC – predicting the future of family medicine – discuss telehealth, redeployment, payment</a:t>
            </a:r>
          </a:p>
          <a:p>
            <a:r>
              <a:rPr lang="en-US" dirty="0"/>
              <a:t>PBRN Conference – COVID response and recovery panel – quick overview</a:t>
            </a:r>
          </a:p>
          <a:p>
            <a:endParaRPr lang="en-US" dirty="0"/>
          </a:p>
        </p:txBody>
      </p:sp>
      <p:sp>
        <p:nvSpPr>
          <p:cNvPr id="4" name="Slide Number Placeholder 3"/>
          <p:cNvSpPr>
            <a:spLocks noGrp="1"/>
          </p:cNvSpPr>
          <p:nvPr>
            <p:ph type="sldNum" sz="quarter" idx="5"/>
          </p:nvPr>
        </p:nvSpPr>
        <p:spPr/>
        <p:txBody>
          <a:bodyPr/>
          <a:lstStyle/>
          <a:p>
            <a:fld id="{A573436B-D641-4928-B958-63570D8CAD92}" type="slidenum">
              <a:rPr lang="en-US" smtClean="0"/>
              <a:t>1</a:t>
            </a:fld>
            <a:endParaRPr lang="en-US"/>
          </a:p>
        </p:txBody>
      </p:sp>
    </p:spTree>
    <p:extLst>
      <p:ext uri="{BB962C8B-B14F-4D97-AF65-F5344CB8AC3E}">
        <p14:creationId xmlns:p14="http://schemas.microsoft.com/office/powerpoint/2010/main" val="99502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2920D2-1DA6-434A-B4E8-044A48498EF4}" type="slidenum">
              <a:rPr lang="en-US" smtClean="0"/>
              <a:t>3</a:t>
            </a:fld>
            <a:endParaRPr lang="en-US"/>
          </a:p>
        </p:txBody>
      </p:sp>
    </p:spTree>
    <p:extLst>
      <p:ext uri="{BB962C8B-B14F-4D97-AF65-F5344CB8AC3E}">
        <p14:creationId xmlns:p14="http://schemas.microsoft.com/office/powerpoint/2010/main" val="2343550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Congressional Briefing 4.29.2020 </a:t>
            </a:r>
          </a:p>
          <a:p>
            <a:r>
              <a:rPr lang="en-US" sz="1200" kern="1200" dirty="0">
                <a:solidFill>
                  <a:schemeClr val="tx1"/>
                </a:solidFill>
                <a:effectLst/>
                <a:latin typeface="+mn-lt"/>
                <a:ea typeface="+mn-ea"/>
                <a:cs typeface="+mn-cs"/>
              </a:rPr>
              <a:t>Jack Westfall, MD, MPH – Director, Robert Graham </a:t>
            </a:r>
            <a:r>
              <a:rPr lang="en-US" sz="1200" kern="1200" dirty="0" err="1">
                <a:solidFill>
                  <a:schemeClr val="tx1"/>
                </a:solidFill>
                <a:effectLst/>
                <a:latin typeface="+mn-lt"/>
                <a:ea typeface="+mn-ea"/>
                <a:cs typeface="+mn-cs"/>
              </a:rPr>
              <a:t>Cetner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Thank you for the opportunity to share date from the Robert Graham Center for Policy Studies in Primary Care and </a:t>
            </a:r>
            <a:r>
              <a:rPr lang="en-US" sz="1200" kern="1200" dirty="0" err="1">
                <a:solidFill>
                  <a:schemeClr val="tx1"/>
                </a:solidFill>
                <a:effectLst/>
                <a:latin typeface="+mn-lt"/>
                <a:ea typeface="+mn-ea"/>
                <a:cs typeface="+mn-cs"/>
              </a:rPr>
              <a:t>HealthLandscape</a:t>
            </a:r>
            <a:r>
              <a:rPr lang="en-US" sz="1200" kern="1200" dirty="0">
                <a:solidFill>
                  <a:schemeClr val="tx1"/>
                </a:solidFill>
                <a:effectLst/>
                <a:latin typeface="+mn-lt"/>
                <a:ea typeface="+mn-ea"/>
                <a:cs typeface="+mn-cs"/>
              </a:rPr>
              <a:t>. The need for ambulatory primary care has increased over the past month. Patients with COVID-19 symptoms, illness, and questions are flooding primary care practices. And other illness is not sheltering in place; acute and chronic diseases did not go on holiday.</a:t>
            </a:r>
          </a:p>
          <a:p>
            <a:pPr lvl="0"/>
            <a:r>
              <a:rPr lang="en-US" sz="1200" kern="1200" dirty="0">
                <a:solidFill>
                  <a:schemeClr val="tx1"/>
                </a:solidFill>
                <a:effectLst/>
                <a:latin typeface="+mn-lt"/>
                <a:ea typeface="+mn-ea"/>
                <a:cs typeface="+mn-cs"/>
              </a:rPr>
              <a:t>Primary care has had to dramatically change the way it delivers care. Physical distancing coupled with patient fear and uncertainty are changing the way patients contact their primary care provider. Patients have COVID-19 related symptoms and questions. And patients continue to have the acute, chronic, and preventive health needs they always have, from chest pain to asthma to well child checks and immunizations, primary care has worked hard to balance the need for in-person visits with the opportunity to provide telehealth visits. While facing an increase in patient need, the manner in which the care is delivered has shifted with a significant amount provided by telehealth, with a steady need for in-person care as well. Unfortunately, there has been inadequate support for both in-person visits and telehealth visits. The constant has been that patients continue to need primary care.</a:t>
            </a:r>
          </a:p>
          <a:p>
            <a:pPr lvl="0"/>
            <a:r>
              <a:rPr lang="en-US" sz="1200" kern="1200" dirty="0">
                <a:solidFill>
                  <a:schemeClr val="tx1"/>
                </a:solidFill>
                <a:effectLst/>
                <a:latin typeface="+mn-lt"/>
                <a:ea typeface="+mn-ea"/>
                <a:cs typeface="+mn-cs"/>
              </a:rPr>
              <a:t>While there is urgency at the acute hospital setting, the vast majority of COVID Like Illness is seen out in the community and primary care setting. Last week, just 4.7% of emergency department visits reported to the CDC National Surveillance Program were due to COVID Like Illness (CLI).</a:t>
            </a:r>
          </a:p>
          <a:p>
            <a:pPr lvl="0"/>
            <a:r>
              <a:rPr lang="en-US" sz="1200" kern="1200" dirty="0">
                <a:solidFill>
                  <a:schemeClr val="tx1"/>
                </a:solidFill>
                <a:effectLst/>
                <a:latin typeface="+mn-lt"/>
                <a:ea typeface="+mn-ea"/>
                <a:cs typeface="+mn-cs"/>
              </a:rPr>
              <a:t>Most patients with a respiratory illness receive care in the primary care.  For instance. As seen in slide 1, In a given year, 19.5 million patients are seen by primary care for an upper respiratory illness and a URI is part of 64 million primary care visits.  10.7 million patients are seen for bronchitis during 82.5 million PC visits.</a:t>
            </a:r>
          </a:p>
          <a:p>
            <a:pPr lvl="0"/>
            <a:r>
              <a:rPr lang="en-US" sz="1200" kern="1200" dirty="0">
                <a:solidFill>
                  <a:schemeClr val="tx1"/>
                </a:solidFill>
                <a:effectLst/>
                <a:latin typeface="+mn-lt"/>
                <a:ea typeface="+mn-ea"/>
                <a:cs typeface="+mn-cs"/>
              </a:rPr>
              <a:t>Each year, primary care physicians care for 9 million patients with pneumonia </a:t>
            </a:r>
          </a:p>
          <a:p>
            <a:pPr lvl="0"/>
            <a:r>
              <a:rPr lang="en-US" sz="1200" kern="1200" dirty="0">
                <a:solidFill>
                  <a:schemeClr val="tx1"/>
                </a:solidFill>
                <a:effectLst/>
                <a:latin typeface="+mn-lt"/>
                <a:ea typeface="+mn-ea"/>
                <a:cs typeface="+mn-cs"/>
              </a:rPr>
              <a:t>In contrast, just 900,000 patients are hospitalized due to pneumonia. </a:t>
            </a:r>
          </a:p>
          <a:p>
            <a:pPr lvl="0"/>
            <a:r>
              <a:rPr lang="en-US" sz="1200" kern="1200" dirty="0">
                <a:solidFill>
                  <a:schemeClr val="tx1"/>
                </a:solidFill>
                <a:effectLst/>
                <a:latin typeface="+mn-lt"/>
                <a:ea typeface="+mn-ea"/>
                <a:cs typeface="+mn-cs"/>
              </a:rPr>
              <a:t>While trying to balance in-person and virtual patient care, the payment for telehealth has been inadequate and often just missing. For primary care practices that have relied on fee-for-service payment, this shift has been devastating. </a:t>
            </a:r>
          </a:p>
          <a:p>
            <a:r>
              <a:rPr lang="en-US" sz="1200" kern="1200" dirty="0">
                <a:solidFill>
                  <a:schemeClr val="tx1"/>
                </a:solidFill>
                <a:effectLst/>
                <a:latin typeface="+mn-lt"/>
                <a:ea typeface="+mn-ea"/>
                <a:cs typeface="+mn-cs"/>
              </a:rPr>
              <a:t> </a:t>
            </a:r>
          </a:p>
          <a:p>
            <a:endParaRPr lang="en-US" u="sng" dirty="0"/>
          </a:p>
          <a:p>
            <a:endParaRPr lang="en-US" u="sng" dirty="0"/>
          </a:p>
          <a:p>
            <a:r>
              <a:rPr lang="en-US" u="sng" dirty="0"/>
              <a:t>In Primary Care (PC)</a:t>
            </a:r>
            <a:endParaRPr lang="en-US" dirty="0"/>
          </a:p>
          <a:p>
            <a:r>
              <a:rPr lang="en-US" dirty="0"/>
              <a:t>In a given year, 19.5 million patients are seen by primary care for a URI and 64 million primary care visits include a diagnosis of URI, 10.7 million patients for LRI/bronchitis and 82.5 million PC visits include a diagnosis of LRI/bronchitis and 9 million patients for pneumonia and 38 million PC visits include a diagnosis of pneumonia.</a:t>
            </a:r>
          </a:p>
          <a:p>
            <a:endParaRPr lang="en-US" dirty="0"/>
          </a:p>
          <a:p>
            <a:r>
              <a:rPr lang="en-US" u="sng" dirty="0"/>
              <a:t>Hospitals</a:t>
            </a:r>
            <a:endParaRPr lang="en-US" dirty="0"/>
          </a:p>
          <a:p>
            <a:r>
              <a:rPr lang="en-US" dirty="0"/>
              <a:t>Each year, 263,000 patients are hospitalized for URI, 372,000 are hospitalized for LRI, and 890,000 are hospitalized for pneumonia. 416,000 hospitalizations include the diagnosis of URI, 888,000 include the diagnosis of LRI, and 1.5 million hospitalizations include the diagnosis of pneumonia.</a:t>
            </a:r>
          </a:p>
          <a:p>
            <a:endParaRPr lang="en-US" dirty="0"/>
          </a:p>
          <a:p>
            <a:endParaRPr lang="en-US" dirty="0"/>
          </a:p>
        </p:txBody>
      </p:sp>
      <p:sp>
        <p:nvSpPr>
          <p:cNvPr id="4" name="Slide Number Placeholder 3"/>
          <p:cNvSpPr>
            <a:spLocks noGrp="1"/>
          </p:cNvSpPr>
          <p:nvPr>
            <p:ph type="sldNum" sz="quarter" idx="5"/>
          </p:nvPr>
        </p:nvSpPr>
        <p:spPr/>
        <p:txBody>
          <a:bodyPr/>
          <a:lstStyle/>
          <a:p>
            <a:fld id="{A573436B-D641-4928-B958-63570D8CAD92}" type="slidenum">
              <a:rPr lang="en-US" smtClean="0"/>
              <a:t>4</a:t>
            </a:fld>
            <a:endParaRPr lang="en-US"/>
          </a:p>
        </p:txBody>
      </p:sp>
    </p:spTree>
    <p:extLst>
      <p:ext uri="{BB962C8B-B14F-4D97-AF65-F5344CB8AC3E}">
        <p14:creationId xmlns:p14="http://schemas.microsoft.com/office/powerpoint/2010/main" val="4186857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2920D2-1DA6-434A-B4E8-044A48498EF4}" type="slidenum">
              <a:rPr lang="en-US" smtClean="0"/>
              <a:t>5</a:t>
            </a:fld>
            <a:endParaRPr lang="en-US"/>
          </a:p>
        </p:txBody>
      </p:sp>
    </p:spTree>
    <p:extLst>
      <p:ext uri="{BB962C8B-B14F-4D97-AF65-F5344CB8AC3E}">
        <p14:creationId xmlns:p14="http://schemas.microsoft.com/office/powerpoint/2010/main" val="2287411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 used 2016 NAMCS data to examine what proportion of outpatient visits required physician presence</a:t>
            </a:r>
          </a:p>
          <a:p>
            <a:r>
              <a:rPr lang="en-US" dirty="0"/>
              <a:t>We looked at services provided by all physicians in the data, and the proportion provided by primary care specifically</a:t>
            </a:r>
          </a:p>
          <a:p>
            <a:r>
              <a:rPr lang="en-US" dirty="0"/>
              <a:t>For both all physicians and primary care specifically a majority of services required in person visits by our estimates</a:t>
            </a:r>
          </a:p>
        </p:txBody>
      </p:sp>
      <p:sp>
        <p:nvSpPr>
          <p:cNvPr id="4" name="Slide Number Placeholder 3"/>
          <p:cNvSpPr>
            <a:spLocks noGrp="1"/>
          </p:cNvSpPr>
          <p:nvPr>
            <p:ph type="sldNum" sz="quarter" idx="5"/>
          </p:nvPr>
        </p:nvSpPr>
        <p:spPr/>
        <p:txBody>
          <a:bodyPr/>
          <a:lstStyle/>
          <a:p>
            <a:fld id="{3DEEC104-DBB8-4B4B-B2A7-38B2C17C74D8}" type="slidenum">
              <a:rPr lang="en-US" smtClean="0"/>
              <a:t>7</a:t>
            </a:fld>
            <a:endParaRPr lang="en-US"/>
          </a:p>
        </p:txBody>
      </p:sp>
    </p:spTree>
    <p:extLst>
      <p:ext uri="{BB962C8B-B14F-4D97-AF65-F5344CB8AC3E}">
        <p14:creationId xmlns:p14="http://schemas.microsoft.com/office/powerpoint/2010/main" val="918435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 early March, 2020, there were 138,707 family physicians, whose practices supported 1,872,907 jobs, including those of the physicians, for a total of $154 billion in wages and salaries. Based on lost revenue from patient visits, over the next 3 months upwards of 60,000 family physicians may cut back or stop practicing in their current location. The loss of primary care physicians is compounded by the resulting loss of 784,133 medical assistants, nurses, and other staff, and lost wages and salaries of $64 billion. In March of this year, 750 counties had a family physician shortage. Without significant policy changes, this may soar to 1,841 counties with family physician shortage as seen in this slide. </a:t>
            </a:r>
          </a:p>
          <a:p>
            <a:pPr lvl="0"/>
            <a:r>
              <a:rPr lang="en-US" sz="1200" kern="1200" dirty="0">
                <a:solidFill>
                  <a:schemeClr val="tx1"/>
                </a:solidFill>
                <a:effectLst/>
                <a:latin typeface="+mn-lt"/>
                <a:ea typeface="+mn-ea"/>
                <a:cs typeface="+mn-cs"/>
              </a:rPr>
              <a:t>And the impact has been immediate. In late March the </a:t>
            </a:r>
            <a:r>
              <a:rPr lang="en-US" sz="1200" b="1" u="sng" kern="1200" dirty="0">
                <a:solidFill>
                  <a:schemeClr val="tx1"/>
                </a:solidFill>
                <a:effectLst/>
                <a:latin typeface="+mn-lt"/>
                <a:ea typeface="+mn-ea"/>
                <a:cs typeface="+mn-cs"/>
                <a:hlinkClick r:id="rId3"/>
              </a:rPr>
              <a:t>U.S. Bureau of Labor Statistics</a:t>
            </a:r>
            <a:r>
              <a:rPr lang="en-US" sz="1200" kern="1200" dirty="0">
                <a:solidFill>
                  <a:schemeClr val="tx1"/>
                </a:solidFill>
                <a:effectLst/>
                <a:latin typeface="+mn-lt"/>
                <a:ea typeface="+mn-ea"/>
                <a:cs typeface="+mn-cs"/>
              </a:rPr>
              <a:t>, reported 43,000 lost jobs already in healthcare, chiefly in ambulatory care including 12,000 in physician offices.  Thank you for the opportunity to share these findings with you. </a:t>
            </a:r>
          </a:p>
          <a:p>
            <a:endParaRPr lang="en-US" u="sng" dirty="0"/>
          </a:p>
          <a:p>
            <a:endParaRPr lang="en-US" dirty="0"/>
          </a:p>
        </p:txBody>
      </p:sp>
      <p:sp>
        <p:nvSpPr>
          <p:cNvPr id="4" name="Slide Number Placeholder 3"/>
          <p:cNvSpPr>
            <a:spLocks noGrp="1"/>
          </p:cNvSpPr>
          <p:nvPr>
            <p:ph type="sldNum" sz="quarter" idx="5"/>
          </p:nvPr>
        </p:nvSpPr>
        <p:spPr/>
        <p:txBody>
          <a:bodyPr/>
          <a:lstStyle/>
          <a:p>
            <a:fld id="{A573436B-D641-4928-B958-63570D8CAD92}" type="slidenum">
              <a:rPr lang="en-US" smtClean="0"/>
              <a:t>8</a:t>
            </a:fld>
            <a:endParaRPr lang="en-US"/>
          </a:p>
        </p:txBody>
      </p:sp>
    </p:spTree>
    <p:extLst>
      <p:ext uri="{BB962C8B-B14F-4D97-AF65-F5344CB8AC3E}">
        <p14:creationId xmlns:p14="http://schemas.microsoft.com/office/powerpoint/2010/main" val="1838526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2920D2-1DA6-434A-B4E8-044A48498EF4}" type="slidenum">
              <a:rPr lang="en-US" smtClean="0"/>
              <a:t>9</a:t>
            </a:fld>
            <a:endParaRPr lang="en-US"/>
          </a:p>
        </p:txBody>
      </p:sp>
    </p:spTree>
    <p:extLst>
      <p:ext uri="{BB962C8B-B14F-4D97-AF65-F5344CB8AC3E}">
        <p14:creationId xmlns:p14="http://schemas.microsoft.com/office/powerpoint/2010/main" val="2629858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2920D2-1DA6-434A-B4E8-044A48498EF4}" type="slidenum">
              <a:rPr lang="en-US" smtClean="0"/>
              <a:t>10</a:t>
            </a:fld>
            <a:endParaRPr lang="en-US"/>
          </a:p>
        </p:txBody>
      </p:sp>
    </p:spTree>
    <p:extLst>
      <p:ext uri="{BB962C8B-B14F-4D97-AF65-F5344CB8AC3E}">
        <p14:creationId xmlns:p14="http://schemas.microsoft.com/office/powerpoint/2010/main" val="1457024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2920D2-1DA6-434A-B4E8-044A48498EF4}" type="slidenum">
              <a:rPr lang="en-US" smtClean="0"/>
              <a:t>13</a:t>
            </a:fld>
            <a:endParaRPr lang="en-US"/>
          </a:p>
        </p:txBody>
      </p:sp>
    </p:spTree>
    <p:extLst>
      <p:ext uri="{BB962C8B-B14F-4D97-AF65-F5344CB8AC3E}">
        <p14:creationId xmlns:p14="http://schemas.microsoft.com/office/powerpoint/2010/main" val="1079230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F9F18F-58CD-4FC9-91F1-C93A69D54B4C}"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0FE22-9ED5-4957-BDFA-BD0C71DE7702}" type="slidenum">
              <a:rPr lang="en-US" smtClean="0"/>
              <a:t>‹#›</a:t>
            </a:fld>
            <a:endParaRPr lang="en-US"/>
          </a:p>
        </p:txBody>
      </p:sp>
    </p:spTree>
    <p:extLst>
      <p:ext uri="{BB962C8B-B14F-4D97-AF65-F5344CB8AC3E}">
        <p14:creationId xmlns:p14="http://schemas.microsoft.com/office/powerpoint/2010/main" val="4071868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F9F18F-58CD-4FC9-91F1-C93A69D54B4C}"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0FE22-9ED5-4957-BDFA-BD0C71DE7702}" type="slidenum">
              <a:rPr lang="en-US" smtClean="0"/>
              <a:t>‹#›</a:t>
            </a:fld>
            <a:endParaRPr lang="en-US"/>
          </a:p>
        </p:txBody>
      </p:sp>
    </p:spTree>
    <p:extLst>
      <p:ext uri="{BB962C8B-B14F-4D97-AF65-F5344CB8AC3E}">
        <p14:creationId xmlns:p14="http://schemas.microsoft.com/office/powerpoint/2010/main" val="4037363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F9F18F-58CD-4FC9-91F1-C93A69D54B4C}"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0FE22-9ED5-4957-BDFA-BD0C71DE7702}" type="slidenum">
              <a:rPr lang="en-US" smtClean="0"/>
              <a:t>‹#›</a:t>
            </a:fld>
            <a:endParaRPr lang="en-US"/>
          </a:p>
        </p:txBody>
      </p:sp>
    </p:spTree>
    <p:extLst>
      <p:ext uri="{BB962C8B-B14F-4D97-AF65-F5344CB8AC3E}">
        <p14:creationId xmlns:p14="http://schemas.microsoft.com/office/powerpoint/2010/main" val="174635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F9F18F-58CD-4FC9-91F1-C93A69D54B4C}"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0FE22-9ED5-4957-BDFA-BD0C71DE7702}" type="slidenum">
              <a:rPr lang="en-US" smtClean="0"/>
              <a:t>‹#›</a:t>
            </a:fld>
            <a:endParaRPr lang="en-US"/>
          </a:p>
        </p:txBody>
      </p:sp>
    </p:spTree>
    <p:extLst>
      <p:ext uri="{BB962C8B-B14F-4D97-AF65-F5344CB8AC3E}">
        <p14:creationId xmlns:p14="http://schemas.microsoft.com/office/powerpoint/2010/main" val="251562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F9F18F-58CD-4FC9-91F1-C93A69D54B4C}"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0FE22-9ED5-4957-BDFA-BD0C71DE7702}" type="slidenum">
              <a:rPr lang="en-US" smtClean="0"/>
              <a:t>‹#›</a:t>
            </a:fld>
            <a:endParaRPr lang="en-US"/>
          </a:p>
        </p:txBody>
      </p:sp>
    </p:spTree>
    <p:extLst>
      <p:ext uri="{BB962C8B-B14F-4D97-AF65-F5344CB8AC3E}">
        <p14:creationId xmlns:p14="http://schemas.microsoft.com/office/powerpoint/2010/main" val="103651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F9F18F-58CD-4FC9-91F1-C93A69D54B4C}"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0FE22-9ED5-4957-BDFA-BD0C71DE7702}" type="slidenum">
              <a:rPr lang="en-US" smtClean="0"/>
              <a:t>‹#›</a:t>
            </a:fld>
            <a:endParaRPr lang="en-US"/>
          </a:p>
        </p:txBody>
      </p:sp>
    </p:spTree>
    <p:extLst>
      <p:ext uri="{BB962C8B-B14F-4D97-AF65-F5344CB8AC3E}">
        <p14:creationId xmlns:p14="http://schemas.microsoft.com/office/powerpoint/2010/main" val="335999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F9F18F-58CD-4FC9-91F1-C93A69D54B4C}" type="datetimeFigureOut">
              <a:rPr lang="en-US" smtClean="0"/>
              <a:t>8/11/2020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50FE22-9ED5-4957-BDFA-BD0C71DE7702}" type="slidenum">
              <a:rPr lang="en-US" smtClean="0"/>
              <a:t>‹#›</a:t>
            </a:fld>
            <a:endParaRPr lang="en-US"/>
          </a:p>
        </p:txBody>
      </p:sp>
    </p:spTree>
    <p:extLst>
      <p:ext uri="{BB962C8B-B14F-4D97-AF65-F5344CB8AC3E}">
        <p14:creationId xmlns:p14="http://schemas.microsoft.com/office/powerpoint/2010/main" val="1611502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F9F18F-58CD-4FC9-91F1-C93A69D54B4C}" type="datetimeFigureOut">
              <a:rPr lang="en-US" smtClean="0"/>
              <a:t>8/11/2020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50FE22-9ED5-4957-BDFA-BD0C71DE7702}" type="slidenum">
              <a:rPr lang="en-US" smtClean="0"/>
              <a:t>‹#›</a:t>
            </a:fld>
            <a:endParaRPr lang="en-US"/>
          </a:p>
        </p:txBody>
      </p:sp>
    </p:spTree>
    <p:extLst>
      <p:ext uri="{BB962C8B-B14F-4D97-AF65-F5344CB8AC3E}">
        <p14:creationId xmlns:p14="http://schemas.microsoft.com/office/powerpoint/2010/main" val="74877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9F18F-58CD-4FC9-91F1-C93A69D54B4C}" type="datetimeFigureOut">
              <a:rPr lang="en-US" smtClean="0"/>
              <a:t>8/11/2020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50FE22-9ED5-4957-BDFA-BD0C71DE7702}" type="slidenum">
              <a:rPr lang="en-US" smtClean="0"/>
              <a:t>‹#›</a:t>
            </a:fld>
            <a:endParaRPr lang="en-US"/>
          </a:p>
        </p:txBody>
      </p:sp>
    </p:spTree>
    <p:extLst>
      <p:ext uri="{BB962C8B-B14F-4D97-AF65-F5344CB8AC3E}">
        <p14:creationId xmlns:p14="http://schemas.microsoft.com/office/powerpoint/2010/main" val="348165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F9F18F-58CD-4FC9-91F1-C93A69D54B4C}"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0FE22-9ED5-4957-BDFA-BD0C71DE7702}" type="slidenum">
              <a:rPr lang="en-US" smtClean="0"/>
              <a:t>‹#›</a:t>
            </a:fld>
            <a:endParaRPr lang="en-US"/>
          </a:p>
        </p:txBody>
      </p:sp>
    </p:spTree>
    <p:extLst>
      <p:ext uri="{BB962C8B-B14F-4D97-AF65-F5344CB8AC3E}">
        <p14:creationId xmlns:p14="http://schemas.microsoft.com/office/powerpoint/2010/main" val="1289914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F9F18F-58CD-4FC9-91F1-C93A69D54B4C}"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0FE22-9ED5-4957-BDFA-BD0C71DE7702}" type="slidenum">
              <a:rPr lang="en-US" smtClean="0"/>
              <a:t>‹#›</a:t>
            </a:fld>
            <a:endParaRPr lang="en-US"/>
          </a:p>
        </p:txBody>
      </p:sp>
    </p:spTree>
    <p:extLst>
      <p:ext uri="{BB962C8B-B14F-4D97-AF65-F5344CB8AC3E}">
        <p14:creationId xmlns:p14="http://schemas.microsoft.com/office/powerpoint/2010/main" val="167552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9F18F-58CD-4FC9-91F1-C93A69D54B4C}" type="datetimeFigureOut">
              <a:rPr lang="en-US" smtClean="0"/>
              <a:pPr/>
              <a:t>8/11/2020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0FE22-9ED5-4957-BDFA-BD0C71DE7702}" type="slidenum">
              <a:rPr lang="en-US" smtClean="0"/>
              <a:t>‹#›</a:t>
            </a:fld>
            <a:endParaRPr lang="en-US" dirty="0"/>
          </a:p>
        </p:txBody>
      </p:sp>
    </p:spTree>
    <p:extLst>
      <p:ext uri="{BB962C8B-B14F-4D97-AF65-F5344CB8AC3E}">
        <p14:creationId xmlns:p14="http://schemas.microsoft.com/office/powerpoint/2010/main" val="1128470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EE09-8E0F-4CFD-9D44-8EB73E75664E}"/>
              </a:ext>
            </a:extLst>
          </p:cNvPr>
          <p:cNvSpPr>
            <a:spLocks noGrp="1"/>
          </p:cNvSpPr>
          <p:nvPr>
            <p:ph type="ctrTitle"/>
          </p:nvPr>
        </p:nvSpPr>
        <p:spPr/>
        <p:txBody>
          <a:bodyPr>
            <a:normAutofit fontScale="90000"/>
          </a:bodyPr>
          <a:lstStyle/>
          <a:p>
            <a:r>
              <a:rPr lang="en-US" dirty="0"/>
              <a:t>Primary Care and </a:t>
            </a:r>
            <a:br>
              <a:rPr lang="en-US" dirty="0"/>
            </a:br>
            <a:r>
              <a:rPr lang="en-US" dirty="0"/>
              <a:t>COVID-19 </a:t>
            </a:r>
            <a:br>
              <a:rPr lang="en-US" dirty="0"/>
            </a:br>
            <a:r>
              <a:rPr lang="en-US" dirty="0"/>
              <a:t>Response and Recovery</a:t>
            </a:r>
          </a:p>
        </p:txBody>
      </p:sp>
      <p:sp>
        <p:nvSpPr>
          <p:cNvPr id="3" name="Subtitle 2">
            <a:extLst>
              <a:ext uri="{FF2B5EF4-FFF2-40B4-BE49-F238E27FC236}">
                <a16:creationId xmlns:a16="http://schemas.microsoft.com/office/drawing/2014/main" id="{C4FE3CD9-0924-47CA-ACF8-EA21F7A879BD}"/>
              </a:ext>
            </a:extLst>
          </p:cNvPr>
          <p:cNvSpPr>
            <a:spLocks noGrp="1"/>
          </p:cNvSpPr>
          <p:nvPr>
            <p:ph type="subTitle" idx="1"/>
          </p:nvPr>
        </p:nvSpPr>
        <p:spPr/>
        <p:txBody>
          <a:bodyPr/>
          <a:lstStyle/>
          <a:p>
            <a:endParaRPr lang="en-US" dirty="0"/>
          </a:p>
          <a:p>
            <a:endParaRPr lang="en-US" dirty="0"/>
          </a:p>
          <a:p>
            <a:r>
              <a:rPr lang="en-US" dirty="0"/>
              <a:t>Robert Graham Center</a:t>
            </a:r>
          </a:p>
        </p:txBody>
      </p:sp>
    </p:spTree>
    <p:extLst>
      <p:ext uri="{BB962C8B-B14F-4D97-AF65-F5344CB8AC3E}">
        <p14:creationId xmlns:p14="http://schemas.microsoft.com/office/powerpoint/2010/main" val="2538978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72CC6-F0F6-47E7-B23C-EEF389513D39}"/>
              </a:ext>
            </a:extLst>
          </p:cNvPr>
          <p:cNvSpPr>
            <a:spLocks noGrp="1"/>
          </p:cNvSpPr>
          <p:nvPr>
            <p:ph type="title"/>
          </p:nvPr>
        </p:nvSpPr>
        <p:spPr>
          <a:xfrm>
            <a:off x="315311" y="524352"/>
            <a:ext cx="8671034" cy="691356"/>
          </a:xfrm>
        </p:spPr>
        <p:txBody>
          <a:bodyPr>
            <a:normAutofit fontScale="90000"/>
          </a:bodyPr>
          <a:lstStyle/>
          <a:p>
            <a:r>
              <a:rPr lang="en-US" dirty="0"/>
              <a:t>Where are blood test and vaccines done?</a:t>
            </a:r>
          </a:p>
        </p:txBody>
      </p:sp>
      <p:sp>
        <p:nvSpPr>
          <p:cNvPr id="5" name="Content Placeholder 4">
            <a:extLst>
              <a:ext uri="{FF2B5EF4-FFF2-40B4-BE49-F238E27FC236}">
                <a16:creationId xmlns:a16="http://schemas.microsoft.com/office/drawing/2014/main" id="{17740CCB-5366-47CD-9CD2-251B1A4E3359}"/>
              </a:ext>
            </a:extLst>
          </p:cNvPr>
          <p:cNvSpPr>
            <a:spLocks noGrp="1"/>
          </p:cNvSpPr>
          <p:nvPr>
            <p:ph idx="1"/>
          </p:nvPr>
        </p:nvSpPr>
        <p:spPr/>
        <p:txBody>
          <a:bodyPr/>
          <a:lstStyle/>
          <a:p>
            <a:endParaRPr lang="en-US" dirty="0"/>
          </a:p>
        </p:txBody>
      </p:sp>
      <p:pic>
        <p:nvPicPr>
          <p:cNvPr id="6" name="Picture 5" descr="A close up of a map&#10;&#10;Description automatically generated">
            <a:extLst>
              <a:ext uri="{FF2B5EF4-FFF2-40B4-BE49-F238E27FC236}">
                <a16:creationId xmlns:a16="http://schemas.microsoft.com/office/drawing/2014/main" id="{AE9C71B7-BAEB-4B83-9E11-84EE5606385A}"/>
              </a:ext>
            </a:extLst>
          </p:cNvPr>
          <p:cNvPicPr/>
          <p:nvPr/>
        </p:nvPicPr>
        <p:blipFill>
          <a:blip r:embed="rId3">
            <a:extLst>
              <a:ext uri="{28A0092B-C50C-407E-A947-70E740481C1C}">
                <a14:useLocalDpi xmlns:a14="http://schemas.microsoft.com/office/drawing/2010/main" val="0"/>
              </a:ext>
            </a:extLst>
          </a:blip>
          <a:stretch>
            <a:fillRect/>
          </a:stretch>
        </p:blipFill>
        <p:spPr>
          <a:xfrm>
            <a:off x="900343" y="1476870"/>
            <a:ext cx="7486911" cy="4700093"/>
          </a:xfrm>
          <a:prstGeom prst="rect">
            <a:avLst/>
          </a:prstGeom>
        </p:spPr>
      </p:pic>
      <p:pic>
        <p:nvPicPr>
          <p:cNvPr id="7" name="Content Placeholder 3" descr="A picture containing text, map&#10;&#10;Description automatically generated">
            <a:extLst>
              <a:ext uri="{FF2B5EF4-FFF2-40B4-BE49-F238E27FC236}">
                <a16:creationId xmlns:a16="http://schemas.microsoft.com/office/drawing/2014/main" id="{840A0B87-F1D3-49D7-8206-A6AA52C3A4CB}"/>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494752" y="1476870"/>
            <a:ext cx="8312151" cy="4573093"/>
          </a:xfrm>
          <a:prstGeom prst="rect">
            <a:avLst/>
          </a:prstGeom>
        </p:spPr>
      </p:pic>
    </p:spTree>
    <p:extLst>
      <p:ext uri="{BB962C8B-B14F-4D97-AF65-F5344CB8AC3E}">
        <p14:creationId xmlns:p14="http://schemas.microsoft.com/office/powerpoint/2010/main" val="14838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0945-4A48-4A29-B3FC-E32E7AB3F4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B3F61F-205B-4359-8293-BEF7D4061A1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D571BE9-12F3-4BA2-A5E9-C9D89622518E}"/>
              </a:ext>
            </a:extLst>
          </p:cNvPr>
          <p:cNvPicPr>
            <a:picLocks noChangeAspect="1"/>
          </p:cNvPicPr>
          <p:nvPr/>
        </p:nvPicPr>
        <p:blipFill>
          <a:blip r:embed="rId2"/>
          <a:stretch>
            <a:fillRect/>
          </a:stretch>
        </p:blipFill>
        <p:spPr>
          <a:xfrm>
            <a:off x="-1" y="365125"/>
            <a:ext cx="9204653" cy="5811837"/>
          </a:xfrm>
          <a:prstGeom prst="rect">
            <a:avLst/>
          </a:prstGeom>
        </p:spPr>
      </p:pic>
    </p:spTree>
    <p:extLst>
      <p:ext uri="{BB962C8B-B14F-4D97-AF65-F5344CB8AC3E}">
        <p14:creationId xmlns:p14="http://schemas.microsoft.com/office/powerpoint/2010/main" val="3351860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A9AC-209D-4A1F-BD91-E35C87FED0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E4388C-9D61-48A1-9557-A8E78983EFC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868DA52-01D7-443C-86EA-F40CF45EDFE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71034" cy="6716110"/>
          </a:xfrm>
          <a:prstGeom prst="rect">
            <a:avLst/>
          </a:prstGeom>
          <a:noFill/>
          <a:ln>
            <a:noFill/>
          </a:ln>
        </p:spPr>
      </p:pic>
    </p:spTree>
    <p:extLst>
      <p:ext uri="{BB962C8B-B14F-4D97-AF65-F5344CB8AC3E}">
        <p14:creationId xmlns:p14="http://schemas.microsoft.com/office/powerpoint/2010/main" val="2794581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52106-3172-4AA8-A201-F814F767A1BF}"/>
              </a:ext>
            </a:extLst>
          </p:cNvPr>
          <p:cNvSpPr>
            <a:spLocks noGrp="1"/>
          </p:cNvSpPr>
          <p:nvPr>
            <p:ph type="title"/>
          </p:nvPr>
        </p:nvSpPr>
        <p:spPr/>
        <p:txBody>
          <a:bodyPr/>
          <a:lstStyle/>
          <a:p>
            <a:endParaRPr lang="en-US" dirty="0"/>
          </a:p>
        </p:txBody>
      </p:sp>
      <p:pic>
        <p:nvPicPr>
          <p:cNvPr id="4" name="Content Placeholder 11">
            <a:extLst>
              <a:ext uri="{FF2B5EF4-FFF2-40B4-BE49-F238E27FC236}">
                <a16:creationId xmlns:a16="http://schemas.microsoft.com/office/drawing/2014/main" id="{C6DDC2E9-D9F0-4A9B-9097-60FBF587F35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0043" y="985168"/>
            <a:ext cx="7786340" cy="5015582"/>
          </a:xfrm>
        </p:spPr>
      </p:pic>
      <p:sp>
        <p:nvSpPr>
          <p:cNvPr id="8" name="TextBox 7">
            <a:extLst>
              <a:ext uri="{FF2B5EF4-FFF2-40B4-BE49-F238E27FC236}">
                <a16:creationId xmlns:a16="http://schemas.microsoft.com/office/drawing/2014/main" id="{3E430851-D504-4B51-BC0A-191391F62212}"/>
              </a:ext>
            </a:extLst>
          </p:cNvPr>
          <p:cNvSpPr txBox="1"/>
          <p:nvPr/>
        </p:nvSpPr>
        <p:spPr>
          <a:xfrm>
            <a:off x="2414016" y="1737163"/>
            <a:ext cx="2990088" cy="300082"/>
          </a:xfrm>
          <a:prstGeom prst="rect">
            <a:avLst/>
          </a:prstGeom>
          <a:noFill/>
        </p:spPr>
        <p:txBody>
          <a:bodyPr wrap="square" rtlCol="0">
            <a:spAutoFit/>
          </a:bodyPr>
          <a:lstStyle/>
          <a:p>
            <a:r>
              <a:rPr lang="en-US" sz="1350" dirty="0">
                <a:solidFill>
                  <a:srgbClr val="FF0000"/>
                </a:solidFill>
              </a:rPr>
              <a:t>PREVENTION </a:t>
            </a:r>
          </a:p>
        </p:txBody>
      </p:sp>
      <p:sp>
        <p:nvSpPr>
          <p:cNvPr id="9" name="TextBox 8">
            <a:extLst>
              <a:ext uri="{FF2B5EF4-FFF2-40B4-BE49-F238E27FC236}">
                <a16:creationId xmlns:a16="http://schemas.microsoft.com/office/drawing/2014/main" id="{1CF38361-5F1E-49D3-85D0-612A475DD4BD}"/>
              </a:ext>
            </a:extLst>
          </p:cNvPr>
          <p:cNvSpPr txBox="1"/>
          <p:nvPr/>
        </p:nvSpPr>
        <p:spPr>
          <a:xfrm>
            <a:off x="2414016" y="3223260"/>
            <a:ext cx="2263140" cy="715581"/>
          </a:xfrm>
          <a:prstGeom prst="rect">
            <a:avLst/>
          </a:prstGeom>
          <a:solidFill>
            <a:schemeClr val="tx1"/>
          </a:solidFill>
        </p:spPr>
        <p:txBody>
          <a:bodyPr wrap="square" rtlCol="0">
            <a:spAutoFit/>
          </a:bodyPr>
          <a:lstStyle/>
          <a:p>
            <a:r>
              <a:rPr lang="en-US" sz="1350" dirty="0">
                <a:solidFill>
                  <a:srgbClr val="FF0000"/>
                </a:solidFill>
              </a:rPr>
              <a:t>SUPPORTIVE CARE</a:t>
            </a:r>
          </a:p>
          <a:p>
            <a:r>
              <a:rPr lang="en-US" sz="1350" dirty="0">
                <a:solidFill>
                  <a:srgbClr val="FF0000"/>
                </a:solidFill>
              </a:rPr>
              <a:t>TRIAGE</a:t>
            </a:r>
          </a:p>
          <a:p>
            <a:r>
              <a:rPr lang="en-US" sz="1350" dirty="0">
                <a:solidFill>
                  <a:srgbClr val="FF0000"/>
                </a:solidFill>
              </a:rPr>
              <a:t>MANAGEMENT OF SEQUELAE</a:t>
            </a:r>
          </a:p>
        </p:txBody>
      </p:sp>
      <p:sp>
        <p:nvSpPr>
          <p:cNvPr id="10" name="TextBox 9">
            <a:extLst>
              <a:ext uri="{FF2B5EF4-FFF2-40B4-BE49-F238E27FC236}">
                <a16:creationId xmlns:a16="http://schemas.microsoft.com/office/drawing/2014/main" id="{0DB7CC24-D36F-4A33-AF74-AA631338D388}"/>
              </a:ext>
            </a:extLst>
          </p:cNvPr>
          <p:cNvSpPr txBox="1"/>
          <p:nvPr/>
        </p:nvSpPr>
        <p:spPr>
          <a:xfrm>
            <a:off x="2414016" y="2324862"/>
            <a:ext cx="1693926" cy="300082"/>
          </a:xfrm>
          <a:prstGeom prst="rect">
            <a:avLst/>
          </a:prstGeom>
          <a:noFill/>
        </p:spPr>
        <p:txBody>
          <a:bodyPr wrap="square" rtlCol="0">
            <a:spAutoFit/>
          </a:bodyPr>
          <a:lstStyle/>
          <a:p>
            <a:r>
              <a:rPr lang="en-US" sz="1350" dirty="0">
                <a:solidFill>
                  <a:srgbClr val="FF0000"/>
                </a:solidFill>
              </a:rPr>
              <a:t>DIAGNOSIS</a:t>
            </a:r>
          </a:p>
        </p:txBody>
      </p:sp>
      <p:sp>
        <p:nvSpPr>
          <p:cNvPr id="11" name="TextBox 10">
            <a:extLst>
              <a:ext uri="{FF2B5EF4-FFF2-40B4-BE49-F238E27FC236}">
                <a16:creationId xmlns:a16="http://schemas.microsoft.com/office/drawing/2014/main" id="{E6833778-C82A-424E-AA94-8C03E8040BA2}"/>
              </a:ext>
            </a:extLst>
          </p:cNvPr>
          <p:cNvSpPr txBox="1"/>
          <p:nvPr/>
        </p:nvSpPr>
        <p:spPr>
          <a:xfrm>
            <a:off x="3504437" y="5033772"/>
            <a:ext cx="1351341" cy="300082"/>
          </a:xfrm>
          <a:prstGeom prst="rect">
            <a:avLst/>
          </a:prstGeom>
          <a:solidFill>
            <a:schemeClr val="tx1"/>
          </a:solidFill>
        </p:spPr>
        <p:txBody>
          <a:bodyPr wrap="square" rtlCol="0">
            <a:spAutoFit/>
          </a:bodyPr>
          <a:lstStyle/>
          <a:p>
            <a:r>
              <a:rPr lang="en-US" sz="1350" dirty="0">
                <a:solidFill>
                  <a:srgbClr val="FF0000"/>
                </a:solidFill>
              </a:rPr>
              <a:t>REDEPLOYMENT</a:t>
            </a:r>
          </a:p>
        </p:txBody>
      </p:sp>
      <p:sp>
        <p:nvSpPr>
          <p:cNvPr id="3" name="Arrow: Right 2">
            <a:extLst>
              <a:ext uri="{FF2B5EF4-FFF2-40B4-BE49-F238E27FC236}">
                <a16:creationId xmlns:a16="http://schemas.microsoft.com/office/drawing/2014/main" id="{B2B50509-4D85-4FAF-9A77-B8A60DBC57E1}"/>
              </a:ext>
            </a:extLst>
          </p:cNvPr>
          <p:cNvSpPr/>
          <p:nvPr/>
        </p:nvSpPr>
        <p:spPr>
          <a:xfrm>
            <a:off x="1596632" y="1693926"/>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Arrow: Right 4">
            <a:extLst>
              <a:ext uri="{FF2B5EF4-FFF2-40B4-BE49-F238E27FC236}">
                <a16:creationId xmlns:a16="http://schemas.microsoft.com/office/drawing/2014/main" id="{D99D8DB4-FC7B-4E64-A795-D546AC536A6B}"/>
              </a:ext>
            </a:extLst>
          </p:cNvPr>
          <p:cNvSpPr/>
          <p:nvPr/>
        </p:nvSpPr>
        <p:spPr>
          <a:xfrm>
            <a:off x="1596632" y="2281625"/>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Arrow: Right 5">
            <a:extLst>
              <a:ext uri="{FF2B5EF4-FFF2-40B4-BE49-F238E27FC236}">
                <a16:creationId xmlns:a16="http://schemas.microsoft.com/office/drawing/2014/main" id="{B7C47D5A-C06B-4C22-87F0-C9FC905901E4}"/>
              </a:ext>
            </a:extLst>
          </p:cNvPr>
          <p:cNvSpPr/>
          <p:nvPr/>
        </p:nvSpPr>
        <p:spPr>
          <a:xfrm>
            <a:off x="1596632" y="3223260"/>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Arrow: Right 6">
            <a:extLst>
              <a:ext uri="{FF2B5EF4-FFF2-40B4-BE49-F238E27FC236}">
                <a16:creationId xmlns:a16="http://schemas.microsoft.com/office/drawing/2014/main" id="{AC071875-784B-4DCC-BB66-CAD262B30398}"/>
              </a:ext>
            </a:extLst>
          </p:cNvPr>
          <p:cNvSpPr/>
          <p:nvPr/>
        </p:nvSpPr>
        <p:spPr>
          <a:xfrm>
            <a:off x="2770632" y="5033772"/>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Arrow: Right 11">
            <a:extLst>
              <a:ext uri="{FF2B5EF4-FFF2-40B4-BE49-F238E27FC236}">
                <a16:creationId xmlns:a16="http://schemas.microsoft.com/office/drawing/2014/main" id="{B13356BB-B384-4C8D-A3F7-1C4BAA978F75}"/>
              </a:ext>
            </a:extLst>
          </p:cNvPr>
          <p:cNvSpPr/>
          <p:nvPr/>
        </p:nvSpPr>
        <p:spPr>
          <a:xfrm>
            <a:off x="1596632" y="3597140"/>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138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02EDB-3970-4640-8AC4-4777A3796C8A}"/>
              </a:ext>
            </a:extLst>
          </p:cNvPr>
          <p:cNvSpPr>
            <a:spLocks noGrp="1"/>
          </p:cNvSpPr>
          <p:nvPr>
            <p:ph type="title"/>
          </p:nvPr>
        </p:nvSpPr>
        <p:spPr>
          <a:xfrm>
            <a:off x="472966" y="2103437"/>
            <a:ext cx="8042384" cy="1325563"/>
          </a:xfrm>
        </p:spPr>
        <p:txBody>
          <a:bodyPr>
            <a:normAutofit fontScale="90000"/>
          </a:bodyPr>
          <a:lstStyle/>
          <a:p>
            <a:pPr algn="ctr"/>
            <a:r>
              <a:rPr lang="en-US" sz="4000" b="1" dirty="0"/>
              <a:t>Projections – Reality – COVID-19</a:t>
            </a:r>
            <a:br>
              <a:rPr lang="en-US" sz="4000" b="1" dirty="0"/>
            </a:br>
            <a:br>
              <a:rPr lang="en-US" sz="4000" b="1" dirty="0"/>
            </a:br>
            <a:r>
              <a:rPr lang="en-US" sz="4000" b="1" dirty="0"/>
              <a:t>2020</a:t>
            </a:r>
          </a:p>
        </p:txBody>
      </p:sp>
    </p:spTree>
    <p:extLst>
      <p:ext uri="{BB962C8B-B14F-4D97-AF65-F5344CB8AC3E}">
        <p14:creationId xmlns:p14="http://schemas.microsoft.com/office/powerpoint/2010/main" val="2528352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C0AA-4DE5-4823-9787-F5836393DDA2}"/>
              </a:ext>
            </a:extLst>
          </p:cNvPr>
          <p:cNvSpPr>
            <a:spLocks noGrp="1"/>
          </p:cNvSpPr>
          <p:nvPr>
            <p:ph type="title"/>
          </p:nvPr>
        </p:nvSpPr>
        <p:spPr/>
        <p:txBody>
          <a:bodyPr/>
          <a:lstStyle/>
          <a:p>
            <a:r>
              <a:rPr lang="en-US" dirty="0"/>
              <a:t>COVID-19 Response and Recovery</a:t>
            </a:r>
          </a:p>
        </p:txBody>
      </p:sp>
      <p:sp>
        <p:nvSpPr>
          <p:cNvPr id="3" name="Content Placeholder 2">
            <a:extLst>
              <a:ext uri="{FF2B5EF4-FFF2-40B4-BE49-F238E27FC236}">
                <a16:creationId xmlns:a16="http://schemas.microsoft.com/office/drawing/2014/main" id="{D6484DA0-9E4A-45F0-89E2-A18BCBD34470}"/>
              </a:ext>
            </a:extLst>
          </p:cNvPr>
          <p:cNvSpPr>
            <a:spLocks noGrp="1"/>
          </p:cNvSpPr>
          <p:nvPr>
            <p:ph idx="1"/>
          </p:nvPr>
        </p:nvSpPr>
        <p:spPr/>
        <p:txBody>
          <a:bodyPr/>
          <a:lstStyle/>
          <a:p>
            <a:r>
              <a:rPr lang="en-US" dirty="0"/>
              <a:t>Graham Center uses historic data to make future projections.</a:t>
            </a:r>
          </a:p>
          <a:p>
            <a:r>
              <a:rPr lang="en-US" dirty="0"/>
              <a:t>What has primary care been doing?</a:t>
            </a:r>
          </a:p>
          <a:p>
            <a:r>
              <a:rPr lang="en-US" dirty="0"/>
              <a:t>What does that mean for today?</a:t>
            </a:r>
          </a:p>
          <a:p>
            <a:endParaRPr lang="en-US" dirty="0"/>
          </a:p>
          <a:p>
            <a:r>
              <a:rPr lang="en-US" dirty="0"/>
              <a:t>How to use what we know to create what we want?</a:t>
            </a:r>
          </a:p>
          <a:p>
            <a:pPr lvl="1"/>
            <a:r>
              <a:rPr lang="en-US" dirty="0"/>
              <a:t>COVID-19 Response - </a:t>
            </a:r>
          </a:p>
          <a:p>
            <a:pPr lvl="1"/>
            <a:r>
              <a:rPr lang="en-US" dirty="0"/>
              <a:t>COVID-19 Recovery – </a:t>
            </a:r>
          </a:p>
          <a:p>
            <a:pPr lvl="1"/>
            <a:r>
              <a:rPr lang="en-US" dirty="0"/>
              <a:t>The rest of primary care</a:t>
            </a:r>
          </a:p>
          <a:p>
            <a:endParaRPr lang="en-US" dirty="0"/>
          </a:p>
          <a:p>
            <a:endParaRPr lang="en-US" dirty="0"/>
          </a:p>
          <a:p>
            <a:endParaRPr lang="en-US" dirty="0"/>
          </a:p>
        </p:txBody>
      </p:sp>
    </p:spTree>
    <p:extLst>
      <p:ext uri="{BB962C8B-B14F-4D97-AF65-F5344CB8AC3E}">
        <p14:creationId xmlns:p14="http://schemas.microsoft.com/office/powerpoint/2010/main" val="2325079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52106-3172-4AA8-A201-F814F767A1BF}"/>
              </a:ext>
            </a:extLst>
          </p:cNvPr>
          <p:cNvSpPr>
            <a:spLocks noGrp="1"/>
          </p:cNvSpPr>
          <p:nvPr>
            <p:ph type="title"/>
          </p:nvPr>
        </p:nvSpPr>
        <p:spPr>
          <a:xfrm>
            <a:off x="628650" y="365126"/>
            <a:ext cx="7886700" cy="959177"/>
          </a:xfrm>
        </p:spPr>
        <p:txBody>
          <a:bodyPr/>
          <a:lstStyle/>
          <a:p>
            <a:r>
              <a:rPr lang="en-US" dirty="0"/>
              <a:t>Kerr White and PBRNs</a:t>
            </a:r>
          </a:p>
        </p:txBody>
      </p:sp>
      <p:pic>
        <p:nvPicPr>
          <p:cNvPr id="4" name="Content Placeholder 11">
            <a:extLst>
              <a:ext uri="{FF2B5EF4-FFF2-40B4-BE49-F238E27FC236}">
                <a16:creationId xmlns:a16="http://schemas.microsoft.com/office/drawing/2014/main" id="{C6DDC2E9-D9F0-4A9B-9097-60FBF587F35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4772" y="1063228"/>
            <a:ext cx="8429144" cy="5429645"/>
          </a:xfrm>
        </p:spPr>
      </p:pic>
    </p:spTree>
    <p:extLst>
      <p:ext uri="{BB962C8B-B14F-4D97-AF65-F5344CB8AC3E}">
        <p14:creationId xmlns:p14="http://schemas.microsoft.com/office/powerpoint/2010/main" val="849258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84C9D-2461-4713-AC37-F45F32CB1218}"/>
              </a:ext>
            </a:extLst>
          </p:cNvPr>
          <p:cNvSpPr>
            <a:spLocks noGrp="1"/>
          </p:cNvSpPr>
          <p:nvPr>
            <p:ph type="title"/>
          </p:nvPr>
        </p:nvSpPr>
        <p:spPr/>
        <p:txBody>
          <a:bodyPr>
            <a:noAutofit/>
          </a:bodyPr>
          <a:lstStyle/>
          <a:p>
            <a:r>
              <a:rPr lang="en-US" sz="2700" dirty="0"/>
              <a:t>Where do people go for their respiratory illness? Primary care, and hospital care for COVID-Like Illness</a:t>
            </a:r>
          </a:p>
        </p:txBody>
      </p:sp>
      <p:graphicFrame>
        <p:nvGraphicFramePr>
          <p:cNvPr id="10" name="Content Placeholder 9">
            <a:extLst>
              <a:ext uri="{FF2B5EF4-FFF2-40B4-BE49-F238E27FC236}">
                <a16:creationId xmlns:a16="http://schemas.microsoft.com/office/drawing/2014/main" id="{866D0DE5-58A3-4A01-A881-F14ADA06FF47}"/>
              </a:ext>
            </a:extLst>
          </p:cNvPr>
          <p:cNvGraphicFramePr>
            <a:graphicFrameLocks noGrp="1"/>
          </p:cNvGraphicFramePr>
          <p:nvPr>
            <p:ph idx="1"/>
            <p:extLst>
              <p:ext uri="{D42A27DB-BD31-4B8C-83A1-F6EECF244321}">
                <p14:modId xmlns:p14="http://schemas.microsoft.com/office/powerpoint/2010/main" val="1319497302"/>
              </p:ext>
            </p:extLst>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5833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964C6-125B-43B1-88E5-F65551AE990D}"/>
              </a:ext>
            </a:extLst>
          </p:cNvPr>
          <p:cNvSpPr>
            <a:spLocks noGrp="1"/>
          </p:cNvSpPr>
          <p:nvPr>
            <p:ph type="title"/>
          </p:nvPr>
        </p:nvSpPr>
        <p:spPr>
          <a:xfrm>
            <a:off x="628650" y="1131096"/>
            <a:ext cx="7886700" cy="597122"/>
          </a:xfrm>
        </p:spPr>
        <p:txBody>
          <a:bodyPr>
            <a:normAutofit fontScale="90000"/>
          </a:bodyPr>
          <a:lstStyle/>
          <a:p>
            <a:r>
              <a:rPr lang="en-US" dirty="0"/>
              <a:t>Proportion of </a:t>
            </a:r>
            <a:r>
              <a:rPr lang="en-US" u="sng" dirty="0"/>
              <a:t>encounters</a:t>
            </a:r>
            <a:r>
              <a:rPr lang="en-US" dirty="0"/>
              <a:t> amenable to telehealth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graphicFrame>
        <p:nvGraphicFramePr>
          <p:cNvPr id="6" name="Content Placeholder 5">
            <a:extLst>
              <a:ext uri="{FF2B5EF4-FFF2-40B4-BE49-F238E27FC236}">
                <a16:creationId xmlns:a16="http://schemas.microsoft.com/office/drawing/2014/main" id="{AA0622CF-ACB1-49A8-934A-C2A3D7C9A35E}"/>
              </a:ext>
            </a:extLst>
          </p:cNvPr>
          <p:cNvGraphicFramePr>
            <a:graphicFrameLocks noGrp="1"/>
          </p:cNvGraphicFramePr>
          <p:nvPr>
            <p:ph idx="1"/>
            <p:extLst>
              <p:ext uri="{D42A27DB-BD31-4B8C-83A1-F6EECF244321}">
                <p14:modId xmlns:p14="http://schemas.microsoft.com/office/powerpoint/2010/main" val="180344198"/>
              </p:ext>
            </p:extLst>
          </p:nvPr>
        </p:nvGraphicFramePr>
        <p:xfrm>
          <a:off x="761739" y="1728216"/>
          <a:ext cx="6531828" cy="2943924"/>
        </p:xfrm>
        <a:graphic>
          <a:graphicData uri="http://schemas.openxmlformats.org/drawingml/2006/table">
            <a:tbl>
              <a:tblPr firstRow="1" firstCol="1" bandRow="1">
                <a:tableStyleId>{F5AB1C69-6EDB-4FF4-983F-18BD219EF322}</a:tableStyleId>
              </a:tblPr>
              <a:tblGrid>
                <a:gridCol w="2331524">
                  <a:extLst>
                    <a:ext uri="{9D8B030D-6E8A-4147-A177-3AD203B41FA5}">
                      <a16:colId xmlns:a16="http://schemas.microsoft.com/office/drawing/2014/main" val="1395208326"/>
                    </a:ext>
                  </a:extLst>
                </a:gridCol>
                <a:gridCol w="1381117">
                  <a:extLst>
                    <a:ext uri="{9D8B030D-6E8A-4147-A177-3AD203B41FA5}">
                      <a16:colId xmlns:a16="http://schemas.microsoft.com/office/drawing/2014/main" val="2354560908"/>
                    </a:ext>
                  </a:extLst>
                </a:gridCol>
                <a:gridCol w="768869">
                  <a:extLst>
                    <a:ext uri="{9D8B030D-6E8A-4147-A177-3AD203B41FA5}">
                      <a16:colId xmlns:a16="http://schemas.microsoft.com/office/drawing/2014/main" val="2747162187"/>
                    </a:ext>
                  </a:extLst>
                </a:gridCol>
                <a:gridCol w="1139066">
                  <a:extLst>
                    <a:ext uri="{9D8B030D-6E8A-4147-A177-3AD203B41FA5}">
                      <a16:colId xmlns:a16="http://schemas.microsoft.com/office/drawing/2014/main" val="3320257411"/>
                    </a:ext>
                  </a:extLst>
                </a:gridCol>
                <a:gridCol w="911252">
                  <a:extLst>
                    <a:ext uri="{9D8B030D-6E8A-4147-A177-3AD203B41FA5}">
                      <a16:colId xmlns:a16="http://schemas.microsoft.com/office/drawing/2014/main" val="1671941060"/>
                    </a:ext>
                  </a:extLst>
                </a:gridCol>
              </a:tblGrid>
              <a:tr h="490654">
                <a:tc gridSpan="5">
                  <a:txBody>
                    <a:bodyPr/>
                    <a:lstStyle/>
                    <a:p>
                      <a:pPr marL="0" marR="0">
                        <a:lnSpc>
                          <a:spcPct val="107000"/>
                        </a:lnSpc>
                        <a:spcBef>
                          <a:spcPts val="0"/>
                        </a:spcBef>
                        <a:spcAft>
                          <a:spcPts val="0"/>
                        </a:spcAft>
                      </a:pPr>
                      <a:r>
                        <a:rPr lang="en-US" sz="1500" dirty="0">
                          <a:effectLst/>
                        </a:rPr>
                        <a:t>Proportion of encounters amenable to telehealth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0494218"/>
                  </a:ext>
                </a:extLst>
              </a:tr>
              <a:tr h="490654">
                <a:tc>
                  <a:txBody>
                    <a:bodyPr/>
                    <a:lstStyle/>
                    <a:p>
                      <a:pPr marL="0" marR="0">
                        <a:lnSpc>
                          <a:spcPct val="107000"/>
                        </a:lnSpc>
                        <a:spcBef>
                          <a:spcPts val="0"/>
                        </a:spcBef>
                        <a:spcAft>
                          <a:spcPts val="0"/>
                        </a:spcAft>
                      </a:pPr>
                      <a:r>
                        <a:rPr lang="en-US" sz="1500" dirty="0">
                          <a:effectLst/>
                        </a:rPr>
                        <a:t>Telehealth amenable encounters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2">
                  <a:txBody>
                    <a:bodyPr/>
                    <a:lstStyle/>
                    <a:p>
                      <a:pPr marL="0" marR="0">
                        <a:lnSpc>
                          <a:spcPct val="107000"/>
                        </a:lnSpc>
                        <a:spcBef>
                          <a:spcPts val="0"/>
                        </a:spcBef>
                        <a:spcAft>
                          <a:spcPts val="0"/>
                        </a:spcAft>
                      </a:pPr>
                      <a:r>
                        <a:rPr lang="en-US" sz="1500" dirty="0">
                          <a:effectLst/>
                        </a:rPr>
                        <a:t>All Physicians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gridSpan="2">
                  <a:txBody>
                    <a:bodyPr/>
                    <a:lstStyle/>
                    <a:p>
                      <a:pPr marL="0" marR="0">
                        <a:lnSpc>
                          <a:spcPct val="107000"/>
                        </a:lnSpc>
                        <a:spcBef>
                          <a:spcPts val="0"/>
                        </a:spcBef>
                        <a:spcAft>
                          <a:spcPts val="0"/>
                        </a:spcAft>
                      </a:pPr>
                      <a:r>
                        <a:rPr lang="en-US" sz="1500">
                          <a:effectLst/>
                        </a:rPr>
                        <a:t>Primary Care Physicians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extLst>
                  <a:ext uri="{0D108BD9-81ED-4DB2-BD59-A6C34878D82A}">
                    <a16:rowId xmlns:a16="http://schemas.microsoft.com/office/drawing/2014/main" val="3928632551"/>
                  </a:ext>
                </a:extLst>
              </a:tr>
              <a:tr h="490654">
                <a:tc>
                  <a:txBody>
                    <a:bodyPr/>
                    <a:lstStyle/>
                    <a:p>
                      <a:pPr marL="0" marR="0">
                        <a:lnSpc>
                          <a:spcPct val="107000"/>
                        </a:lnSpc>
                        <a:spcBef>
                          <a:spcPts val="0"/>
                        </a:spcBef>
                        <a:spcAft>
                          <a:spcPts val="0"/>
                        </a:spcAft>
                      </a:pPr>
                      <a:r>
                        <a:rPr lang="en-US" sz="15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58090446"/>
                  </a:ext>
                </a:extLst>
              </a:tr>
              <a:tr h="490654">
                <a:tc>
                  <a:txBody>
                    <a:bodyPr/>
                    <a:lstStyle/>
                    <a:p>
                      <a:pPr marL="0" marR="0">
                        <a:lnSpc>
                          <a:spcPct val="107000"/>
                        </a:lnSpc>
                        <a:spcBef>
                          <a:spcPts val="0"/>
                        </a:spcBef>
                        <a:spcAft>
                          <a:spcPts val="0"/>
                        </a:spcAft>
                      </a:pPr>
                      <a:r>
                        <a:rPr lang="en-US" sz="1500" dirty="0">
                          <a:effectLst/>
                        </a:rPr>
                        <a:t>Yes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299,347,453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 35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165,333,984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000" b="1" dirty="0">
                          <a:effectLst/>
                        </a:rPr>
                        <a:t>42%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14569318"/>
                  </a:ext>
                </a:extLst>
              </a:tr>
              <a:tr h="490654">
                <a:tc>
                  <a:txBody>
                    <a:bodyPr/>
                    <a:lstStyle/>
                    <a:p>
                      <a:pPr marL="0" marR="0">
                        <a:lnSpc>
                          <a:spcPct val="107000"/>
                        </a:lnSpc>
                        <a:spcBef>
                          <a:spcPts val="0"/>
                        </a:spcBef>
                        <a:spcAft>
                          <a:spcPts val="0"/>
                        </a:spcAft>
                      </a:pPr>
                      <a:r>
                        <a:rPr lang="en-US" sz="1500">
                          <a:effectLst/>
                        </a:rPr>
                        <a:t>No</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551,348,168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 65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228,884,017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58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90897263"/>
                  </a:ext>
                </a:extLst>
              </a:tr>
              <a:tr h="490654">
                <a:tc>
                  <a:txBody>
                    <a:bodyPr/>
                    <a:lstStyle/>
                    <a:p>
                      <a:pPr marL="0" marR="0">
                        <a:lnSpc>
                          <a:spcPct val="107000"/>
                        </a:lnSpc>
                        <a:spcBef>
                          <a:spcPts val="0"/>
                        </a:spcBef>
                        <a:spcAft>
                          <a:spcPts val="0"/>
                        </a:spcAft>
                      </a:pPr>
                      <a:r>
                        <a:rPr lang="en-US" sz="1500">
                          <a:effectLst/>
                        </a:rPr>
                        <a:t>Total</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850,695,621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394,218,001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100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472806439"/>
                  </a:ext>
                </a:extLst>
              </a:tr>
            </a:tbl>
          </a:graphicData>
        </a:graphic>
      </p:graphicFrame>
      <p:sp>
        <p:nvSpPr>
          <p:cNvPr id="7" name="Rectangle 2">
            <a:extLst>
              <a:ext uri="{FF2B5EF4-FFF2-40B4-BE49-F238E27FC236}">
                <a16:creationId xmlns:a16="http://schemas.microsoft.com/office/drawing/2014/main" id="{9A191E64-258F-4A9E-9150-60EFF4B3CC9B}"/>
              </a:ext>
            </a:extLst>
          </p:cNvPr>
          <p:cNvSpPr>
            <a:spLocks noChangeArrowheads="1"/>
          </p:cNvSpPr>
          <p:nvPr/>
        </p:nvSpPr>
        <p:spPr bwMode="auto">
          <a:xfrm>
            <a:off x="-2597839" y="846261"/>
            <a:ext cx="136687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sp>
        <p:nvSpPr>
          <p:cNvPr id="8" name="Rectangle 7">
            <a:extLst>
              <a:ext uri="{FF2B5EF4-FFF2-40B4-BE49-F238E27FC236}">
                <a16:creationId xmlns:a16="http://schemas.microsoft.com/office/drawing/2014/main" id="{2826C6E1-1297-49EF-AD03-E129876DAB94}"/>
              </a:ext>
            </a:extLst>
          </p:cNvPr>
          <p:cNvSpPr/>
          <p:nvPr/>
        </p:nvSpPr>
        <p:spPr>
          <a:xfrm>
            <a:off x="905256" y="4761390"/>
            <a:ext cx="6388311" cy="1270989"/>
          </a:xfrm>
          <a:prstGeom prst="rect">
            <a:avLst/>
          </a:prstGeom>
        </p:spPr>
        <p:txBody>
          <a:bodyPr wrap="square">
            <a:spAutoFit/>
          </a:bodyPr>
          <a:lstStyle/>
          <a:p>
            <a:pPr>
              <a:lnSpc>
                <a:spcPct val="107000"/>
              </a:lnSpc>
              <a:spcAft>
                <a:spcPts val="600"/>
              </a:spcAft>
            </a:pPr>
            <a:r>
              <a:rPr lang="en-US" sz="1350" dirty="0">
                <a:latin typeface="Calibri" panose="020F0502020204030204" pitchFamily="34" charset="0"/>
                <a:ea typeface="Calibri" panose="020F0502020204030204" pitchFamily="34" charset="0"/>
                <a:cs typeface="Times New Roman" panose="02020603050405020304" pitchFamily="18" charset="0"/>
              </a:rPr>
              <a:t>Source: Author’s Analysis of the 2016 National Survey of Ambulatory Medical Care Survey weighted by patient weight.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350" dirty="0">
                <a:latin typeface="Calibri" panose="020F0502020204030204" pitchFamily="34" charset="0"/>
                <a:ea typeface="Calibri" panose="020F0502020204030204" pitchFamily="34" charset="0"/>
                <a:cs typeface="Times New Roman" panose="02020603050405020304" pitchFamily="18" charset="0"/>
              </a:rPr>
              <a:t>Notes: Telehealth amenable encounter was coded as `0’ when at least one of the services required physical presence of the physician and `1’ if physical presence was not required.</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6160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08378CB-373C-4848-AFBB-CDA184D55B4D}"/>
              </a:ext>
            </a:extLst>
          </p:cNvPr>
          <p:cNvGraphicFramePr>
            <a:graphicFrameLocks/>
          </p:cNvGraphicFramePr>
          <p:nvPr>
            <p:extLst>
              <p:ext uri="{D42A27DB-BD31-4B8C-83A1-F6EECF244321}">
                <p14:modId xmlns:p14="http://schemas.microsoft.com/office/powerpoint/2010/main" val="1534423830"/>
              </p:ext>
            </p:extLst>
          </p:nvPr>
        </p:nvGraphicFramePr>
        <p:xfrm>
          <a:off x="756744" y="429038"/>
          <a:ext cx="7630511" cy="571951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6B618ED-BCCE-47F8-978C-169BE6A1F6DB}"/>
              </a:ext>
            </a:extLst>
          </p:cNvPr>
          <p:cNvSpPr txBox="1"/>
          <p:nvPr/>
        </p:nvSpPr>
        <p:spPr>
          <a:xfrm>
            <a:off x="6196232" y="2160830"/>
            <a:ext cx="586249" cy="323165"/>
          </a:xfrm>
          <a:prstGeom prst="rect">
            <a:avLst/>
          </a:prstGeom>
          <a:noFill/>
        </p:spPr>
        <p:txBody>
          <a:bodyPr wrap="square" rtlCol="0">
            <a:spAutoFit/>
          </a:bodyPr>
          <a:lstStyle/>
          <a:p>
            <a:r>
              <a:rPr lang="en-US" sz="1500" b="1" dirty="0"/>
              <a:t>73%</a:t>
            </a:r>
          </a:p>
        </p:txBody>
      </p:sp>
    </p:spTree>
    <p:extLst>
      <p:ext uri="{BB962C8B-B14F-4D97-AF65-F5344CB8AC3E}">
        <p14:creationId xmlns:p14="http://schemas.microsoft.com/office/powerpoint/2010/main" val="2748310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90F22BD-4A87-4386-BFA8-2E187DD18A10}"/>
              </a:ext>
            </a:extLst>
          </p:cNvPr>
          <p:cNvSpPr>
            <a:spLocks noGrp="1"/>
          </p:cNvSpPr>
          <p:nvPr>
            <p:ph type="title"/>
          </p:nvPr>
        </p:nvSpPr>
        <p:spPr>
          <a:xfrm>
            <a:off x="488732" y="1024051"/>
            <a:ext cx="7169368" cy="1372308"/>
          </a:xfrm>
        </p:spPr>
        <p:txBody>
          <a:bodyPr>
            <a:normAutofit/>
          </a:bodyPr>
          <a:lstStyle/>
          <a:p>
            <a:r>
              <a:rPr lang="en-US" dirty="0"/>
              <a:t>Proportion of </a:t>
            </a:r>
            <a:r>
              <a:rPr lang="en-US" u="sng" dirty="0"/>
              <a:t>encounters</a:t>
            </a:r>
            <a:r>
              <a:rPr lang="en-US" dirty="0"/>
              <a:t> that require in-person  visit</a:t>
            </a:r>
          </a:p>
        </p:txBody>
      </p:sp>
      <p:graphicFrame>
        <p:nvGraphicFramePr>
          <p:cNvPr id="5" name="Content Placeholder 4">
            <a:extLst>
              <a:ext uri="{FF2B5EF4-FFF2-40B4-BE49-F238E27FC236}">
                <a16:creationId xmlns:a16="http://schemas.microsoft.com/office/drawing/2014/main" id="{06331532-ED20-4D57-9BDB-5135F3FD136B}"/>
              </a:ext>
            </a:extLst>
          </p:cNvPr>
          <p:cNvGraphicFramePr>
            <a:graphicFrameLocks noGrp="1"/>
          </p:cNvGraphicFramePr>
          <p:nvPr>
            <p:ph idx="1"/>
            <p:extLst>
              <p:ext uri="{D42A27DB-BD31-4B8C-83A1-F6EECF244321}">
                <p14:modId xmlns:p14="http://schemas.microsoft.com/office/powerpoint/2010/main" val="3873314033"/>
              </p:ext>
            </p:extLst>
          </p:nvPr>
        </p:nvGraphicFramePr>
        <p:xfrm>
          <a:off x="488732" y="3135089"/>
          <a:ext cx="7779778" cy="2852360"/>
        </p:xfrm>
        <a:graphic>
          <a:graphicData uri="http://schemas.openxmlformats.org/drawingml/2006/table">
            <a:tbl>
              <a:tblPr firstRow="1" firstCol="1" bandRow="1">
                <a:tableStyleId>{5C22544A-7EE6-4342-B048-85BDC9FD1C3A}</a:tableStyleId>
              </a:tblPr>
              <a:tblGrid>
                <a:gridCol w="2392177">
                  <a:extLst>
                    <a:ext uri="{9D8B030D-6E8A-4147-A177-3AD203B41FA5}">
                      <a16:colId xmlns:a16="http://schemas.microsoft.com/office/drawing/2014/main" val="1479076197"/>
                    </a:ext>
                  </a:extLst>
                </a:gridCol>
                <a:gridCol w="1572596">
                  <a:extLst>
                    <a:ext uri="{9D8B030D-6E8A-4147-A177-3AD203B41FA5}">
                      <a16:colId xmlns:a16="http://schemas.microsoft.com/office/drawing/2014/main" val="2205859968"/>
                    </a:ext>
                  </a:extLst>
                </a:gridCol>
                <a:gridCol w="512489">
                  <a:extLst>
                    <a:ext uri="{9D8B030D-6E8A-4147-A177-3AD203B41FA5}">
                      <a16:colId xmlns:a16="http://schemas.microsoft.com/office/drawing/2014/main" val="1393619993"/>
                    </a:ext>
                  </a:extLst>
                </a:gridCol>
                <a:gridCol w="1915468">
                  <a:extLst>
                    <a:ext uri="{9D8B030D-6E8A-4147-A177-3AD203B41FA5}">
                      <a16:colId xmlns:a16="http://schemas.microsoft.com/office/drawing/2014/main" val="3824164478"/>
                    </a:ext>
                  </a:extLst>
                </a:gridCol>
                <a:gridCol w="1387048">
                  <a:extLst>
                    <a:ext uri="{9D8B030D-6E8A-4147-A177-3AD203B41FA5}">
                      <a16:colId xmlns:a16="http://schemas.microsoft.com/office/drawing/2014/main" val="2321831689"/>
                    </a:ext>
                  </a:extLst>
                </a:gridCol>
              </a:tblGrid>
              <a:tr h="606246">
                <a:tc>
                  <a:txBody>
                    <a:bodyPr/>
                    <a:lstStyle/>
                    <a:p>
                      <a:pPr marL="0" marR="0">
                        <a:lnSpc>
                          <a:spcPct val="107000"/>
                        </a:lnSpc>
                        <a:spcBef>
                          <a:spcPts val="0"/>
                        </a:spcBef>
                        <a:spcAft>
                          <a:spcPts val="0"/>
                        </a:spcAft>
                      </a:pPr>
                      <a:r>
                        <a:rPr lang="en-US" sz="1200" dirty="0">
                          <a:solidFill>
                            <a:schemeClr val="tx1"/>
                          </a:solidFill>
                          <a:effectLst/>
                        </a:rPr>
                        <a:t>Physician Presence Required</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gridSpan="2">
                  <a:txBody>
                    <a:bodyPr/>
                    <a:lstStyle/>
                    <a:p>
                      <a:pPr marL="0" marR="0">
                        <a:lnSpc>
                          <a:spcPct val="107000"/>
                        </a:lnSpc>
                        <a:spcBef>
                          <a:spcPts val="0"/>
                        </a:spcBef>
                        <a:spcAft>
                          <a:spcPts val="0"/>
                        </a:spcAft>
                      </a:pPr>
                      <a:r>
                        <a:rPr lang="en-US" sz="1500" dirty="0">
                          <a:solidFill>
                            <a:schemeClr val="tx1"/>
                          </a:solidFill>
                          <a:effectLst/>
                        </a:rPr>
                        <a:t>All Physicians</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hMerge="1">
                  <a:txBody>
                    <a:bodyPr/>
                    <a:lstStyle/>
                    <a:p>
                      <a:endParaRPr lang="en-US"/>
                    </a:p>
                  </a:txBody>
                  <a:tcPr/>
                </a:tc>
                <a:tc gridSpan="2">
                  <a:txBody>
                    <a:bodyPr/>
                    <a:lstStyle/>
                    <a:p>
                      <a:pPr marL="0" marR="0">
                        <a:lnSpc>
                          <a:spcPct val="107000"/>
                        </a:lnSpc>
                        <a:spcBef>
                          <a:spcPts val="0"/>
                        </a:spcBef>
                        <a:spcAft>
                          <a:spcPts val="0"/>
                        </a:spcAft>
                      </a:pPr>
                      <a:r>
                        <a:rPr lang="en-US" sz="1500">
                          <a:solidFill>
                            <a:schemeClr val="tx1"/>
                          </a:solidFill>
                          <a:effectLst/>
                        </a:rPr>
                        <a:t>Primary Care Physicians</a:t>
                      </a:r>
                      <a:endParaRPr lang="en-U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hMerge="1">
                  <a:txBody>
                    <a:bodyPr/>
                    <a:lstStyle/>
                    <a:p>
                      <a:endParaRPr lang="en-US"/>
                    </a:p>
                  </a:txBody>
                  <a:tcPr/>
                </a:tc>
                <a:extLst>
                  <a:ext uri="{0D108BD9-81ED-4DB2-BD59-A6C34878D82A}">
                    <a16:rowId xmlns:a16="http://schemas.microsoft.com/office/drawing/2014/main" val="4100804176"/>
                  </a:ext>
                </a:extLst>
              </a:tr>
              <a:tr h="360632">
                <a:tc>
                  <a:txBody>
                    <a:bodyPr/>
                    <a:lstStyle/>
                    <a:p>
                      <a:pPr marL="0" marR="0">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nSpc>
                          <a:spcPct val="107000"/>
                        </a:lnSpc>
                        <a:spcBef>
                          <a:spcPts val="0"/>
                        </a:spcBef>
                        <a:spcAft>
                          <a:spcPts val="0"/>
                        </a:spcAft>
                      </a:pPr>
                      <a:r>
                        <a:rPr lang="en-US" sz="1500" dirty="0">
                          <a:solidFill>
                            <a:schemeClr val="tx1"/>
                          </a:solidFill>
                          <a:effectLst/>
                        </a:rPr>
                        <a:t>n</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nSpc>
                          <a:spcPct val="107000"/>
                        </a:lnSpc>
                        <a:spcBef>
                          <a:spcPts val="0"/>
                        </a:spcBef>
                        <a:spcAft>
                          <a:spcPts val="0"/>
                        </a:spcAft>
                      </a:pPr>
                      <a:r>
                        <a:rPr lang="en-US" sz="1500" dirty="0">
                          <a:solidFill>
                            <a:schemeClr val="tx1"/>
                          </a:solidFill>
                          <a:effectLst/>
                        </a:rPr>
                        <a:t>%</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nSpc>
                          <a:spcPct val="107000"/>
                        </a:lnSpc>
                        <a:spcBef>
                          <a:spcPts val="0"/>
                        </a:spcBef>
                        <a:spcAft>
                          <a:spcPts val="0"/>
                        </a:spcAft>
                      </a:pPr>
                      <a:r>
                        <a:rPr lang="en-US" sz="1500">
                          <a:solidFill>
                            <a:schemeClr val="tx1"/>
                          </a:solidFill>
                          <a:effectLst/>
                        </a:rPr>
                        <a:t>n</a:t>
                      </a:r>
                      <a:endParaRPr lang="en-U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nSpc>
                          <a:spcPct val="107000"/>
                        </a:lnSpc>
                        <a:spcBef>
                          <a:spcPts val="0"/>
                        </a:spcBef>
                        <a:spcAft>
                          <a:spcPts val="0"/>
                        </a:spcAft>
                      </a:pPr>
                      <a:r>
                        <a:rPr lang="en-US" sz="1500">
                          <a:solidFill>
                            <a:schemeClr val="tx1"/>
                          </a:solidFill>
                          <a:effectLst/>
                        </a:rPr>
                        <a:t>%</a:t>
                      </a:r>
                      <a:endParaRPr lang="en-U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extLst>
                  <a:ext uri="{0D108BD9-81ED-4DB2-BD59-A6C34878D82A}">
                    <a16:rowId xmlns:a16="http://schemas.microsoft.com/office/drawing/2014/main" val="1376336332"/>
                  </a:ext>
                </a:extLst>
              </a:tr>
              <a:tr h="577099">
                <a:tc>
                  <a:txBody>
                    <a:bodyPr/>
                    <a:lstStyle/>
                    <a:p>
                      <a:pPr marL="0" marR="0">
                        <a:lnSpc>
                          <a:spcPct val="107000"/>
                        </a:lnSpc>
                        <a:spcBef>
                          <a:spcPts val="0"/>
                        </a:spcBef>
                        <a:spcAft>
                          <a:spcPts val="0"/>
                        </a:spcAft>
                      </a:pPr>
                      <a:r>
                        <a:rPr lang="en-US" sz="1200">
                          <a:solidFill>
                            <a:schemeClr val="tx1"/>
                          </a:solidFill>
                          <a:effectLst/>
                        </a:rPr>
                        <a:t>Yes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nSpc>
                          <a:spcPct val="107000"/>
                        </a:lnSpc>
                        <a:spcBef>
                          <a:spcPts val="0"/>
                        </a:spcBef>
                        <a:spcAft>
                          <a:spcPts val="0"/>
                        </a:spcAft>
                      </a:pPr>
                      <a:r>
                        <a:rPr lang="en-US" sz="1500" dirty="0">
                          <a:solidFill>
                            <a:schemeClr val="tx1"/>
                          </a:solidFill>
                          <a:effectLst/>
                        </a:rPr>
                        <a:t> 580,027,034 </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nSpc>
                          <a:spcPct val="107000"/>
                        </a:lnSpc>
                        <a:spcBef>
                          <a:spcPts val="0"/>
                        </a:spcBef>
                        <a:spcAft>
                          <a:spcPts val="0"/>
                        </a:spcAft>
                      </a:pPr>
                      <a:r>
                        <a:rPr lang="en-US" sz="1500" dirty="0">
                          <a:solidFill>
                            <a:schemeClr val="tx1"/>
                          </a:solidFill>
                          <a:effectLst/>
                        </a:rPr>
                        <a:t> 69 </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nSpc>
                          <a:spcPct val="107000"/>
                        </a:lnSpc>
                        <a:spcBef>
                          <a:spcPts val="0"/>
                        </a:spcBef>
                        <a:spcAft>
                          <a:spcPts val="0"/>
                        </a:spcAft>
                      </a:pPr>
                      <a:r>
                        <a:rPr lang="en-US" sz="1500">
                          <a:solidFill>
                            <a:schemeClr val="tx1"/>
                          </a:solidFill>
                          <a:effectLst/>
                        </a:rPr>
                        <a:t>258,431,199</a:t>
                      </a:r>
                      <a:endParaRPr lang="en-U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nSpc>
                          <a:spcPct val="107000"/>
                        </a:lnSpc>
                        <a:spcBef>
                          <a:spcPts val="0"/>
                        </a:spcBef>
                        <a:spcAft>
                          <a:spcPts val="0"/>
                        </a:spcAft>
                      </a:pPr>
                      <a:r>
                        <a:rPr lang="en-US" sz="2400" b="1" dirty="0">
                          <a:solidFill>
                            <a:schemeClr val="tx1"/>
                          </a:solidFill>
                          <a:effectLst/>
                        </a:rPr>
                        <a:t>66%</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extLst>
                  <a:ext uri="{0D108BD9-81ED-4DB2-BD59-A6C34878D82A}">
                    <a16:rowId xmlns:a16="http://schemas.microsoft.com/office/drawing/2014/main" val="4272810312"/>
                  </a:ext>
                </a:extLst>
              </a:tr>
              <a:tr h="509880">
                <a:tc>
                  <a:txBody>
                    <a:bodyPr/>
                    <a:lstStyle/>
                    <a:p>
                      <a:pPr marL="0" marR="0">
                        <a:lnSpc>
                          <a:spcPct val="107000"/>
                        </a:lnSpc>
                        <a:spcBef>
                          <a:spcPts val="0"/>
                        </a:spcBef>
                        <a:spcAft>
                          <a:spcPts val="0"/>
                        </a:spcAft>
                      </a:pPr>
                      <a:r>
                        <a:rPr lang="en-US" sz="1200">
                          <a:solidFill>
                            <a:schemeClr val="tx1"/>
                          </a:solidFill>
                          <a:effectLst/>
                        </a:rPr>
                        <a:t>No</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nSpc>
                          <a:spcPct val="107000"/>
                        </a:lnSpc>
                        <a:spcBef>
                          <a:spcPts val="0"/>
                        </a:spcBef>
                        <a:spcAft>
                          <a:spcPts val="0"/>
                        </a:spcAft>
                      </a:pPr>
                      <a:r>
                        <a:rPr lang="en-US" sz="1500">
                          <a:solidFill>
                            <a:schemeClr val="tx1"/>
                          </a:solidFill>
                          <a:effectLst/>
                        </a:rPr>
                        <a:t> 266,748,176 </a:t>
                      </a:r>
                      <a:endParaRPr lang="en-U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nSpc>
                          <a:spcPct val="107000"/>
                        </a:lnSpc>
                        <a:spcBef>
                          <a:spcPts val="0"/>
                        </a:spcBef>
                        <a:spcAft>
                          <a:spcPts val="0"/>
                        </a:spcAft>
                      </a:pPr>
                      <a:r>
                        <a:rPr lang="en-US" sz="1500" dirty="0">
                          <a:solidFill>
                            <a:schemeClr val="tx1"/>
                          </a:solidFill>
                          <a:effectLst/>
                        </a:rPr>
                        <a:t> 31 </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gn="l">
                        <a:lnSpc>
                          <a:spcPct val="107000"/>
                        </a:lnSpc>
                        <a:spcBef>
                          <a:spcPts val="0"/>
                        </a:spcBef>
                        <a:spcAft>
                          <a:spcPts val="0"/>
                        </a:spcAft>
                      </a:pPr>
                      <a:r>
                        <a:rPr lang="en-US" sz="1500" dirty="0">
                          <a:solidFill>
                            <a:schemeClr val="tx1"/>
                          </a:solidFill>
                          <a:effectLst/>
                        </a:rPr>
                        <a:t>134,797,218</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nSpc>
                          <a:spcPct val="107000"/>
                        </a:lnSpc>
                        <a:spcBef>
                          <a:spcPts val="0"/>
                        </a:spcBef>
                        <a:spcAft>
                          <a:spcPts val="0"/>
                        </a:spcAft>
                      </a:pPr>
                      <a:r>
                        <a:rPr lang="en-US" sz="1500" dirty="0">
                          <a:solidFill>
                            <a:schemeClr val="tx1"/>
                          </a:solidFill>
                          <a:effectLst/>
                        </a:rPr>
                        <a:t>34</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extLst>
                  <a:ext uri="{0D108BD9-81ED-4DB2-BD59-A6C34878D82A}">
                    <a16:rowId xmlns:a16="http://schemas.microsoft.com/office/drawing/2014/main" val="1908796745"/>
                  </a:ext>
                </a:extLst>
              </a:tr>
              <a:tr h="509880">
                <a:tc>
                  <a:txBody>
                    <a:bodyPr/>
                    <a:lstStyle/>
                    <a:p>
                      <a:pPr marL="0" marR="0">
                        <a:lnSpc>
                          <a:spcPct val="107000"/>
                        </a:lnSpc>
                        <a:spcBef>
                          <a:spcPts val="0"/>
                        </a:spcBef>
                        <a:spcAft>
                          <a:spcPts val="0"/>
                        </a:spcAft>
                      </a:pPr>
                      <a:r>
                        <a:rPr lang="en-US" sz="1200">
                          <a:solidFill>
                            <a:schemeClr val="tx1"/>
                          </a:solidFill>
                          <a:effectLst/>
                        </a:rPr>
                        <a:t>Total</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nSpc>
                          <a:spcPct val="107000"/>
                        </a:lnSpc>
                        <a:spcBef>
                          <a:spcPts val="0"/>
                        </a:spcBef>
                        <a:spcAft>
                          <a:spcPts val="0"/>
                        </a:spcAft>
                      </a:pPr>
                      <a:r>
                        <a:rPr lang="en-US" sz="1500">
                          <a:solidFill>
                            <a:schemeClr val="tx1"/>
                          </a:solidFill>
                          <a:effectLst/>
                        </a:rPr>
                        <a:t>850,695,621</a:t>
                      </a:r>
                      <a:endParaRPr lang="en-U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nSpc>
                          <a:spcPct val="107000"/>
                        </a:lnSpc>
                        <a:spcBef>
                          <a:spcPts val="0"/>
                        </a:spcBef>
                        <a:spcAft>
                          <a:spcPts val="0"/>
                        </a:spcAft>
                      </a:pPr>
                      <a:r>
                        <a:rPr lang="en-US" sz="1500">
                          <a:solidFill>
                            <a:schemeClr val="tx1"/>
                          </a:solidFill>
                          <a:effectLst/>
                        </a:rPr>
                        <a:t>100</a:t>
                      </a:r>
                      <a:endParaRPr lang="en-US"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nSpc>
                          <a:spcPct val="107000"/>
                        </a:lnSpc>
                        <a:spcBef>
                          <a:spcPts val="0"/>
                        </a:spcBef>
                        <a:spcAft>
                          <a:spcPts val="0"/>
                        </a:spcAft>
                      </a:pPr>
                      <a:r>
                        <a:rPr lang="en-US" sz="1500" dirty="0">
                          <a:solidFill>
                            <a:schemeClr val="tx1"/>
                          </a:solidFill>
                          <a:effectLst/>
                        </a:rPr>
                        <a:t>394,218,001</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a:txBody>
                    <a:bodyPr/>
                    <a:lstStyle/>
                    <a:p>
                      <a:pPr marL="0" marR="0">
                        <a:lnSpc>
                          <a:spcPct val="107000"/>
                        </a:lnSpc>
                        <a:spcBef>
                          <a:spcPts val="0"/>
                        </a:spcBef>
                        <a:spcAft>
                          <a:spcPts val="0"/>
                        </a:spcAft>
                      </a:pPr>
                      <a:r>
                        <a:rPr lang="en-US" sz="1500" dirty="0">
                          <a:solidFill>
                            <a:schemeClr val="tx1"/>
                          </a:solidFill>
                          <a:effectLst/>
                        </a:rPr>
                        <a:t>100</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extLst>
                  <a:ext uri="{0D108BD9-81ED-4DB2-BD59-A6C34878D82A}">
                    <a16:rowId xmlns:a16="http://schemas.microsoft.com/office/drawing/2014/main" val="4107964252"/>
                  </a:ext>
                </a:extLst>
              </a:tr>
              <a:tr h="288623">
                <a:tc gridSpan="5">
                  <a:txBody>
                    <a:bodyPr/>
                    <a:lstStyle/>
                    <a:p>
                      <a:pPr marL="0" marR="0">
                        <a:lnSpc>
                          <a:spcPct val="107000"/>
                        </a:lnSpc>
                        <a:spcBef>
                          <a:spcPts val="0"/>
                        </a:spcBef>
                        <a:spcAft>
                          <a:spcPts val="0"/>
                        </a:spcAft>
                      </a:pPr>
                      <a:r>
                        <a:rPr lang="en-US" sz="1200" dirty="0">
                          <a:solidFill>
                            <a:schemeClr val="tx1"/>
                          </a:solidFill>
                          <a:effectLst/>
                        </a:rPr>
                        <a:t>Source: National Ambulatory Medical Care Survey 2016</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576" marR="3857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6498259"/>
                  </a:ext>
                </a:extLst>
              </a:tr>
            </a:tbl>
          </a:graphicData>
        </a:graphic>
      </p:graphicFrame>
    </p:spTree>
    <p:extLst>
      <p:ext uri="{BB962C8B-B14F-4D97-AF65-F5344CB8AC3E}">
        <p14:creationId xmlns:p14="http://schemas.microsoft.com/office/powerpoint/2010/main" val="651077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786606-83F3-49B0-9AEC-0AF9372D65A0}"/>
              </a:ext>
            </a:extLst>
          </p:cNvPr>
          <p:cNvPicPr>
            <a:picLocks noChangeAspect="1"/>
          </p:cNvPicPr>
          <p:nvPr/>
        </p:nvPicPr>
        <p:blipFill>
          <a:blip r:embed="rId3"/>
          <a:stretch>
            <a:fillRect/>
          </a:stretch>
        </p:blipFill>
        <p:spPr>
          <a:xfrm>
            <a:off x="955247" y="2000943"/>
            <a:ext cx="7233505" cy="4022762"/>
          </a:xfrm>
          <a:prstGeom prst="rect">
            <a:avLst/>
          </a:prstGeom>
        </p:spPr>
      </p:pic>
      <p:sp>
        <p:nvSpPr>
          <p:cNvPr id="3" name="Title 1">
            <a:extLst>
              <a:ext uri="{FF2B5EF4-FFF2-40B4-BE49-F238E27FC236}">
                <a16:creationId xmlns:a16="http://schemas.microsoft.com/office/drawing/2014/main" id="{5C1D2917-CE43-408F-A462-9677975DD11E}"/>
              </a:ext>
            </a:extLst>
          </p:cNvPr>
          <p:cNvSpPr>
            <a:spLocks noGrp="1"/>
          </p:cNvSpPr>
          <p:nvPr>
            <p:ph type="title"/>
          </p:nvPr>
        </p:nvSpPr>
        <p:spPr>
          <a:xfrm>
            <a:off x="628650" y="365126"/>
            <a:ext cx="7886700" cy="1325563"/>
          </a:xfrm>
        </p:spPr>
        <p:txBody>
          <a:bodyPr>
            <a:normAutofit fontScale="90000"/>
          </a:bodyPr>
          <a:lstStyle/>
          <a:p>
            <a:r>
              <a:rPr lang="en-US" dirty="0"/>
              <a:t>What if no one shows up?</a:t>
            </a:r>
            <a:br>
              <a:rPr lang="en-US" dirty="0"/>
            </a:br>
            <a:r>
              <a:rPr lang="en-US" dirty="0"/>
              <a:t>	</a:t>
            </a:r>
            <a:r>
              <a:rPr lang="en-US" sz="4000" dirty="0"/>
              <a:t>Primary care closure and furlough</a:t>
            </a:r>
            <a:br>
              <a:rPr lang="en-US" sz="4000" dirty="0"/>
            </a:br>
            <a:r>
              <a:rPr lang="en-US" sz="4000" dirty="0"/>
              <a:t>	Projections with federal relief</a:t>
            </a:r>
            <a:endParaRPr lang="en-US" dirty="0"/>
          </a:p>
        </p:txBody>
      </p:sp>
      <p:pic>
        <p:nvPicPr>
          <p:cNvPr id="5" name="Picture 4">
            <a:extLst>
              <a:ext uri="{FF2B5EF4-FFF2-40B4-BE49-F238E27FC236}">
                <a16:creationId xmlns:a16="http://schemas.microsoft.com/office/drawing/2014/main" id="{99607CF0-B355-424E-A6EA-DFC10245F232}"/>
              </a:ext>
            </a:extLst>
          </p:cNvPr>
          <p:cNvPicPr>
            <a:picLocks noChangeAspect="1"/>
          </p:cNvPicPr>
          <p:nvPr/>
        </p:nvPicPr>
        <p:blipFill>
          <a:blip r:embed="rId4"/>
          <a:stretch>
            <a:fillRect/>
          </a:stretch>
        </p:blipFill>
        <p:spPr>
          <a:xfrm>
            <a:off x="677005" y="1986437"/>
            <a:ext cx="7789988" cy="4457158"/>
          </a:xfrm>
          <a:prstGeom prst="rect">
            <a:avLst/>
          </a:prstGeom>
        </p:spPr>
      </p:pic>
    </p:spTree>
    <p:extLst>
      <p:ext uri="{BB962C8B-B14F-4D97-AF65-F5344CB8AC3E}">
        <p14:creationId xmlns:p14="http://schemas.microsoft.com/office/powerpoint/2010/main" val="309612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68BD7-AE8B-484B-9A2E-94668D16FE0A}"/>
              </a:ext>
            </a:extLst>
          </p:cNvPr>
          <p:cNvSpPr>
            <a:spLocks noGrp="1"/>
          </p:cNvSpPr>
          <p:nvPr>
            <p:ph type="title"/>
          </p:nvPr>
        </p:nvSpPr>
        <p:spPr/>
        <p:txBody>
          <a:bodyPr/>
          <a:lstStyle/>
          <a:p>
            <a:r>
              <a:rPr lang="en-US" dirty="0"/>
              <a:t>Redeployment Capacity Results</a:t>
            </a:r>
          </a:p>
        </p:txBody>
      </p:sp>
      <p:pic>
        <p:nvPicPr>
          <p:cNvPr id="4" name="Content Placeholder 3">
            <a:extLst>
              <a:ext uri="{FF2B5EF4-FFF2-40B4-BE49-F238E27FC236}">
                <a16:creationId xmlns:a16="http://schemas.microsoft.com/office/drawing/2014/main" id="{94B11C47-6612-4B70-AC72-D11EFADE8ABD}"/>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8352" y="2228851"/>
            <a:ext cx="8346687" cy="3010829"/>
          </a:xfrm>
          <a:prstGeom prst="rect">
            <a:avLst/>
          </a:prstGeom>
          <a:noFill/>
          <a:ln>
            <a:noFill/>
          </a:ln>
        </p:spPr>
      </p:pic>
      <p:sp>
        <p:nvSpPr>
          <p:cNvPr id="5" name="Rectangle 4">
            <a:extLst>
              <a:ext uri="{FF2B5EF4-FFF2-40B4-BE49-F238E27FC236}">
                <a16:creationId xmlns:a16="http://schemas.microsoft.com/office/drawing/2014/main" id="{A08B673C-58A5-431A-97E7-FF7111DA2F8B}"/>
              </a:ext>
            </a:extLst>
          </p:cNvPr>
          <p:cNvSpPr/>
          <p:nvPr/>
        </p:nvSpPr>
        <p:spPr>
          <a:xfrm>
            <a:off x="510168" y="4245507"/>
            <a:ext cx="2826835" cy="6261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3A681793-8222-4A38-8756-F4885529D1B7}"/>
              </a:ext>
            </a:extLst>
          </p:cNvPr>
          <p:cNvSpPr/>
          <p:nvPr/>
        </p:nvSpPr>
        <p:spPr>
          <a:xfrm>
            <a:off x="5988206" y="4245509"/>
            <a:ext cx="2826835" cy="6261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847407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F61D4025DF004EAB502FDF953438BB" ma:contentTypeVersion="12" ma:contentTypeDescription="Create a new document." ma:contentTypeScope="" ma:versionID="cf33b442fb3abc9903a1ae406e3c26cd">
  <xsd:schema xmlns:xsd="http://www.w3.org/2001/XMLSchema" xmlns:xs="http://www.w3.org/2001/XMLSchema" xmlns:p="http://schemas.microsoft.com/office/2006/metadata/properties" xmlns:ns3="80115b43-faf1-40cc-89db-e64ca5840f5b" xmlns:ns4="c56b54d9-f02c-4d45-b9f6-2e360394171d" targetNamespace="http://schemas.microsoft.com/office/2006/metadata/properties" ma:root="true" ma:fieldsID="3e98eab578c2d39a770d1d6c3bebce5d" ns3:_="" ns4:_="">
    <xsd:import namespace="80115b43-faf1-40cc-89db-e64ca5840f5b"/>
    <xsd:import namespace="c56b54d9-f02c-4d45-b9f6-2e360394171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15b43-faf1-40cc-89db-e64ca5840f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6b54d9-f02c-4d45-b9f6-2e360394171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7200A6-AD16-4E6F-AC31-19DDE1AB35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115b43-faf1-40cc-89db-e64ca5840f5b"/>
    <ds:schemaRef ds:uri="c56b54d9-f02c-4d45-b9f6-2e36039417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548904-ED6A-4220-B6E1-37146D3D3E2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c56b54d9-f02c-4d45-b9f6-2e360394171d"/>
    <ds:schemaRef ds:uri="80115b43-faf1-40cc-89db-e64ca5840f5b"/>
    <ds:schemaRef ds:uri="http://www.w3.org/XML/1998/namespace"/>
    <ds:schemaRef ds:uri="http://purl.org/dc/dcmitype/"/>
  </ds:schemaRefs>
</ds:datastoreItem>
</file>

<file path=customXml/itemProps3.xml><?xml version="1.0" encoding="utf-8"?>
<ds:datastoreItem xmlns:ds="http://schemas.openxmlformats.org/officeDocument/2006/customXml" ds:itemID="{4741A8F3-A74A-496D-8B09-A728EF1F88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7547</TotalTime>
  <Words>1130</Words>
  <Application>Microsoft Office PowerPoint</Application>
  <PresentationFormat>On-screen Show (4:3)</PresentationFormat>
  <Paragraphs>119</Paragraphs>
  <Slides>14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Primary Care and  COVID-19  Response and Recovery</vt:lpstr>
      <vt:lpstr>COVID-19 Response and Recovery</vt:lpstr>
      <vt:lpstr>Kerr White and PBRNs</vt:lpstr>
      <vt:lpstr>Where do people go for their respiratory illness? Primary care, and hospital care for COVID-Like Illness</vt:lpstr>
      <vt:lpstr>Proportion of encounters amenable to telehealth  </vt:lpstr>
      <vt:lpstr>PowerPoint Presentation</vt:lpstr>
      <vt:lpstr>Proportion of encounters that require in-person  visit</vt:lpstr>
      <vt:lpstr>What if no one shows up?  Primary care closure and furlough  Projections with federal relief</vt:lpstr>
      <vt:lpstr>Redeployment Capacity Results</vt:lpstr>
      <vt:lpstr>Where are blood test and vaccines done?</vt:lpstr>
      <vt:lpstr>PowerPoint Presentation</vt:lpstr>
      <vt:lpstr>PowerPoint Presentation</vt:lpstr>
      <vt:lpstr>PowerPoint Presentation</vt:lpstr>
      <vt:lpstr>Projections – Reality – COVID-19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Westfall</dc:creator>
  <cp:lastModifiedBy>Jack Westfall</cp:lastModifiedBy>
  <cp:revision>44</cp:revision>
  <dcterms:created xsi:type="dcterms:W3CDTF">2020-04-27T20:20:09Z</dcterms:created>
  <dcterms:modified xsi:type="dcterms:W3CDTF">2020-08-11T21:38:32Z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0x0101003EF61D4025DF004EAB502FDF953438BB</vt:lpwstr>
  </property>
</Properties>
</file>