
<file path=[Content_Types].xml><?xml version="1.0" encoding="utf-8"?>
<Types xmlns="http://schemas.openxmlformats.org/package/2006/content-types">
  <Default Extension="(null)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sldIdLst>
    <p:sldId id="336" r:id="rId5"/>
    <p:sldId id="360" r:id="rId6"/>
    <p:sldId id="305" r:id="rId7"/>
    <p:sldId id="425" r:id="rId8"/>
    <p:sldId id="429" r:id="rId9"/>
    <p:sldId id="418" r:id="rId10"/>
    <p:sldId id="423" r:id="rId11"/>
    <p:sldId id="358" r:id="rId12"/>
    <p:sldId id="430" r:id="rId13"/>
    <p:sldId id="256" r:id="rId14"/>
    <p:sldId id="419" r:id="rId15"/>
    <p:sldId id="434" r:id="rId16"/>
    <p:sldId id="431" r:id="rId17"/>
    <p:sldId id="395" r:id="rId18"/>
    <p:sldId id="33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ghes, Lauren" initials="HL" lastIdx="28" clrIdx="0">
    <p:extLst>
      <p:ext uri="{19B8F6BF-5375-455C-9EA6-DF929625EA0E}">
        <p15:presenceInfo xmlns:p15="http://schemas.microsoft.com/office/powerpoint/2012/main" userId="S-1-5-21-3931225680-1871015619-2963001510-19245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C5A0"/>
    <a:srgbClr val="87C5B3"/>
    <a:srgbClr val="608D6C"/>
    <a:srgbClr val="293D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49" autoAdjust="0"/>
    <p:restoredTop sz="88760"/>
  </p:normalViewPr>
  <p:slideViewPr>
    <p:cSldViewPr snapToGrid="0" snapToObjects="1">
      <p:cViewPr>
        <p:scale>
          <a:sx n="120" d="100"/>
          <a:sy n="120" d="100"/>
        </p:scale>
        <p:origin x="816" y="9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b="1" dirty="0"/>
              <a:t>For 67% </a:t>
            </a:r>
            <a:r>
              <a:rPr lang="en-US" sz="3200" baseline="0" dirty="0"/>
              <a:t>– inequity in hours and pay</a:t>
            </a:r>
            <a:endParaRPr lang="en-US" sz="3200" dirty="0"/>
          </a:p>
        </c:rich>
      </c:tx>
      <c:layout>
        <c:manualLayout>
          <c:xMode val="edge"/>
          <c:yMode val="edge"/>
          <c:x val="0.1881743565571196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D3AF-C44A-9F36-E5B72346231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3AF-C44A-9F36-E5B72346231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D3AF-C44A-9F36-E5B72346231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3AF-C44A-9F36-E5B72346231C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D3AF-C44A-9F36-E5B72346231C}"/>
              </c:ext>
            </c:extLst>
          </c:dPt>
          <c:cat>
            <c:strRef>
              <c:f>Sheet1!$A$2:$A$6</c:f>
              <c:strCache>
                <c:ptCount val="5"/>
                <c:pt idx="0">
                  <c:v>Hours &amp; pay neutral</c:v>
                </c:pt>
                <c:pt idx="1">
                  <c:v>Hours neutral, pay down</c:v>
                </c:pt>
                <c:pt idx="2">
                  <c:v>Hours and pay down</c:v>
                </c:pt>
                <c:pt idx="3">
                  <c:v>Hours up, pay neutral</c:v>
                </c:pt>
                <c:pt idx="4">
                  <c:v>Hours up, pay down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21</c:v>
                </c:pt>
                <c:pt idx="1">
                  <c:v>15</c:v>
                </c:pt>
                <c:pt idx="2">
                  <c:v>22</c:v>
                </c:pt>
                <c:pt idx="3">
                  <c:v>15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AF-C44A-9F36-E5B7234623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91801855"/>
        <c:axId val="1091798479"/>
      </c:barChart>
      <c:catAx>
        <c:axId val="109180185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1798479"/>
        <c:crosses val="autoZero"/>
        <c:auto val="1"/>
        <c:lblAlgn val="ctr"/>
        <c:lblOffset val="100"/>
        <c:noMultiLvlLbl val="0"/>
      </c:catAx>
      <c:valAx>
        <c:axId val="109179847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18018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360-EA42-B9B8-0FABA80C7C3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D360-EA42-B9B8-0FABA80C7C3A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360-EA42-B9B8-0FABA80C7C3A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D360-EA42-B9B8-0FABA80C7C3A}"/>
              </c:ext>
            </c:extLst>
          </c:dPt>
          <c:cat>
            <c:strRef>
              <c:f>Sheet1!$A$2:$A$7</c:f>
              <c:strCache>
                <c:ptCount val="6"/>
                <c:pt idx="1">
                  <c:v>Stress severe or near severe</c:v>
                </c:pt>
                <c:pt idx="2">
                  <c:v>Mental health burden in practice</c:v>
                </c:pt>
                <c:pt idx="3">
                  <c:v>Lack of staff impacting care</c:v>
                </c:pt>
                <c:pt idx="4">
                  <c:v>Absence due to illness/quarantine</c:v>
                </c:pt>
                <c:pt idx="5">
                  <c:v>Layoffs and furloughs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1">
                  <c:v>53</c:v>
                </c:pt>
                <c:pt idx="2">
                  <c:v>45</c:v>
                </c:pt>
                <c:pt idx="3">
                  <c:v>41</c:v>
                </c:pt>
                <c:pt idx="4">
                  <c:v>53</c:v>
                </c:pt>
                <c:pt idx="5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AE-FD4D-B175-8DC6AE1AE6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85017967"/>
        <c:axId val="885019647"/>
      </c:barChart>
      <c:catAx>
        <c:axId val="88501796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5019647"/>
        <c:crosses val="autoZero"/>
        <c:auto val="1"/>
        <c:lblAlgn val="ctr"/>
        <c:lblOffset val="100"/>
        <c:noMultiLvlLbl val="0"/>
      </c:catAx>
      <c:valAx>
        <c:axId val="88501964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50179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30B-0246-8E34-4D82EE7F880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FCE-A14D-9E2C-19DDECCF388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30B-0246-8E34-4D82EE7F880D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30B-0246-8E34-4D82EE7F880D}"/>
              </c:ext>
            </c:extLst>
          </c:dPt>
          <c:cat>
            <c:strRef>
              <c:f>Sheet1!$A$2:$A$8</c:f>
              <c:strCache>
                <c:ptCount val="6"/>
                <c:pt idx="0">
                  <c:v>Excess deaths</c:v>
                </c:pt>
                <c:pt idx="1">
                  <c:v>COVID-19 patient deaths</c:v>
                </c:pt>
                <c:pt idx="2">
                  <c:v>Visits have greater complexity</c:v>
                </c:pt>
                <c:pt idx="3">
                  <c:v>More complaints per visit</c:v>
                </c:pt>
                <c:pt idx="4">
                  <c:v>Health issues exacerbated</c:v>
                </c:pt>
                <c:pt idx="5">
                  <c:v>Mental/emotional distress increase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8</c:v>
                </c:pt>
                <c:pt idx="1">
                  <c:v>34</c:v>
                </c:pt>
                <c:pt idx="2">
                  <c:v>42</c:v>
                </c:pt>
                <c:pt idx="3">
                  <c:v>38</c:v>
                </c:pt>
                <c:pt idx="4">
                  <c:v>48</c:v>
                </c:pt>
                <c:pt idx="5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30B-0246-8E34-4D82EE7F88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85017967"/>
        <c:axId val="885019647"/>
      </c:barChart>
      <c:catAx>
        <c:axId val="88501796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5019647"/>
        <c:crosses val="autoZero"/>
        <c:auto val="1"/>
        <c:lblAlgn val="ctr"/>
        <c:lblOffset val="100"/>
        <c:noMultiLvlLbl val="0"/>
      </c:catAx>
      <c:valAx>
        <c:axId val="88501964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50179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7C45AE-3317-404F-B676-8682826DAC46}" type="datetimeFigureOut">
              <a:rPr lang="en-US" smtClean="0"/>
              <a:t>8/11/20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7A2625-0D64-4FE6-8EB2-B94358789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707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7A2625-0D64-4FE6-8EB2-B9435878903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3795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7A2625-0D64-4FE6-8EB2-B9435878903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005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7A2625-0D64-4FE6-8EB2-B9435878903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901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noStrik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7A2625-0D64-4FE6-8EB2-B943587890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331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7A2625-0D64-4FE6-8EB2-B9435878903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275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7A2625-0D64-4FE6-8EB2-B943587890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931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7A2625-0D64-4FE6-8EB2-B9435878903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590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7A2625-0D64-4FE6-8EB2-B943587890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8890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7A2625-0D64-4FE6-8EB2-B9435878903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2668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7A2625-0D64-4FE6-8EB2-B9435878903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815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tif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(null)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tif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D0E7090-FF82-8B48-8281-3D54A65D78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7511" y="4214190"/>
            <a:ext cx="1996289" cy="21184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BDC8CC-5E10-6C47-BA64-D256C248B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58018"/>
            <a:ext cx="10515600" cy="1848470"/>
          </a:xfrm>
        </p:spPr>
        <p:txBody>
          <a:bodyPr anchor="b"/>
          <a:lstStyle>
            <a:lvl1pPr>
              <a:defRPr sz="6000">
                <a:latin typeface="Avenir Roman" panose="02000503020000020003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10DB8D-E10B-314A-88A6-95EAC4BDFA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46024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venir Roman" panose="02000503020000020003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6F28701-AAE7-854D-8219-DB7DD685BC2E}"/>
              </a:ext>
            </a:extLst>
          </p:cNvPr>
          <p:cNvCxnSpPr>
            <a:cxnSpLocks/>
          </p:cNvCxnSpPr>
          <p:nvPr userDrawn="1"/>
        </p:nvCxnSpPr>
        <p:spPr>
          <a:xfrm>
            <a:off x="0" y="4783551"/>
            <a:ext cx="5970402" cy="0"/>
          </a:xfrm>
          <a:prstGeom prst="line">
            <a:avLst/>
          </a:prstGeom>
          <a:ln w="317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B1F821DD-0BF6-2541-ADFB-1D7516F5A4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091" t="49000" r="-14494" b="-2655"/>
          <a:stretch/>
        </p:blipFill>
        <p:spPr>
          <a:xfrm>
            <a:off x="0" y="0"/>
            <a:ext cx="79756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578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8F697B4-6D50-B442-8FCD-81D3913C64D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9D284DF-7D2E-BB49-A5DA-7AE5D756DE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171"/>
                    </a14:imgEffect>
                    <a14:imgEffect>
                      <a14:saturation sat="67000"/>
                    </a14:imgEffect>
                    <a14:imgEffect>
                      <a14:brightnessContrast bright="100000" contrast="-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403" y="6138335"/>
            <a:ext cx="1787113" cy="4310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9CE83F-1972-C647-B501-877C659F9C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091" t="49000" r="-14494" b="-2655"/>
          <a:stretch/>
        </p:blipFill>
        <p:spPr>
          <a:xfrm rot="5400000">
            <a:off x="4775200" y="558802"/>
            <a:ext cx="79756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487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608D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605B274-0259-A545-8145-88F77A1277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6243" b="16537"/>
          <a:stretch/>
        </p:blipFill>
        <p:spPr>
          <a:xfrm rot="5400000">
            <a:off x="2898738" y="-911266"/>
            <a:ext cx="4870529" cy="1066800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D777E78-5882-BF41-B2DA-A45E70A5033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DC9570-E352-DE42-B38F-02C4F1ECC7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5781772"/>
            <a:ext cx="9144000" cy="706764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Avenir Roman" panose="02000503020000020003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1F7B1BB-675A-D04F-87FB-ACE9188685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0703" y="409974"/>
            <a:ext cx="4959885" cy="522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98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605B274-0259-A545-8145-88F77A1277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6243" b="16537"/>
          <a:stretch/>
        </p:blipFill>
        <p:spPr>
          <a:xfrm rot="5400000">
            <a:off x="2898738" y="-911266"/>
            <a:ext cx="4870529" cy="1066800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D777E78-5882-BF41-B2DA-A45E70A5033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DC9570-E352-DE42-B38F-02C4F1ECC7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5781772"/>
            <a:ext cx="9144000" cy="706764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rgbClr val="293D2F"/>
                </a:solidFill>
                <a:latin typeface="Avenir Roman" panose="02000503020000020003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BB02D7-7BBB-3B42-B94C-BE4931B646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3133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258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816CC-4D36-E747-B149-5DB60076B7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8342B6-558F-7541-93B2-55703810CE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70014-43A5-6740-9B66-F41DE4F2A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D2871-9C70-1445-9F1B-D45BD87962D2}" type="datetimeFigureOut">
              <a:rPr lang="en-US" smtClean="0"/>
              <a:t>8/11/20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6CE836-59E7-264B-B054-A8FD2E693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A889D7-6046-3241-9C59-41BFE8F66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E2C92-FCA1-8542-9086-72DF2BD2B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463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4710B-C7A3-6541-ACD3-2D97C0628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340" y="235976"/>
            <a:ext cx="5078506" cy="1325563"/>
          </a:xfrm>
        </p:spPr>
        <p:txBody>
          <a:bodyPr/>
          <a:lstStyle>
            <a:lvl1pPr>
              <a:defRPr>
                <a:latin typeface="Avenir Roman" panose="02000503020000020003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C30598-08BD-634D-A55B-EC58239BF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C33B-0A09-094C-A7E0-37167C3809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4A2A54-C310-E14A-9696-D8279436628E}"/>
              </a:ext>
            </a:extLst>
          </p:cNvPr>
          <p:cNvSpPr/>
          <p:nvPr userDrawn="1"/>
        </p:nvSpPr>
        <p:spPr>
          <a:xfrm>
            <a:off x="6512766" y="0"/>
            <a:ext cx="5679233" cy="6858000"/>
          </a:xfrm>
          <a:prstGeom prst="rect">
            <a:avLst/>
          </a:prstGeom>
          <a:solidFill>
            <a:srgbClr val="608D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D3C8AA-12C1-0E47-8A89-52FB9D8A25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091" t="13601" r="15255" b="32745"/>
          <a:stretch/>
        </p:blipFill>
        <p:spPr>
          <a:xfrm>
            <a:off x="6512767" y="0"/>
            <a:ext cx="5702991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FCCB93D-6B0C-CD40-A98D-FD25BE2336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052" y="6290465"/>
            <a:ext cx="1787113" cy="43101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1090FE4-A9C1-DA44-BB84-5DACF93537DA}"/>
              </a:ext>
            </a:extLst>
          </p:cNvPr>
          <p:cNvCxnSpPr>
            <a:cxnSpLocks/>
          </p:cNvCxnSpPr>
          <p:nvPr userDrawn="1"/>
        </p:nvCxnSpPr>
        <p:spPr>
          <a:xfrm>
            <a:off x="542364" y="2065907"/>
            <a:ext cx="5970402" cy="0"/>
          </a:xfrm>
          <a:prstGeom prst="line">
            <a:avLst/>
          </a:prstGeom>
          <a:ln w="317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0388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4710B-C7A3-6541-ACD3-2D97C0628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340" y="235976"/>
            <a:ext cx="5078506" cy="1325563"/>
          </a:xfrm>
        </p:spPr>
        <p:txBody>
          <a:bodyPr/>
          <a:lstStyle>
            <a:lvl1pPr>
              <a:defRPr>
                <a:latin typeface="Avenir Roman" panose="02000503020000020003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4A2A54-C310-E14A-9696-D8279436628E}"/>
              </a:ext>
            </a:extLst>
          </p:cNvPr>
          <p:cNvSpPr/>
          <p:nvPr userDrawn="1"/>
        </p:nvSpPr>
        <p:spPr>
          <a:xfrm>
            <a:off x="9753600" y="0"/>
            <a:ext cx="2438399" cy="6858000"/>
          </a:xfrm>
          <a:prstGeom prst="rect">
            <a:avLst/>
          </a:prstGeom>
          <a:solidFill>
            <a:srgbClr val="608D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D3C8AA-12C1-0E47-8A89-52FB9D8A25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514" t="13601" r="15255" b="32745"/>
          <a:stretch/>
        </p:blipFill>
        <p:spPr>
          <a:xfrm>
            <a:off x="9753600" y="0"/>
            <a:ext cx="2462158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FCCB93D-6B0C-CD40-A98D-FD25BE2336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052" y="6290465"/>
            <a:ext cx="1787113" cy="43101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1090FE4-A9C1-DA44-BB84-5DACF93537DA}"/>
              </a:ext>
            </a:extLst>
          </p:cNvPr>
          <p:cNvCxnSpPr>
            <a:cxnSpLocks/>
          </p:cNvCxnSpPr>
          <p:nvPr userDrawn="1"/>
        </p:nvCxnSpPr>
        <p:spPr>
          <a:xfrm>
            <a:off x="542364" y="2065907"/>
            <a:ext cx="9211236" cy="0"/>
          </a:xfrm>
          <a:prstGeom prst="line">
            <a:avLst/>
          </a:prstGeom>
          <a:ln w="317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253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4710B-C7A3-6541-ACD3-2D97C0628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5073" y="353239"/>
            <a:ext cx="5078506" cy="1325563"/>
          </a:xfrm>
        </p:spPr>
        <p:txBody>
          <a:bodyPr/>
          <a:lstStyle>
            <a:lvl1pPr>
              <a:defRPr>
                <a:latin typeface="Avenir Roman" panose="02000503020000020003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4A2A54-C310-E14A-9696-D8279436628E}"/>
              </a:ext>
            </a:extLst>
          </p:cNvPr>
          <p:cNvSpPr/>
          <p:nvPr userDrawn="1"/>
        </p:nvSpPr>
        <p:spPr>
          <a:xfrm>
            <a:off x="23759" y="0"/>
            <a:ext cx="2438399" cy="6858000"/>
          </a:xfrm>
          <a:prstGeom prst="rect">
            <a:avLst/>
          </a:prstGeom>
          <a:solidFill>
            <a:srgbClr val="608D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D3C8AA-12C1-0E47-8A89-52FB9D8A25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514" t="13601" r="15255" b="32745"/>
          <a:stretch/>
        </p:blipFill>
        <p:spPr>
          <a:xfrm>
            <a:off x="0" y="0"/>
            <a:ext cx="2462158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FCCB93D-6B0C-CD40-A98D-FD25BE2336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5985" y="6070331"/>
            <a:ext cx="1787113" cy="43101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1090FE4-A9C1-DA44-BB84-5DACF93537DA}"/>
              </a:ext>
            </a:extLst>
          </p:cNvPr>
          <p:cNvCxnSpPr>
            <a:cxnSpLocks/>
          </p:cNvCxnSpPr>
          <p:nvPr userDrawn="1"/>
        </p:nvCxnSpPr>
        <p:spPr>
          <a:xfrm>
            <a:off x="2462158" y="2032040"/>
            <a:ext cx="9211236" cy="0"/>
          </a:xfrm>
          <a:prstGeom prst="line">
            <a:avLst/>
          </a:prstGeom>
          <a:ln w="317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8301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DD3C8AA-12C1-0E47-8A89-52FB9D8A25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8" t="13601" r="4613" b="32745"/>
          <a:stretch/>
        </p:blipFill>
        <p:spPr>
          <a:xfrm flipV="1">
            <a:off x="4658598" y="0"/>
            <a:ext cx="75334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84710B-C7A3-6541-ACD3-2D97C0628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340" y="235976"/>
            <a:ext cx="5078506" cy="1325563"/>
          </a:xfrm>
        </p:spPr>
        <p:txBody>
          <a:bodyPr/>
          <a:lstStyle>
            <a:lvl1pPr>
              <a:defRPr>
                <a:latin typeface="Avenir Roman" panose="02000503020000020003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CCB93D-6B0C-CD40-A98D-FD25BE2336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2183" y="6184448"/>
            <a:ext cx="1787113" cy="43101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1090FE4-A9C1-DA44-BB84-5DACF93537DA}"/>
              </a:ext>
            </a:extLst>
          </p:cNvPr>
          <p:cNvCxnSpPr>
            <a:cxnSpLocks/>
          </p:cNvCxnSpPr>
          <p:nvPr userDrawn="1"/>
        </p:nvCxnSpPr>
        <p:spPr>
          <a:xfrm>
            <a:off x="0" y="1800864"/>
            <a:ext cx="5970402" cy="0"/>
          </a:xfrm>
          <a:prstGeom prst="line">
            <a:avLst/>
          </a:prstGeom>
          <a:ln w="317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7844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C3407-D2B8-4B47-AC24-61B0F1026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505325" cy="1325563"/>
          </a:xfrm>
        </p:spPr>
        <p:txBody>
          <a:bodyPr/>
          <a:lstStyle>
            <a:lvl1pPr>
              <a:defRPr>
                <a:latin typeface="Avenir Roman" panose="02000503020000020003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DE7F4A-76A8-134F-9338-44A7716177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59" t="-3165" r="-6658" b="43857"/>
          <a:stretch/>
        </p:blipFill>
        <p:spPr>
          <a:xfrm>
            <a:off x="0" y="1889267"/>
            <a:ext cx="5100638" cy="49819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4E25F8-E049-0B4C-8F15-61BD5B27C93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052" y="6290465"/>
            <a:ext cx="1787113" cy="43101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E991B53-2FB0-9F44-AE7B-19A70AE6B541}"/>
              </a:ext>
            </a:extLst>
          </p:cNvPr>
          <p:cNvCxnSpPr>
            <a:cxnSpLocks/>
          </p:cNvCxnSpPr>
          <p:nvPr userDrawn="1"/>
        </p:nvCxnSpPr>
        <p:spPr>
          <a:xfrm>
            <a:off x="0" y="1889267"/>
            <a:ext cx="5970402" cy="0"/>
          </a:xfrm>
          <a:prstGeom prst="line">
            <a:avLst/>
          </a:prstGeom>
          <a:ln w="317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640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8F697B4-6D50-B442-8FCD-81D3913C64D6}"/>
              </a:ext>
            </a:extLst>
          </p:cNvPr>
          <p:cNvSpPr/>
          <p:nvPr userDrawn="1"/>
        </p:nvSpPr>
        <p:spPr>
          <a:xfrm>
            <a:off x="-1" y="4618653"/>
            <a:ext cx="12192000" cy="2239347"/>
          </a:xfrm>
          <a:prstGeom prst="rect">
            <a:avLst/>
          </a:prstGeom>
          <a:solidFill>
            <a:srgbClr val="293D2F">
              <a:alpha val="9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2887E8-65F5-9743-9A7E-50A5A730A5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443" r="36243" b="16537"/>
          <a:stretch/>
        </p:blipFill>
        <p:spPr>
          <a:xfrm rot="5400000">
            <a:off x="4214328" y="404329"/>
            <a:ext cx="2239345" cy="10668002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211287E-EB58-3649-B185-8EF6E1D11EE9}"/>
              </a:ext>
            </a:extLst>
          </p:cNvPr>
          <p:cNvCxnSpPr>
            <a:cxnSpLocks/>
          </p:cNvCxnSpPr>
          <p:nvPr userDrawn="1"/>
        </p:nvCxnSpPr>
        <p:spPr>
          <a:xfrm>
            <a:off x="0" y="1058201"/>
            <a:ext cx="10151706" cy="0"/>
          </a:xfrm>
          <a:prstGeom prst="line">
            <a:avLst/>
          </a:prstGeom>
          <a:ln w="317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A8F1B99C-6E7C-B145-A2DD-7BEBFBBE1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727" y="0"/>
            <a:ext cx="8946595" cy="1325563"/>
          </a:xfrm>
        </p:spPr>
        <p:txBody>
          <a:bodyPr/>
          <a:lstStyle>
            <a:lvl1pPr>
              <a:defRPr>
                <a:latin typeface="Avenir Roman" panose="02000503020000020003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9D284DF-7D2E-BB49-A5DA-7AE5D756DE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628"/>
                    </a14:imgEffect>
                    <a14:imgEffect>
                      <a14:saturation sat="153000"/>
                    </a14:imgEffect>
                    <a14:imgEffect>
                      <a14:brightnessContrast bright="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0195" y="6211487"/>
            <a:ext cx="1787113" cy="43101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BF9181E-B5F3-9B45-8A37-787CCCF9EFAE}"/>
              </a:ext>
            </a:extLst>
          </p:cNvPr>
          <p:cNvCxnSpPr>
            <a:cxnSpLocks/>
          </p:cNvCxnSpPr>
          <p:nvPr userDrawn="1"/>
        </p:nvCxnSpPr>
        <p:spPr>
          <a:xfrm>
            <a:off x="-2" y="4503374"/>
            <a:ext cx="12192001" cy="0"/>
          </a:xfrm>
          <a:prstGeom prst="line">
            <a:avLst/>
          </a:prstGeom>
          <a:ln w="539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1335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BB2043B6-493A-AF4B-AF01-4598F4AFC673}"/>
              </a:ext>
            </a:extLst>
          </p:cNvPr>
          <p:cNvSpPr/>
          <p:nvPr userDrawn="1"/>
        </p:nvSpPr>
        <p:spPr>
          <a:xfrm>
            <a:off x="6647349" y="1227667"/>
            <a:ext cx="4114800" cy="41148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6422EE0-25D5-6648-8E3F-9F5C5A7403F9}"/>
              </a:ext>
            </a:extLst>
          </p:cNvPr>
          <p:cNvSpPr/>
          <p:nvPr userDrawn="1"/>
        </p:nvSpPr>
        <p:spPr>
          <a:xfrm>
            <a:off x="6799749" y="1380067"/>
            <a:ext cx="3784600" cy="3784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F697B4-6D50-B442-8FCD-81D3913C64D6}"/>
              </a:ext>
            </a:extLst>
          </p:cNvPr>
          <p:cNvSpPr/>
          <p:nvPr userDrawn="1"/>
        </p:nvSpPr>
        <p:spPr>
          <a:xfrm>
            <a:off x="-1" y="3285067"/>
            <a:ext cx="12192000" cy="3572933"/>
          </a:xfrm>
          <a:prstGeom prst="rect">
            <a:avLst/>
          </a:prstGeom>
          <a:solidFill>
            <a:srgbClr val="608D6C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9D284DF-7D2E-BB49-A5DA-7AE5D756DE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628"/>
                    </a14:imgEffect>
                    <a14:imgEffect>
                      <a14:saturation sat="153000"/>
                    </a14:imgEffect>
                    <a14:imgEffect>
                      <a14:brightnessContrast bright="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0195" y="6211487"/>
            <a:ext cx="1787113" cy="43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563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8F697B4-6D50-B442-8FCD-81D3913C64D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93D2F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9D284DF-7D2E-BB49-A5DA-7AE5D756DE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171"/>
                    </a14:imgEffect>
                    <a14:imgEffect>
                      <a14:saturation sat="67000"/>
                    </a14:imgEffect>
                    <a14:imgEffect>
                      <a14:brightnessContrast bright="100000" contrast="-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403" y="6138335"/>
            <a:ext cx="1787113" cy="4310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9CE83F-1972-C647-B501-877C659F9C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091" t="49000" r="-14494" b="-2655"/>
          <a:stretch/>
        </p:blipFill>
        <p:spPr>
          <a:xfrm rot="5400000">
            <a:off x="4775200" y="558802"/>
            <a:ext cx="79756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00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993CCD-2FA2-B448-AC64-756F19304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0D75DB-90DE-2047-A9B0-3FD7E1E101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10B08C-939F-0A43-B86B-907CE80B3D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16808-2EB6-7F49-A483-78CA9E6842B4}" type="datetimeFigureOut">
              <a:rPr lang="en-US" smtClean="0"/>
              <a:t>8/11/20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096025-DE62-5B43-9B01-54CDEA7D7A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768282-7C33-6943-A649-4DCF90FE1B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7C33B-0A09-094C-A7E0-37167C380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342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59" r:id="rId3"/>
    <p:sldLayoutId id="2147483662" r:id="rId4"/>
    <p:sldLayoutId id="2147483656" r:id="rId5"/>
    <p:sldLayoutId id="2147483654" r:id="rId6"/>
    <p:sldLayoutId id="2147483655" r:id="rId7"/>
    <p:sldLayoutId id="2147483657" r:id="rId8"/>
    <p:sldLayoutId id="2147483658" r:id="rId9"/>
    <p:sldLayoutId id="2147483660" r:id="rId10"/>
    <p:sldLayoutId id="2147483649" r:id="rId11"/>
    <p:sldLayoutId id="2147483661" r:id="rId12"/>
    <p:sldLayoutId id="214748366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87189359-1A4E-EA48-9531-E28C8A3985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817" y="5961886"/>
            <a:ext cx="11804073" cy="706764"/>
          </a:xfrm>
        </p:spPr>
        <p:txBody>
          <a:bodyPr>
            <a:normAutofit/>
          </a:bodyPr>
          <a:lstStyle/>
          <a:p>
            <a:r>
              <a:rPr lang="en-US" dirty="0"/>
              <a:t>Advancing Primary Health Care for the Public Good</a:t>
            </a:r>
          </a:p>
        </p:txBody>
      </p:sp>
    </p:spTree>
    <p:extLst>
      <p:ext uri="{BB962C8B-B14F-4D97-AF65-F5344CB8AC3E}">
        <p14:creationId xmlns:p14="http://schemas.microsoft.com/office/powerpoint/2010/main" val="894222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2EFE212-D88E-7B48-B4A1-40EB1E9A87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9200" y="6102350"/>
            <a:ext cx="1905000" cy="571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6B003B-A6AA-6A4E-9B54-872DF10F07F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79"/>
          <a:stretch/>
        </p:blipFill>
        <p:spPr>
          <a:xfrm>
            <a:off x="585788" y="2198632"/>
            <a:ext cx="5510212" cy="328006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0C1267B-4829-674C-BF19-7F9B834F5C05}"/>
              </a:ext>
            </a:extLst>
          </p:cNvPr>
          <p:cNvSpPr/>
          <p:nvPr/>
        </p:nvSpPr>
        <p:spPr>
          <a:xfrm>
            <a:off x="6266668" y="2127202"/>
            <a:ext cx="604235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Worthy of your trust</a:t>
            </a:r>
          </a:p>
          <a:p>
            <a:r>
              <a:rPr lang="en-US" sz="3600" dirty="0"/>
              <a:t>Wholeness of your dignity</a:t>
            </a:r>
          </a:p>
          <a:p>
            <a:r>
              <a:rPr lang="en-US" sz="3600" dirty="0"/>
              <a:t>Patient first</a:t>
            </a:r>
          </a:p>
          <a:p>
            <a:endParaRPr lang="en-US" sz="3600" dirty="0"/>
          </a:p>
          <a:p>
            <a:r>
              <a:rPr lang="en-US" sz="3600" dirty="0"/>
              <a:t>Societal investment in this basic good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118963D-1D41-B747-BBA5-F2A12D91470F}"/>
              </a:ext>
            </a:extLst>
          </p:cNvPr>
          <p:cNvCxnSpPr/>
          <p:nvPr/>
        </p:nvCxnSpPr>
        <p:spPr>
          <a:xfrm>
            <a:off x="6386513" y="4061460"/>
            <a:ext cx="5514975" cy="0"/>
          </a:xfrm>
          <a:prstGeom prst="line">
            <a:avLst/>
          </a:prstGeom>
          <a:ln w="508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BD780BC0-CA47-E84C-B107-3CBA2E9DD929}"/>
              </a:ext>
            </a:extLst>
          </p:cNvPr>
          <p:cNvSpPr txBox="1">
            <a:spLocks/>
          </p:cNvSpPr>
          <p:nvPr/>
        </p:nvSpPr>
        <p:spPr>
          <a:xfrm>
            <a:off x="496378" y="377030"/>
            <a:ext cx="10547984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>
                <a:latin typeface="+mn-lt"/>
              </a:rPr>
              <a:t>What happened to the social contract?</a:t>
            </a:r>
          </a:p>
        </p:txBody>
      </p:sp>
    </p:spTree>
    <p:extLst>
      <p:ext uri="{BB962C8B-B14F-4D97-AF65-F5344CB8AC3E}">
        <p14:creationId xmlns:p14="http://schemas.microsoft.com/office/powerpoint/2010/main" val="369799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3D51AF99-C07A-8D42-94E5-1F549FD5D9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7872" y="6197950"/>
            <a:ext cx="2273300" cy="635000"/>
          </a:xfrm>
          <a:prstGeom prst="rect">
            <a:avLst/>
          </a:prstGeom>
        </p:spPr>
      </p:pic>
      <p:sp>
        <p:nvSpPr>
          <p:cNvPr id="17" name="Text Box 10">
            <a:extLst>
              <a:ext uri="{FF2B5EF4-FFF2-40B4-BE49-F238E27FC236}">
                <a16:creationId xmlns:a16="http://schemas.microsoft.com/office/drawing/2014/main" id="{84204AC1-16E3-594F-84DC-3D72A385AE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5451475"/>
            <a:ext cx="2139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BEF4C5A-BE04-6F44-B1C9-1DB0611FB101}"/>
              </a:ext>
            </a:extLst>
          </p:cNvPr>
          <p:cNvSpPr txBox="1">
            <a:spLocks/>
          </p:cNvSpPr>
          <p:nvPr/>
        </p:nvSpPr>
        <p:spPr>
          <a:xfrm>
            <a:off x="457356" y="233042"/>
            <a:ext cx="5796500" cy="8564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latin typeface="+mn-lt"/>
              </a:rPr>
              <a:t>Patient surveys: 9,000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5408200-848F-834A-B6F1-1BAA624314B8}"/>
              </a:ext>
            </a:extLst>
          </p:cNvPr>
          <p:cNvSpPr txBox="1"/>
          <p:nvPr/>
        </p:nvSpPr>
        <p:spPr>
          <a:xfrm>
            <a:off x="377939" y="1480691"/>
            <a:ext cx="5475052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2019… 42% – at least once</a:t>
            </a:r>
          </a:p>
          <a:p>
            <a:pPr algn="r"/>
            <a:r>
              <a:rPr lang="en-US" sz="3200" dirty="0">
                <a:solidFill>
                  <a:schemeClr val="accent1"/>
                </a:solidFill>
              </a:rPr>
              <a:t>COVID… 53% – 2x in 8 weeks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7CD5CFC-2673-9242-83BD-39A4AE4D2998}"/>
              </a:ext>
            </a:extLst>
          </p:cNvPr>
          <p:cNvSpPr txBox="1"/>
          <p:nvPr/>
        </p:nvSpPr>
        <p:spPr>
          <a:xfrm>
            <a:off x="6253856" y="3858448"/>
            <a:ext cx="5867316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Possibility of losing their doctor?</a:t>
            </a:r>
          </a:p>
          <a:p>
            <a:pPr marL="223838" indent="-223838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/>
                </a:solidFill>
              </a:rPr>
              <a:t>32% panic, heartbroken</a:t>
            </a:r>
          </a:p>
          <a:p>
            <a:pPr marL="223838" indent="-223838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/>
                </a:solidFill>
              </a:rPr>
              <a:t>39% upset, lost</a:t>
            </a:r>
          </a:p>
          <a:p>
            <a:endParaRPr lang="en-US" sz="3200" dirty="0">
              <a:solidFill>
                <a:schemeClr val="accent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0E935E-62FF-B840-9229-5C8B0818E5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214"/>
          <a:stretch/>
        </p:blipFill>
        <p:spPr>
          <a:xfrm>
            <a:off x="496378" y="3429000"/>
            <a:ext cx="5356613" cy="2921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435BDC0-AFF2-B244-9B8F-BA51BA0F71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3856" y="609600"/>
            <a:ext cx="4203700" cy="2819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5FC306B-6934-B84B-9A42-23AA1EA14894}"/>
              </a:ext>
            </a:extLst>
          </p:cNvPr>
          <p:cNvSpPr txBox="1"/>
          <p:nvPr/>
        </p:nvSpPr>
        <p:spPr>
          <a:xfrm rot="20136852">
            <a:off x="6301855" y="936595"/>
            <a:ext cx="4142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COVID patient volume</a:t>
            </a:r>
          </a:p>
        </p:txBody>
      </p:sp>
    </p:spTree>
    <p:extLst>
      <p:ext uri="{BB962C8B-B14F-4D97-AF65-F5344CB8AC3E}">
        <p14:creationId xmlns:p14="http://schemas.microsoft.com/office/powerpoint/2010/main" val="214061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5" grpId="0" animBg="1"/>
      <p:bldP spid="28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B9E09-6C78-B048-BC60-A328A81F2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0998" y="26990"/>
            <a:ext cx="9537149" cy="1325563"/>
          </a:xfrm>
        </p:spPr>
        <p:txBody>
          <a:bodyPr>
            <a:normAutofit/>
          </a:bodyPr>
          <a:lstStyle/>
          <a:p>
            <a:r>
              <a:rPr lang="en-US" sz="4000" dirty="0"/>
              <a:t>Patient view: Primary care during COVID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DBBBA6-F38E-5A40-9576-9F5F39AD7391}"/>
              </a:ext>
            </a:extLst>
          </p:cNvPr>
          <p:cNvSpPr/>
          <p:nvPr/>
        </p:nvSpPr>
        <p:spPr>
          <a:xfrm>
            <a:off x="2469321" y="1928264"/>
            <a:ext cx="9338365" cy="1789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89C5C8E-28F8-B745-A33C-12ACBF6AB87F}"/>
              </a:ext>
            </a:extLst>
          </p:cNvPr>
          <p:cNvSpPr/>
          <p:nvPr/>
        </p:nvSpPr>
        <p:spPr>
          <a:xfrm>
            <a:off x="2862468" y="1137037"/>
            <a:ext cx="4882101" cy="478668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B664A56-907C-8745-B68E-3505E02DA841}"/>
              </a:ext>
            </a:extLst>
          </p:cNvPr>
          <p:cNvSpPr/>
          <p:nvPr/>
        </p:nvSpPr>
        <p:spPr>
          <a:xfrm>
            <a:off x="7255565" y="1433337"/>
            <a:ext cx="914400" cy="9144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539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0B98F5-76DC-FA47-A53A-4AAA836A1989}"/>
              </a:ext>
            </a:extLst>
          </p:cNvPr>
          <p:cNvSpPr txBox="1"/>
          <p:nvPr/>
        </p:nvSpPr>
        <p:spPr>
          <a:xfrm>
            <a:off x="8169965" y="1630354"/>
            <a:ext cx="2369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First Contact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4C15C00-AAAD-4F41-A160-B011C788B938}"/>
              </a:ext>
            </a:extLst>
          </p:cNvPr>
          <p:cNvSpPr/>
          <p:nvPr/>
        </p:nvSpPr>
        <p:spPr>
          <a:xfrm>
            <a:off x="7255565" y="2533562"/>
            <a:ext cx="914400" cy="9144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539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7142B4E-596F-C140-AAE9-DE3E6B5E2E79}"/>
              </a:ext>
            </a:extLst>
          </p:cNvPr>
          <p:cNvSpPr/>
          <p:nvPr/>
        </p:nvSpPr>
        <p:spPr>
          <a:xfrm>
            <a:off x="7255565" y="3633787"/>
            <a:ext cx="914400" cy="9144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539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2505D3A-C856-094F-8AAA-96CB216274F3}"/>
              </a:ext>
            </a:extLst>
          </p:cNvPr>
          <p:cNvSpPr/>
          <p:nvPr/>
        </p:nvSpPr>
        <p:spPr>
          <a:xfrm>
            <a:off x="7257772" y="4731159"/>
            <a:ext cx="914400" cy="9144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539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F052CC-5BFE-CE47-8DFB-11052827F283}"/>
              </a:ext>
            </a:extLst>
          </p:cNvPr>
          <p:cNvSpPr txBox="1"/>
          <p:nvPr/>
        </p:nvSpPr>
        <p:spPr>
          <a:xfrm>
            <a:off x="8219881" y="4926749"/>
            <a:ext cx="2864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Comprehensive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1C251C-8A3D-9746-87EA-6313A5762208}"/>
              </a:ext>
            </a:extLst>
          </p:cNvPr>
          <p:cNvSpPr txBox="1"/>
          <p:nvPr/>
        </p:nvSpPr>
        <p:spPr>
          <a:xfrm>
            <a:off x="8219881" y="3829377"/>
            <a:ext cx="2369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Coordinated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97CB50-4190-044E-B740-62B5A6BBA146}"/>
              </a:ext>
            </a:extLst>
          </p:cNvPr>
          <p:cNvSpPr txBox="1"/>
          <p:nvPr/>
        </p:nvSpPr>
        <p:spPr>
          <a:xfrm>
            <a:off x="8219881" y="2727726"/>
            <a:ext cx="2369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Continuity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254C4B-E7EC-A84C-8886-B30A06B0CC67}"/>
              </a:ext>
            </a:extLst>
          </p:cNvPr>
          <p:cNvSpPr txBox="1"/>
          <p:nvPr/>
        </p:nvSpPr>
        <p:spPr>
          <a:xfrm>
            <a:off x="7327994" y="1527673"/>
            <a:ext cx="891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91%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C3EB2D-0881-FA44-B0BE-5C2ED688D579}"/>
              </a:ext>
            </a:extLst>
          </p:cNvPr>
          <p:cNvSpPr txBox="1"/>
          <p:nvPr/>
        </p:nvSpPr>
        <p:spPr>
          <a:xfrm>
            <a:off x="7324689" y="2645144"/>
            <a:ext cx="891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85%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482E3F-E9DA-DF42-BEE5-17202FC8C158}"/>
              </a:ext>
            </a:extLst>
          </p:cNvPr>
          <p:cNvSpPr txBox="1"/>
          <p:nvPr/>
        </p:nvSpPr>
        <p:spPr>
          <a:xfrm>
            <a:off x="7303036" y="3755191"/>
            <a:ext cx="891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82%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D244C2D-F1E3-F347-A983-9ADB1EF5319D}"/>
              </a:ext>
            </a:extLst>
          </p:cNvPr>
          <p:cNvSpPr txBox="1"/>
          <p:nvPr/>
        </p:nvSpPr>
        <p:spPr>
          <a:xfrm>
            <a:off x="7271134" y="4877824"/>
            <a:ext cx="994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80%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3731ED-EBC1-AD49-B46A-AF12A2576CE8}"/>
              </a:ext>
            </a:extLst>
          </p:cNvPr>
          <p:cNvSpPr txBox="1"/>
          <p:nvPr/>
        </p:nvSpPr>
        <p:spPr>
          <a:xfrm>
            <a:off x="2884361" y="1212441"/>
            <a:ext cx="4548017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2"/>
                </a:solidFill>
              </a:rPr>
              <a:t>Valued Relationship</a:t>
            </a:r>
            <a:endParaRPr lang="en-US" sz="4400" dirty="0">
              <a:solidFill>
                <a:schemeClr val="tx2"/>
              </a:solidFill>
            </a:endParaRPr>
          </a:p>
          <a:p>
            <a:endParaRPr lang="en-US" sz="1400" b="1" dirty="0">
              <a:solidFill>
                <a:schemeClr val="tx2"/>
              </a:solidFill>
            </a:endParaRPr>
          </a:p>
          <a:p>
            <a:r>
              <a:rPr lang="en-US" sz="2800" b="1" dirty="0">
                <a:solidFill>
                  <a:schemeClr val="tx2"/>
                </a:solidFill>
              </a:rPr>
              <a:t>   Clinicians say: 72%</a:t>
            </a:r>
          </a:p>
          <a:p>
            <a:r>
              <a:rPr lang="en-US" sz="2800" b="1" dirty="0">
                <a:solidFill>
                  <a:schemeClr val="tx2"/>
                </a:solidFill>
              </a:rPr>
              <a:t>   Patients say:  77%</a:t>
            </a:r>
          </a:p>
          <a:p>
            <a:r>
              <a:rPr lang="en-US" sz="1400" dirty="0">
                <a:solidFill>
                  <a:schemeClr val="tx2"/>
                </a:solidFill>
              </a:rPr>
              <a:t>   </a:t>
            </a:r>
          </a:p>
          <a:p>
            <a:r>
              <a:rPr lang="en-US" sz="2800" dirty="0">
                <a:solidFill>
                  <a:schemeClr val="tx2"/>
                </a:solidFill>
              </a:rPr>
              <a:t>   79% </a:t>
            </a:r>
            <a:r>
              <a:rPr lang="en-US" sz="2400" dirty="0">
                <a:solidFill>
                  <a:schemeClr val="tx2"/>
                </a:solidFill>
              </a:rPr>
              <a:t>being seen ~ feel better</a:t>
            </a:r>
          </a:p>
          <a:p>
            <a:r>
              <a:rPr lang="en-US" sz="2800" dirty="0">
                <a:solidFill>
                  <a:schemeClr val="tx2"/>
                </a:solidFill>
              </a:rPr>
              <a:t>   85% </a:t>
            </a:r>
            <a:r>
              <a:rPr lang="en-US" sz="2400" dirty="0">
                <a:solidFill>
                  <a:schemeClr val="tx2"/>
                </a:solidFill>
              </a:rPr>
              <a:t>helps make sense of things</a:t>
            </a:r>
          </a:p>
          <a:p>
            <a:r>
              <a:rPr lang="en-US" sz="2800" dirty="0">
                <a:solidFill>
                  <a:schemeClr val="tx2"/>
                </a:solidFill>
              </a:rPr>
              <a:t>   76% </a:t>
            </a:r>
            <a:r>
              <a:rPr lang="en-US" sz="2400" dirty="0">
                <a:solidFill>
                  <a:schemeClr val="tx2"/>
                </a:solidFill>
              </a:rPr>
              <a:t>I can ask about anything</a:t>
            </a:r>
          </a:p>
          <a:p>
            <a:r>
              <a:rPr lang="en-US" sz="2800" dirty="0">
                <a:solidFill>
                  <a:schemeClr val="tx2"/>
                </a:solidFill>
              </a:rPr>
              <a:t>   82% </a:t>
            </a:r>
            <a:r>
              <a:rPr lang="en-US" sz="2400" dirty="0">
                <a:solidFill>
                  <a:schemeClr val="tx2"/>
                </a:solidFill>
              </a:rPr>
              <a:t>this is someone I trust</a:t>
            </a: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20" name="Title 4">
            <a:extLst>
              <a:ext uri="{FF2B5EF4-FFF2-40B4-BE49-F238E27FC236}">
                <a16:creationId xmlns:a16="http://schemas.microsoft.com/office/drawing/2014/main" id="{0A4C94AE-7729-BF4A-A3F8-6F2B5AE7D3E4}"/>
              </a:ext>
            </a:extLst>
          </p:cNvPr>
          <p:cNvSpPr txBox="1">
            <a:spLocks/>
          </p:cNvSpPr>
          <p:nvPr/>
        </p:nvSpPr>
        <p:spPr>
          <a:xfrm>
            <a:off x="2630998" y="6230951"/>
            <a:ext cx="4731025" cy="4866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>
                <a:solidFill>
                  <a:schemeClr val="tx2"/>
                </a:solidFill>
              </a:rPr>
              <a:t>Quick COVID-19 Primary Care Survey: June</a:t>
            </a:r>
          </a:p>
        </p:txBody>
      </p:sp>
    </p:spTree>
    <p:extLst>
      <p:ext uri="{BB962C8B-B14F-4D97-AF65-F5344CB8AC3E}">
        <p14:creationId xmlns:p14="http://schemas.microsoft.com/office/powerpoint/2010/main" val="343698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4E62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BC52E895-71E6-E342-B185-F80E03A491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2819"/>
          <a:stretch/>
        </p:blipFill>
        <p:spPr>
          <a:xfrm>
            <a:off x="480652" y="982235"/>
            <a:ext cx="11422450" cy="25799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DF662C-C606-DB49-8F66-8F030F11D2E7}"/>
              </a:ext>
            </a:extLst>
          </p:cNvPr>
          <p:cNvSpPr txBox="1"/>
          <p:nvPr/>
        </p:nvSpPr>
        <p:spPr>
          <a:xfrm>
            <a:off x="10501745" y="64423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508539-0C3C-B448-A1F9-6FED92F462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2200" y="5930110"/>
            <a:ext cx="2097645" cy="77660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EED552E-F873-5442-8283-1C93B4955A4F}"/>
              </a:ext>
            </a:extLst>
          </p:cNvPr>
          <p:cNvSpPr/>
          <p:nvPr/>
        </p:nvSpPr>
        <p:spPr>
          <a:xfrm>
            <a:off x="6419311" y="4075081"/>
            <a:ext cx="3223523" cy="2367283"/>
          </a:xfrm>
          <a:prstGeom prst="rect">
            <a:avLst/>
          </a:prstGeom>
          <a:solidFill>
            <a:srgbClr val="8AC5A0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D62CC1B-59E3-A64C-83FB-25CEFB2BF501}"/>
              </a:ext>
            </a:extLst>
          </p:cNvPr>
          <p:cNvSpPr/>
          <p:nvPr/>
        </p:nvSpPr>
        <p:spPr>
          <a:xfrm>
            <a:off x="2549165" y="4075081"/>
            <a:ext cx="3223523" cy="2367283"/>
          </a:xfrm>
          <a:prstGeom prst="rect">
            <a:avLst/>
          </a:prstGeom>
          <a:solidFill>
            <a:srgbClr val="8AC5A0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9BACE1-08F4-5746-8E82-684A3D842EC0}"/>
              </a:ext>
            </a:extLst>
          </p:cNvPr>
          <p:cNvSpPr txBox="1"/>
          <p:nvPr/>
        </p:nvSpPr>
        <p:spPr>
          <a:xfrm>
            <a:off x="3284617" y="4924854"/>
            <a:ext cx="24137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Racism impact on patient health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1018F1-2910-804A-A391-193DBDEDD5ED}"/>
              </a:ext>
            </a:extLst>
          </p:cNvPr>
          <p:cNvSpPr txBox="1"/>
          <p:nvPr/>
        </p:nvSpPr>
        <p:spPr>
          <a:xfrm>
            <a:off x="7289566" y="4597248"/>
            <a:ext cx="262901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Physical health</a:t>
            </a:r>
          </a:p>
          <a:p>
            <a:endParaRPr lang="en-US" sz="1000" dirty="0"/>
          </a:p>
          <a:p>
            <a:r>
              <a:rPr lang="en-US" sz="2400" dirty="0"/>
              <a:t>Mental health</a:t>
            </a:r>
          </a:p>
          <a:p>
            <a:endParaRPr lang="en-US" sz="1000" dirty="0"/>
          </a:p>
          <a:p>
            <a:r>
              <a:rPr lang="en-US" sz="2400" dirty="0"/>
              <a:t>Primary care helped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D6D57A3-A21D-E44F-8651-7F81BD2551CB}"/>
              </a:ext>
            </a:extLst>
          </p:cNvPr>
          <p:cNvSpPr txBox="1"/>
          <p:nvPr/>
        </p:nvSpPr>
        <p:spPr>
          <a:xfrm>
            <a:off x="2578909" y="5047964"/>
            <a:ext cx="781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31%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FC1C8F0-EB3F-5D4B-A965-0ECFAFF17145}"/>
              </a:ext>
            </a:extLst>
          </p:cNvPr>
          <p:cNvSpPr txBox="1"/>
          <p:nvPr/>
        </p:nvSpPr>
        <p:spPr>
          <a:xfrm>
            <a:off x="2516705" y="4038303"/>
            <a:ext cx="2696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Clinicians said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37DB298-46D8-1544-AF89-B0E0D97CA093}"/>
              </a:ext>
            </a:extLst>
          </p:cNvPr>
          <p:cNvSpPr txBox="1"/>
          <p:nvPr/>
        </p:nvSpPr>
        <p:spPr>
          <a:xfrm>
            <a:off x="6559353" y="4549175"/>
            <a:ext cx="863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28%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7F583F6-FBE5-B041-9B7A-927EF01F6E77}"/>
              </a:ext>
            </a:extLst>
          </p:cNvPr>
          <p:cNvSpPr txBox="1"/>
          <p:nvPr/>
        </p:nvSpPr>
        <p:spPr>
          <a:xfrm>
            <a:off x="6559353" y="5034495"/>
            <a:ext cx="863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56%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47F6796-377F-674E-A7AD-DF52DF7725D0}"/>
              </a:ext>
            </a:extLst>
          </p:cNvPr>
          <p:cNvSpPr txBox="1"/>
          <p:nvPr/>
        </p:nvSpPr>
        <p:spPr>
          <a:xfrm>
            <a:off x="6559353" y="5713682"/>
            <a:ext cx="863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23%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C8A2718-6CBF-0B4A-B56F-D4621D9C99B5}"/>
              </a:ext>
            </a:extLst>
          </p:cNvPr>
          <p:cNvSpPr txBox="1"/>
          <p:nvPr/>
        </p:nvSpPr>
        <p:spPr>
          <a:xfrm>
            <a:off x="6419311" y="4035856"/>
            <a:ext cx="2696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Patients said</a:t>
            </a:r>
          </a:p>
        </p:txBody>
      </p:sp>
    </p:spTree>
    <p:extLst>
      <p:ext uri="{BB962C8B-B14F-4D97-AF65-F5344CB8AC3E}">
        <p14:creationId xmlns:p14="http://schemas.microsoft.com/office/powerpoint/2010/main" val="176448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6" grpId="0"/>
      <p:bldP spid="16" grpId="0"/>
      <p:bldP spid="17" grpId="0"/>
      <p:bldP spid="19" grpId="0"/>
      <p:bldP spid="20" grpId="0"/>
      <p:bldP spid="21" grpId="0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831E37-4CAD-BC44-9BE6-FC0846B925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0873" y="752587"/>
            <a:ext cx="5794683" cy="513926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D82E7C1-23F7-BD4B-9B00-4A2D996FFE17}"/>
              </a:ext>
            </a:extLst>
          </p:cNvPr>
          <p:cNvSpPr/>
          <p:nvPr/>
        </p:nvSpPr>
        <p:spPr>
          <a:xfrm>
            <a:off x="7990987" y="3696846"/>
            <a:ext cx="877388" cy="561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974FF6-077A-524F-853A-3303599458F2}"/>
              </a:ext>
            </a:extLst>
          </p:cNvPr>
          <p:cNvSpPr txBox="1"/>
          <p:nvPr/>
        </p:nvSpPr>
        <p:spPr>
          <a:xfrm>
            <a:off x="7713182" y="3424563"/>
            <a:ext cx="12746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Bradley Hand" pitchFamily="2" charset="77"/>
              </a:rPr>
              <a:t>NO, </a:t>
            </a:r>
          </a:p>
          <a:p>
            <a:pPr algn="ctr"/>
            <a:r>
              <a:rPr lang="en-US" dirty="0">
                <a:latin typeface="Bradley Hand" pitchFamily="2" charset="77"/>
              </a:rPr>
              <a:t>PRIMARY </a:t>
            </a:r>
          </a:p>
          <a:p>
            <a:pPr algn="ctr"/>
            <a:r>
              <a:rPr lang="en-US" dirty="0">
                <a:latin typeface="Bradley Hand" pitchFamily="2" charset="77"/>
              </a:rPr>
              <a:t>CARE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93A0F36-4FD7-094E-B1B3-1E818FC112E7}"/>
              </a:ext>
            </a:extLst>
          </p:cNvPr>
          <p:cNvSpPr txBox="1">
            <a:spLocks/>
          </p:cNvSpPr>
          <p:nvPr/>
        </p:nvSpPr>
        <p:spPr>
          <a:xfrm>
            <a:off x="200694" y="303363"/>
            <a:ext cx="5593990" cy="72860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End Result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94AD3F8-ACF8-BA4E-AFC2-F2F10CA3F160}"/>
              </a:ext>
            </a:extLst>
          </p:cNvPr>
          <p:cNvSpPr txBox="1">
            <a:spLocks/>
          </p:cNvSpPr>
          <p:nvPr/>
        </p:nvSpPr>
        <p:spPr>
          <a:xfrm>
            <a:off x="197419" y="1471776"/>
            <a:ext cx="6166342" cy="445013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Professionalism is on the rise</a:t>
            </a:r>
          </a:p>
          <a:p>
            <a:r>
              <a:rPr lang="en-US" sz="3200" dirty="0"/>
              <a:t>Generalism is being rediscovered</a:t>
            </a:r>
          </a:p>
          <a:p>
            <a:r>
              <a:rPr lang="en-US" sz="3200" dirty="0"/>
              <a:t>Primary care can grow in the wild</a:t>
            </a:r>
          </a:p>
          <a:p>
            <a:endParaRPr lang="en-US" sz="3200" dirty="0"/>
          </a:p>
          <a:p>
            <a:r>
              <a:rPr lang="en-US" sz="3200" dirty="0"/>
              <a:t>The social contract between medicine and the public is at stake</a:t>
            </a:r>
          </a:p>
          <a:p>
            <a:endParaRPr lang="en-US" sz="2400" dirty="0"/>
          </a:p>
          <a:p>
            <a:endParaRPr lang="en-US" sz="2000" dirty="0"/>
          </a:p>
          <a:p>
            <a:endParaRPr lang="en-US" sz="28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1886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9137073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latin typeface="+mn-lt"/>
              </a:rPr>
              <a:t>Questions / Comments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4346103" y="1915673"/>
            <a:ext cx="7690622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Sincere thanks to our funders</a:t>
            </a:r>
          </a:p>
          <a:p>
            <a:r>
              <a:rPr lang="en-US" sz="3200" dirty="0"/>
              <a:t>	</a:t>
            </a:r>
            <a:r>
              <a:rPr lang="en-US" sz="2800" dirty="0"/>
              <a:t>Morris-Singer Foundation</a:t>
            </a:r>
          </a:p>
          <a:p>
            <a:r>
              <a:rPr lang="en-US" sz="2800" dirty="0"/>
              <a:t>	</a:t>
            </a:r>
            <a:r>
              <a:rPr lang="en-US" sz="2800" dirty="0" err="1"/>
              <a:t>Samueli</a:t>
            </a:r>
            <a:r>
              <a:rPr lang="en-US" sz="2800" dirty="0"/>
              <a:t> Foundation</a:t>
            </a:r>
          </a:p>
          <a:p>
            <a:endParaRPr lang="en-US" sz="1000" dirty="0"/>
          </a:p>
          <a:p>
            <a:r>
              <a:rPr lang="en-US" sz="3200" b="1" dirty="0"/>
              <a:t>Deep appreciate to the team and advisors</a:t>
            </a:r>
          </a:p>
          <a:p>
            <a:pPr lvl="2"/>
            <a:r>
              <a:rPr lang="en-US" sz="2800" dirty="0"/>
              <a:t>Christine Bechtel, Asaf </a:t>
            </a:r>
            <a:r>
              <a:rPr lang="en-US" sz="2800" dirty="0" err="1"/>
              <a:t>Bitton</a:t>
            </a:r>
            <a:r>
              <a:rPr lang="en-US" sz="2800" dirty="0"/>
              <a:t>, Erin Britton, Brendan Elliott, Martha Gonzalez, Larry Green, Ann Greiner, Lauren Hughes, Tony </a:t>
            </a:r>
            <a:r>
              <a:rPr lang="en-US" sz="2800" dirty="0" err="1"/>
              <a:t>Kuzel</a:t>
            </a:r>
            <a:r>
              <a:rPr lang="en-US" sz="2800" dirty="0"/>
              <a:t>, David Meyers, Will Miller, Jonathan O’Neal, Sarah </a:t>
            </a:r>
            <a:r>
              <a:rPr lang="en-US" sz="2800" dirty="0" err="1"/>
              <a:t>Reves</a:t>
            </a:r>
            <a:r>
              <a:rPr lang="en-US" sz="2800" dirty="0"/>
              <a:t>, Kurt </a:t>
            </a:r>
            <a:r>
              <a:rPr lang="en-US" sz="2800" dirty="0" err="1"/>
              <a:t>Stange</a:t>
            </a:r>
            <a:endParaRPr lang="en-US" sz="2800" dirty="0"/>
          </a:p>
          <a:p>
            <a:pPr algn="r"/>
            <a:endParaRPr lang="en-US" sz="1400" dirty="0">
              <a:solidFill>
                <a:schemeClr val="accent6">
                  <a:lumMod val="50000"/>
                </a:schemeClr>
              </a:solidFill>
            </a:endParaRPr>
          </a:p>
          <a:p>
            <a:pPr algn="r"/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Rebecca Etz, PhD.                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www.green-center.org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976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85D4BA-105C-4841-B44B-48C4301AA5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8250" y="0"/>
            <a:ext cx="8528050" cy="688744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7B7C70E-6606-ED45-AB2A-88862FF86AE0}"/>
              </a:ext>
            </a:extLst>
          </p:cNvPr>
          <p:cNvSpPr/>
          <p:nvPr/>
        </p:nvSpPr>
        <p:spPr>
          <a:xfrm>
            <a:off x="0" y="1443841"/>
            <a:ext cx="377825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9112"/>
            <a:r>
              <a:rPr lang="en-US" sz="3600" b="1" dirty="0">
                <a:solidFill>
                  <a:schemeClr val="bg1"/>
                </a:solidFill>
              </a:rPr>
              <a:t>Quick Survey</a:t>
            </a:r>
          </a:p>
          <a:p>
            <a:pPr marL="519112"/>
            <a:r>
              <a:rPr lang="en-US" sz="3600" b="1" dirty="0">
                <a:solidFill>
                  <a:schemeClr val="bg1"/>
                </a:solidFill>
              </a:rPr>
              <a:t>3 Simple Rules</a:t>
            </a:r>
          </a:p>
          <a:p>
            <a:pPr marL="519112"/>
            <a:endParaRPr lang="en-US" sz="3600" b="1" dirty="0">
              <a:solidFill>
                <a:schemeClr val="bg1"/>
              </a:solidFill>
            </a:endParaRPr>
          </a:p>
          <a:p>
            <a:pPr marL="1262062" indent="-742950">
              <a:buAutoNum type="arabicPeriod"/>
            </a:pPr>
            <a:r>
              <a:rPr lang="en-US" sz="3600" dirty="0">
                <a:solidFill>
                  <a:schemeClr val="bg1"/>
                </a:solidFill>
              </a:rPr>
              <a:t>Data</a:t>
            </a:r>
          </a:p>
          <a:p>
            <a:pPr marL="1262062" indent="-742950">
              <a:buAutoNum type="arabicPeriod"/>
            </a:pPr>
            <a:r>
              <a:rPr lang="en-US" sz="3600" dirty="0">
                <a:solidFill>
                  <a:schemeClr val="bg1"/>
                </a:solidFill>
              </a:rPr>
              <a:t>Data</a:t>
            </a:r>
          </a:p>
          <a:p>
            <a:pPr marL="1262062" indent="-742950">
              <a:buAutoNum type="arabicPeriod"/>
            </a:pPr>
            <a:r>
              <a:rPr lang="en-US" sz="3600" dirty="0">
                <a:solidFill>
                  <a:schemeClr val="bg1"/>
                </a:solidFill>
              </a:rPr>
              <a:t>Data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8658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23FCEBC-32F8-054D-91C7-1FD046201607}"/>
              </a:ext>
            </a:extLst>
          </p:cNvPr>
          <p:cNvSpPr txBox="1"/>
          <p:nvPr/>
        </p:nvSpPr>
        <p:spPr>
          <a:xfrm>
            <a:off x="0" y="-24384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chemeClr val="bg1">
                    <a:lumMod val="85000"/>
                  </a:schemeClr>
                </a:solidFill>
              </a:rPr>
              <a:t>American Academy of Family Physicians American Academy of </a:t>
            </a:r>
            <a:r>
              <a:rPr lang="en-US" sz="2700" dirty="0">
                <a:solidFill>
                  <a:schemeClr val="accent1"/>
                </a:solidFill>
              </a:rPr>
              <a:t>Nurse Practitioners </a:t>
            </a:r>
            <a:r>
              <a:rPr lang="en-US" sz="2700" dirty="0">
                <a:solidFill>
                  <a:schemeClr val="bg1">
                    <a:lumMod val="85000"/>
                  </a:schemeClr>
                </a:solidFill>
              </a:rPr>
              <a:t>American Academy of </a:t>
            </a:r>
            <a:r>
              <a:rPr lang="en-US" sz="2700" dirty="0">
                <a:solidFill>
                  <a:schemeClr val="accent1"/>
                </a:solidFill>
              </a:rPr>
              <a:t>Pediatrics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2700" dirty="0">
                <a:solidFill>
                  <a:schemeClr val="bg1">
                    <a:lumMod val="85000"/>
                  </a:schemeClr>
                </a:solidFill>
              </a:rPr>
              <a:t>American Academy of </a:t>
            </a:r>
            <a:r>
              <a:rPr lang="en-US" sz="2700" dirty="0">
                <a:solidFill>
                  <a:schemeClr val="accent1"/>
                </a:solidFill>
              </a:rPr>
              <a:t>Physician Assistants </a:t>
            </a:r>
            <a:r>
              <a:rPr lang="en-US" sz="2700" dirty="0">
                <a:solidFill>
                  <a:schemeClr val="bg1">
                    <a:lumMod val="85000"/>
                  </a:schemeClr>
                </a:solidFill>
              </a:rPr>
              <a:t>American Board of Family Medicine American Board of Internal Medicine American College of </a:t>
            </a:r>
            <a:r>
              <a:rPr lang="en-US" sz="2700" dirty="0">
                <a:solidFill>
                  <a:schemeClr val="accent1"/>
                </a:solidFill>
              </a:rPr>
              <a:t>Clinical Pharmacy </a:t>
            </a:r>
            <a:r>
              <a:rPr lang="en-US" sz="2700" dirty="0">
                <a:solidFill>
                  <a:schemeClr val="bg1">
                    <a:lumMod val="85000"/>
                  </a:schemeClr>
                </a:solidFill>
              </a:rPr>
              <a:t>American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2700" dirty="0">
                <a:solidFill>
                  <a:schemeClr val="accent1"/>
                </a:solidFill>
              </a:rPr>
              <a:t>Geriatric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2700" dirty="0">
                <a:solidFill>
                  <a:schemeClr val="bg1">
                    <a:lumMod val="85000"/>
                  </a:schemeClr>
                </a:solidFill>
              </a:rPr>
              <a:t>Society American College of Physicians Anthem American </a:t>
            </a:r>
            <a:r>
              <a:rPr lang="en-US" sz="2700" dirty="0">
                <a:solidFill>
                  <a:schemeClr val="accent1"/>
                </a:solidFill>
              </a:rPr>
              <a:t>Osteopathic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2700" dirty="0">
                <a:solidFill>
                  <a:schemeClr val="bg1">
                    <a:lumMod val="85000"/>
                  </a:schemeClr>
                </a:solidFill>
              </a:rPr>
              <a:t>Association Ariadne Labs Catalyst Health Network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2700" dirty="0">
                <a:solidFill>
                  <a:schemeClr val="accent1"/>
                </a:solidFill>
              </a:rPr>
              <a:t>Family Medicine </a:t>
            </a:r>
            <a:r>
              <a:rPr lang="en-US" sz="2700" dirty="0">
                <a:solidFill>
                  <a:schemeClr val="bg1">
                    <a:lumMod val="85000"/>
                  </a:schemeClr>
                </a:solidFill>
              </a:rPr>
              <a:t>Education Consortium Direct Primary Care Alliance Heart of Virginia Health Care Lehigh Valley Health Network Maryland Department of Health Maine Medical Association North American Primary Care Research Group </a:t>
            </a:r>
            <a:r>
              <a:rPr lang="en-US" sz="2700" dirty="0">
                <a:solidFill>
                  <a:schemeClr val="accent1"/>
                </a:solidFill>
              </a:rPr>
              <a:t>National Committee on Quality Assurance 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</a:rPr>
              <a:t>National Research Network Patient First Primary Care for All Oregon Practice-based Research Network Oklahoma Practice-based Research Network Primary Care Centers Round Table Sentara Quality Health Network Society for General </a:t>
            </a:r>
            <a:r>
              <a:rPr lang="en-US" sz="2700" dirty="0">
                <a:solidFill>
                  <a:schemeClr val="accent1"/>
                </a:solidFill>
              </a:rPr>
              <a:t>Internal Medicine 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</a:rPr>
              <a:t>Society for the Teachers of Family Medicine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</a:rPr>
              <a:t>Telligen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</a:rPr>
              <a:t> The Institute for </a:t>
            </a:r>
            <a:r>
              <a:rPr lang="en-US" sz="2700" dirty="0">
                <a:solidFill>
                  <a:schemeClr val="accent1"/>
                </a:solidFill>
              </a:rPr>
              <a:t>Integrative Health 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</a:rPr>
              <a:t>Tidewater Physicians Multispecialty Group University of Missouri School of Medicine University of Colorado Health System Virginia Center for Health Innovation Virginia Council of Nurse Practitioners </a:t>
            </a:r>
            <a:r>
              <a:rPr lang="en-US" sz="2700" dirty="0">
                <a:solidFill>
                  <a:schemeClr val="accent1"/>
                </a:solidFill>
              </a:rPr>
              <a:t>Virginia Commonwealth University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AD7EED1-B99B-3949-8479-1712D3A0C5A1}"/>
              </a:ext>
            </a:extLst>
          </p:cNvPr>
          <p:cNvSpPr/>
          <p:nvPr/>
        </p:nvSpPr>
        <p:spPr>
          <a:xfrm>
            <a:off x="6778752" y="1365187"/>
            <a:ext cx="3864864" cy="38404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0F19D1-A1D1-024F-A611-F591567D2594}"/>
              </a:ext>
            </a:extLst>
          </p:cNvPr>
          <p:cNvSpPr txBox="1"/>
          <p:nvPr/>
        </p:nvSpPr>
        <p:spPr>
          <a:xfrm>
            <a:off x="7205472" y="1450848"/>
            <a:ext cx="30114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Quick COVID-19 Primary Care </a:t>
            </a:r>
          </a:p>
          <a:p>
            <a:pPr algn="ctr"/>
            <a:r>
              <a:rPr lang="en-US" sz="4000" b="1" dirty="0"/>
              <a:t>Survey</a:t>
            </a:r>
            <a:endParaRPr lang="en-US" sz="4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E9FAD7-30B2-ED46-A88D-C17185E09CDA}"/>
              </a:ext>
            </a:extLst>
          </p:cNvPr>
          <p:cNvSpPr txBox="1"/>
          <p:nvPr/>
        </p:nvSpPr>
        <p:spPr>
          <a:xfrm>
            <a:off x="7327392" y="4102929"/>
            <a:ext cx="2767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Larry A Green Center</a:t>
            </a:r>
          </a:p>
          <a:p>
            <a:pPr algn="ctr"/>
            <a:r>
              <a:rPr lang="en-US" dirty="0"/>
              <a:t>Primary Care Collaborative</a:t>
            </a:r>
          </a:p>
          <a:p>
            <a:pPr algn="ctr"/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Conversation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5353D53-B3CF-FD4A-85BE-64256FABCB86}"/>
              </a:ext>
            </a:extLst>
          </p:cNvPr>
          <p:cNvSpPr/>
          <p:nvPr/>
        </p:nvSpPr>
        <p:spPr>
          <a:xfrm>
            <a:off x="-97536" y="4255008"/>
            <a:ext cx="2667000" cy="26583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08062B-479D-F34D-B685-DE1445ABA0FB}"/>
              </a:ext>
            </a:extLst>
          </p:cNvPr>
          <p:cNvSpPr txBox="1"/>
          <p:nvPr/>
        </p:nvSpPr>
        <p:spPr>
          <a:xfrm>
            <a:off x="-97536" y="4614678"/>
            <a:ext cx="2667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17,000</a:t>
            </a:r>
          </a:p>
          <a:p>
            <a:pPr algn="ctr"/>
            <a:r>
              <a:rPr lang="en-US" sz="4000" b="1" dirty="0"/>
              <a:t>Clinicians</a:t>
            </a:r>
          </a:p>
          <a:p>
            <a:pPr algn="ctr"/>
            <a:r>
              <a:rPr lang="en-US" sz="4000" b="1" dirty="0"/>
              <a:t>18 weeks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8053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BA2B2F5-390D-424E-94E7-EF112F21CB0E}"/>
              </a:ext>
            </a:extLst>
          </p:cNvPr>
          <p:cNvSpPr/>
          <p:nvPr/>
        </p:nvSpPr>
        <p:spPr>
          <a:xfrm>
            <a:off x="9717024" y="0"/>
            <a:ext cx="512064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C12AE1-95AF-B043-9DF6-F308BD0D3354}"/>
              </a:ext>
            </a:extLst>
          </p:cNvPr>
          <p:cNvSpPr txBox="1"/>
          <p:nvPr/>
        </p:nvSpPr>
        <p:spPr>
          <a:xfrm>
            <a:off x="1196503" y="2342142"/>
            <a:ext cx="25756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accent1"/>
                </a:solidFill>
              </a:rPr>
              <a:t>Decreased patient volume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D724FD-3186-DC42-8D1D-531C3F3CA697}"/>
              </a:ext>
            </a:extLst>
          </p:cNvPr>
          <p:cNvSpPr txBox="1"/>
          <p:nvPr/>
        </p:nvSpPr>
        <p:spPr>
          <a:xfrm>
            <a:off x="4609690" y="2342141"/>
            <a:ext cx="25756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accent1"/>
                </a:solidFill>
              </a:rPr>
              <a:t>Paid for less than half of their work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2ED5E5-3267-3F44-9E05-20BA6CF7D1AE}"/>
              </a:ext>
            </a:extLst>
          </p:cNvPr>
          <p:cNvSpPr txBox="1"/>
          <p:nvPr/>
        </p:nvSpPr>
        <p:spPr>
          <a:xfrm>
            <a:off x="7710480" y="2342141"/>
            <a:ext cx="22770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accent1"/>
                </a:solidFill>
              </a:rPr>
              <a:t>Furloughed or laid off staff</a:t>
            </a:r>
          </a:p>
        </p:txBody>
      </p:sp>
      <p:sp>
        <p:nvSpPr>
          <p:cNvPr id="4" name="Triangle 3">
            <a:extLst>
              <a:ext uri="{FF2B5EF4-FFF2-40B4-BE49-F238E27FC236}">
                <a16:creationId xmlns:a16="http://schemas.microsoft.com/office/drawing/2014/main" id="{9275BDDB-26DA-714D-B8E5-51DB2EFF5734}"/>
              </a:ext>
            </a:extLst>
          </p:cNvPr>
          <p:cNvSpPr/>
          <p:nvPr/>
        </p:nvSpPr>
        <p:spPr>
          <a:xfrm>
            <a:off x="996091" y="2854411"/>
            <a:ext cx="1037968" cy="291619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742C61B6-CE4B-4D47-98D1-C49AC807E969}"/>
              </a:ext>
            </a:extLst>
          </p:cNvPr>
          <p:cNvSpPr/>
          <p:nvPr/>
        </p:nvSpPr>
        <p:spPr>
          <a:xfrm>
            <a:off x="4090706" y="2854411"/>
            <a:ext cx="1037968" cy="291619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riangle 15">
            <a:extLst>
              <a:ext uri="{FF2B5EF4-FFF2-40B4-BE49-F238E27FC236}">
                <a16:creationId xmlns:a16="http://schemas.microsoft.com/office/drawing/2014/main" id="{2DD0085F-645E-0A43-9F6A-1A9CE7BA62DB}"/>
              </a:ext>
            </a:extLst>
          </p:cNvPr>
          <p:cNvSpPr/>
          <p:nvPr/>
        </p:nvSpPr>
        <p:spPr>
          <a:xfrm>
            <a:off x="7242349" y="2854411"/>
            <a:ext cx="1037968" cy="291619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riangle 16">
            <a:extLst>
              <a:ext uri="{FF2B5EF4-FFF2-40B4-BE49-F238E27FC236}">
                <a16:creationId xmlns:a16="http://schemas.microsoft.com/office/drawing/2014/main" id="{A64AD594-72C3-734F-87B0-C5143368AFEA}"/>
              </a:ext>
            </a:extLst>
          </p:cNvPr>
          <p:cNvSpPr/>
          <p:nvPr/>
        </p:nvSpPr>
        <p:spPr>
          <a:xfrm>
            <a:off x="1407532" y="2784468"/>
            <a:ext cx="229657" cy="636581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riangle 19">
            <a:extLst>
              <a:ext uri="{FF2B5EF4-FFF2-40B4-BE49-F238E27FC236}">
                <a16:creationId xmlns:a16="http://schemas.microsoft.com/office/drawing/2014/main" id="{3541D32E-AC69-3A4D-9622-669F74E103F5}"/>
              </a:ext>
            </a:extLst>
          </p:cNvPr>
          <p:cNvSpPr/>
          <p:nvPr/>
        </p:nvSpPr>
        <p:spPr>
          <a:xfrm>
            <a:off x="4411571" y="2750024"/>
            <a:ext cx="409210" cy="1201247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riangle 20">
            <a:extLst>
              <a:ext uri="{FF2B5EF4-FFF2-40B4-BE49-F238E27FC236}">
                <a16:creationId xmlns:a16="http://schemas.microsoft.com/office/drawing/2014/main" id="{CB1BFAC8-8218-A249-8139-2ADD8CC2EC21}"/>
              </a:ext>
            </a:extLst>
          </p:cNvPr>
          <p:cNvSpPr/>
          <p:nvPr/>
        </p:nvSpPr>
        <p:spPr>
          <a:xfrm>
            <a:off x="7508865" y="2751463"/>
            <a:ext cx="512064" cy="1498355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4038FF-9611-3B40-8F9D-79462C300602}"/>
              </a:ext>
            </a:extLst>
          </p:cNvPr>
          <p:cNvSpPr txBox="1"/>
          <p:nvPr/>
        </p:nvSpPr>
        <p:spPr>
          <a:xfrm>
            <a:off x="1098283" y="5129987"/>
            <a:ext cx="11743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chemeClr val="bg1"/>
                </a:solidFill>
              </a:rPr>
              <a:t>85%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0155C6F-5CEE-9D4A-AB73-0AC300182E96}"/>
              </a:ext>
            </a:extLst>
          </p:cNvPr>
          <p:cNvSpPr txBox="1"/>
          <p:nvPr/>
        </p:nvSpPr>
        <p:spPr>
          <a:xfrm>
            <a:off x="4147052" y="5129985"/>
            <a:ext cx="130019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chemeClr val="bg1"/>
                </a:solidFill>
              </a:rPr>
              <a:t>66%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9B9E882-83C1-F741-888F-7DDEF99D485A}"/>
              </a:ext>
            </a:extLst>
          </p:cNvPr>
          <p:cNvSpPr txBox="1"/>
          <p:nvPr/>
        </p:nvSpPr>
        <p:spPr>
          <a:xfrm>
            <a:off x="7276845" y="5103815"/>
            <a:ext cx="11743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chemeClr val="bg1"/>
                </a:solidFill>
              </a:rPr>
              <a:t>47%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B6F7B73-059B-894F-ADA3-930E1F638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378" y="377030"/>
            <a:ext cx="9137073" cy="1325563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4800" dirty="0">
                <a:latin typeface="+mn-lt"/>
              </a:rPr>
              <a:t>The “new normal” – April</a:t>
            </a:r>
          </a:p>
        </p:txBody>
      </p:sp>
    </p:spTree>
    <p:extLst>
      <p:ext uri="{BB962C8B-B14F-4D97-AF65-F5344CB8AC3E}">
        <p14:creationId xmlns:p14="http://schemas.microsoft.com/office/powerpoint/2010/main" val="86211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BA2B2F5-390D-424E-94E7-EF112F21CB0E}"/>
              </a:ext>
            </a:extLst>
          </p:cNvPr>
          <p:cNvSpPr/>
          <p:nvPr/>
        </p:nvSpPr>
        <p:spPr>
          <a:xfrm>
            <a:off x="9717024" y="0"/>
            <a:ext cx="512064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B6F7B73-059B-894F-ADA3-930E1F638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378" y="377030"/>
            <a:ext cx="9137073" cy="1325563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4800" dirty="0">
                <a:latin typeface="+mn-lt"/>
              </a:rPr>
              <a:t>The “new normal” – August 2020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8397CC6-FBBC-CA43-9672-AE948C1FFA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46281"/>
              </p:ext>
            </p:extLst>
          </p:nvPr>
        </p:nvGraphicFramePr>
        <p:xfrm>
          <a:off x="580446" y="2488758"/>
          <a:ext cx="9648642" cy="3633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6463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5" grpId="1">
        <p:bldAsOne/>
      </p:bldGraphic>
      <p:bldGraphic spid="5" grpId="2">
        <p:bldAsOne/>
      </p:bldGraphic>
      <p:bldGraphic spid="5" grpId="3">
        <p:bldAsOne/>
      </p:bldGraphic>
      <p:bldGraphic spid="5" grpId="4">
        <p:bldAsOne/>
      </p:bldGraphic>
      <p:bldGraphic spid="5" grpId="5">
        <p:bldAsOne/>
      </p:bldGraphic>
      <p:bldGraphic spid="5" grpId="6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BA2B2F5-390D-424E-94E7-EF112F21CB0E}"/>
              </a:ext>
            </a:extLst>
          </p:cNvPr>
          <p:cNvSpPr/>
          <p:nvPr/>
        </p:nvSpPr>
        <p:spPr>
          <a:xfrm>
            <a:off x="9717024" y="0"/>
            <a:ext cx="512064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300250D-6432-2943-980C-D7F71B2C1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378" y="377030"/>
            <a:ext cx="9137073" cy="1325563"/>
          </a:xfrm>
        </p:spPr>
        <p:txBody>
          <a:bodyPr>
            <a:noAutofit/>
          </a:bodyPr>
          <a:lstStyle/>
          <a:p>
            <a:r>
              <a:rPr lang="en-US" sz="4800" dirty="0">
                <a:latin typeface="+mn-lt"/>
              </a:rPr>
              <a:t>March pandemic stressors persist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EF89094-4F9E-6544-B456-009AB07E96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4121447"/>
              </p:ext>
            </p:extLst>
          </p:nvPr>
        </p:nvGraphicFramePr>
        <p:xfrm>
          <a:off x="198783" y="2177304"/>
          <a:ext cx="9434667" cy="4064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1940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2" grpId="1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0">
            <a:extLst>
              <a:ext uri="{FF2B5EF4-FFF2-40B4-BE49-F238E27FC236}">
                <a16:creationId xmlns:a16="http://schemas.microsoft.com/office/drawing/2014/main" id="{E5C09428-AF48-CA44-8B81-B65E29B601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5451475"/>
            <a:ext cx="2139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BA2B2F5-390D-424E-94E7-EF112F21CB0E}"/>
              </a:ext>
            </a:extLst>
          </p:cNvPr>
          <p:cNvSpPr/>
          <p:nvPr/>
        </p:nvSpPr>
        <p:spPr>
          <a:xfrm>
            <a:off x="9717024" y="0"/>
            <a:ext cx="512064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300250D-6432-2943-980C-D7F71B2C1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377" y="377030"/>
            <a:ext cx="9645605" cy="1325563"/>
          </a:xfrm>
        </p:spPr>
        <p:txBody>
          <a:bodyPr>
            <a:noAutofit/>
          </a:bodyPr>
          <a:lstStyle/>
          <a:p>
            <a:r>
              <a:rPr lang="en-US" sz="4800" dirty="0">
                <a:latin typeface="+mn-lt"/>
              </a:rPr>
              <a:t>Second public health crisis brewing</a:t>
            </a: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82EFEFF5-5910-C144-81BE-8BB406769FDD}"/>
              </a:ext>
            </a:extLst>
          </p:cNvPr>
          <p:cNvSpPr txBox="1">
            <a:spLocks/>
          </p:cNvSpPr>
          <p:nvPr/>
        </p:nvSpPr>
        <p:spPr>
          <a:xfrm>
            <a:off x="4524293" y="6241908"/>
            <a:ext cx="5704796" cy="4866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>
                <a:solidFill>
                  <a:schemeClr val="tx2"/>
                </a:solidFill>
              </a:rPr>
              <a:t>Quick COVID-19 Primary Care Survey: July &amp; August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F2CD2F82-708E-DA43-A717-FA33D9CEFE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7128109"/>
              </p:ext>
            </p:extLst>
          </p:nvPr>
        </p:nvGraphicFramePr>
        <p:xfrm>
          <a:off x="496377" y="1962627"/>
          <a:ext cx="9137073" cy="4064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0104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9" grpId="1">
        <p:bldAsOne/>
      </p:bldGraphic>
      <p:bldGraphic spid="9" grpId="2">
        <p:bldAsOne/>
      </p:bldGraphic>
      <p:bldGraphic spid="9" grpId="3">
        <p:bldAsOne/>
      </p:bldGraphic>
      <p:bldGraphic spid="9" grpId="4">
        <p:bldAsOne/>
      </p:bldGraphic>
      <p:bldGraphic spid="9" grpId="5">
        <p:bldAsOne/>
      </p:bldGraphic>
      <p:bldGraphic spid="9" grpId="6">
        <p:bldAsOne/>
      </p:bldGraphic>
      <p:bldGraphic spid="9" grpId="7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10E04A-5754-044B-B539-EA7BC9969B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22" r="17417" b="13069"/>
          <a:stretch/>
        </p:blipFill>
        <p:spPr>
          <a:xfrm>
            <a:off x="6633513" y="1127117"/>
            <a:ext cx="4192111" cy="4299649"/>
          </a:xfrm>
          <a:prstGeom prst="ellipse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DF662C-C606-DB49-8F66-8F030F11D2E7}"/>
              </a:ext>
            </a:extLst>
          </p:cNvPr>
          <p:cNvSpPr txBox="1"/>
          <p:nvPr/>
        </p:nvSpPr>
        <p:spPr>
          <a:xfrm>
            <a:off x="10501745" y="64423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6D03F38-3EDE-6F4C-8909-90CF0AE27890}"/>
              </a:ext>
            </a:extLst>
          </p:cNvPr>
          <p:cNvSpPr txBox="1">
            <a:spLocks/>
          </p:cNvSpPr>
          <p:nvPr/>
        </p:nvSpPr>
        <p:spPr>
          <a:xfrm>
            <a:off x="508949" y="172288"/>
            <a:ext cx="4731025" cy="7753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Telehealth boost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F979693B-4A38-2049-8E83-94DF3FE398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84"/>
          <a:stretch/>
        </p:blipFill>
        <p:spPr>
          <a:xfrm>
            <a:off x="508949" y="1239724"/>
            <a:ext cx="4284883" cy="4378552"/>
          </a:xfrm>
          <a:prstGeom prst="rect">
            <a:avLst/>
          </a:prstGeom>
        </p:spPr>
      </p:pic>
      <p:sp>
        <p:nvSpPr>
          <p:cNvPr id="8" name="Title 4">
            <a:extLst>
              <a:ext uri="{FF2B5EF4-FFF2-40B4-BE49-F238E27FC236}">
                <a16:creationId xmlns:a16="http://schemas.microsoft.com/office/drawing/2014/main" id="{DF977500-CF23-D04E-91B9-B3106795E31D}"/>
              </a:ext>
            </a:extLst>
          </p:cNvPr>
          <p:cNvSpPr txBox="1">
            <a:spLocks/>
          </p:cNvSpPr>
          <p:nvPr/>
        </p:nvSpPr>
        <p:spPr>
          <a:xfrm>
            <a:off x="151141" y="6199015"/>
            <a:ext cx="4731025" cy="4866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>
                <a:solidFill>
                  <a:schemeClr val="tx2"/>
                </a:solidFill>
              </a:rPr>
              <a:t>Quick COVID-19 Primary Care Survey: June</a:t>
            </a:r>
          </a:p>
        </p:txBody>
      </p:sp>
    </p:spTree>
    <p:extLst>
      <p:ext uri="{BB962C8B-B14F-4D97-AF65-F5344CB8AC3E}">
        <p14:creationId xmlns:p14="http://schemas.microsoft.com/office/powerpoint/2010/main" val="201073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10E04A-5754-044B-B539-EA7BC9969B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22" r="17417" b="13069"/>
          <a:stretch/>
        </p:blipFill>
        <p:spPr>
          <a:xfrm>
            <a:off x="778405" y="1125147"/>
            <a:ext cx="4192111" cy="4299649"/>
          </a:xfrm>
          <a:prstGeom prst="ellipse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DF662C-C606-DB49-8F66-8F030F11D2E7}"/>
              </a:ext>
            </a:extLst>
          </p:cNvPr>
          <p:cNvSpPr txBox="1"/>
          <p:nvPr/>
        </p:nvSpPr>
        <p:spPr>
          <a:xfrm>
            <a:off x="10501745" y="64423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DF977500-CF23-D04E-91B9-B3106795E31D}"/>
              </a:ext>
            </a:extLst>
          </p:cNvPr>
          <p:cNvSpPr txBox="1">
            <a:spLocks/>
          </p:cNvSpPr>
          <p:nvPr/>
        </p:nvSpPr>
        <p:spPr>
          <a:xfrm>
            <a:off x="151140" y="6199015"/>
            <a:ext cx="4731025" cy="4866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>
                <a:solidFill>
                  <a:schemeClr val="tx2"/>
                </a:solidFill>
              </a:rPr>
              <a:t>Quick COVID-19 Primary Care Survey: June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0C2F79-F68F-664F-8D52-CE73C9E36814}"/>
              </a:ext>
            </a:extLst>
          </p:cNvPr>
          <p:cNvSpPr/>
          <p:nvPr/>
        </p:nvSpPr>
        <p:spPr>
          <a:xfrm>
            <a:off x="6540405" y="1101294"/>
            <a:ext cx="4261834" cy="4365266"/>
          </a:xfrm>
          <a:prstGeom prst="rect">
            <a:avLst/>
          </a:prstGeom>
          <a:solidFill>
            <a:srgbClr val="8AC5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892DBC-0549-4445-B57D-5996B43F2DB7}"/>
              </a:ext>
            </a:extLst>
          </p:cNvPr>
          <p:cNvSpPr txBox="1"/>
          <p:nvPr/>
        </p:nvSpPr>
        <p:spPr>
          <a:xfrm>
            <a:off x="7621561" y="1182090"/>
            <a:ext cx="318067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FTF down, contact at all-time high</a:t>
            </a:r>
          </a:p>
          <a:p>
            <a:endParaRPr lang="en-US" sz="1400" dirty="0"/>
          </a:p>
          <a:p>
            <a:r>
              <a:rPr lang="en-US" sz="2800" dirty="0"/>
              <a:t>telehealth billing denied</a:t>
            </a:r>
          </a:p>
          <a:p>
            <a:endParaRPr lang="en-US" sz="1400" dirty="0"/>
          </a:p>
          <a:p>
            <a:r>
              <a:rPr lang="en-US" sz="2800" dirty="0"/>
              <a:t>future insurer</a:t>
            </a:r>
          </a:p>
          <a:p>
            <a:r>
              <a:rPr lang="en-US" sz="2800" dirty="0"/>
              <a:t>coverage uncertain</a:t>
            </a:r>
          </a:p>
          <a:p>
            <a:endParaRPr lang="en-US" sz="1400" dirty="0"/>
          </a:p>
          <a:p>
            <a:r>
              <a:rPr lang="en-US" sz="2800" dirty="0"/>
              <a:t>clinician pull back on use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6532B3-8567-E549-BF4D-D6ADBF0B89A5}"/>
              </a:ext>
            </a:extLst>
          </p:cNvPr>
          <p:cNvSpPr txBox="1"/>
          <p:nvPr/>
        </p:nvSpPr>
        <p:spPr>
          <a:xfrm>
            <a:off x="6602140" y="1192246"/>
            <a:ext cx="10530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37%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475155-1F1A-7E46-973A-D9B06BE42F17}"/>
              </a:ext>
            </a:extLst>
          </p:cNvPr>
          <p:cNvSpPr txBox="1"/>
          <p:nvPr/>
        </p:nvSpPr>
        <p:spPr>
          <a:xfrm>
            <a:off x="6602140" y="2338818"/>
            <a:ext cx="10530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13%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71B9D2-CA80-BC48-9F1A-4417EC245B3D}"/>
              </a:ext>
            </a:extLst>
          </p:cNvPr>
          <p:cNvSpPr txBox="1"/>
          <p:nvPr/>
        </p:nvSpPr>
        <p:spPr>
          <a:xfrm>
            <a:off x="6626059" y="3429000"/>
            <a:ext cx="10530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56%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2BB13F-5117-8C44-9D38-94A21B246FEC}"/>
              </a:ext>
            </a:extLst>
          </p:cNvPr>
          <p:cNvSpPr txBox="1"/>
          <p:nvPr/>
        </p:nvSpPr>
        <p:spPr>
          <a:xfrm>
            <a:off x="6626059" y="4453223"/>
            <a:ext cx="10530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52%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8B515D-03D1-4C44-BF04-6FE11F26DE35}"/>
              </a:ext>
            </a:extLst>
          </p:cNvPr>
          <p:cNvSpPr txBox="1">
            <a:spLocks/>
          </p:cNvSpPr>
          <p:nvPr/>
        </p:nvSpPr>
        <p:spPr>
          <a:xfrm>
            <a:off x="6540405" y="151919"/>
            <a:ext cx="4061791" cy="7753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Telehealth bust</a:t>
            </a:r>
          </a:p>
        </p:txBody>
      </p:sp>
    </p:spTree>
    <p:extLst>
      <p:ext uri="{BB962C8B-B14F-4D97-AF65-F5344CB8AC3E}">
        <p14:creationId xmlns:p14="http://schemas.microsoft.com/office/powerpoint/2010/main" val="181632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  <p:bldP spid="10" grpId="0"/>
      <p:bldP spid="12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EDBCCE257C724EB9FCD1698931C2FD" ma:contentTypeVersion="13" ma:contentTypeDescription="Create a new document." ma:contentTypeScope="" ma:versionID="f060ab0f22e9a9a44287b2a10210ca8e">
  <xsd:schema xmlns:xsd="http://www.w3.org/2001/XMLSchema" xmlns:xs="http://www.w3.org/2001/XMLSchema" xmlns:p="http://schemas.microsoft.com/office/2006/metadata/properties" xmlns:ns3="96de69eb-ed5d-48b6-afd8-2b2fabf8ec56" xmlns:ns4="ac2706d6-38ef-447c-8cf3-abdfc0a4a8d4" targetNamespace="http://schemas.microsoft.com/office/2006/metadata/properties" ma:root="true" ma:fieldsID="18773cff3ee3732900954fae084f1516" ns3:_="" ns4:_="">
    <xsd:import namespace="96de69eb-ed5d-48b6-afd8-2b2fabf8ec56"/>
    <xsd:import namespace="ac2706d6-38ef-447c-8cf3-abdfc0a4a8d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de69eb-ed5d-48b6-afd8-2b2fabf8ec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2706d6-38ef-447c-8cf3-abdfc0a4a8d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0CC6261-88B3-4A14-9634-C66E36449A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de69eb-ed5d-48b6-afd8-2b2fabf8ec56"/>
    <ds:schemaRef ds:uri="ac2706d6-38ef-447c-8cf3-abdfc0a4a8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EDE4DB8-0161-4F91-BA17-FD7196DC083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772AF8A-F6D8-48A2-9918-D28362C3F1A4}">
  <ds:schemaRefs>
    <ds:schemaRef ds:uri="96de69eb-ed5d-48b6-afd8-2b2fabf8ec56"/>
    <ds:schemaRef ds:uri="http://schemas.microsoft.com/office/2006/documentManagement/types"/>
    <ds:schemaRef ds:uri="ac2706d6-38ef-447c-8cf3-abdfc0a4a8d4"/>
    <ds:schemaRef ds:uri="http://www.w3.org/XML/1998/namespace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577</Words>
  <Application>Microsoft Macintosh PowerPoint</Application>
  <PresentationFormat>Widescreen</PresentationFormat>
  <Paragraphs>119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Avenir Roman</vt:lpstr>
      <vt:lpstr>Bradley Hand</vt:lpstr>
      <vt:lpstr>Calibri</vt:lpstr>
      <vt:lpstr>Candara</vt:lpstr>
      <vt:lpstr>Office Theme</vt:lpstr>
      <vt:lpstr>PowerPoint Presentation</vt:lpstr>
      <vt:lpstr>PowerPoint Presentation</vt:lpstr>
      <vt:lpstr>PowerPoint Presentation</vt:lpstr>
      <vt:lpstr>The “new normal” – April</vt:lpstr>
      <vt:lpstr>The “new normal” – August 2020</vt:lpstr>
      <vt:lpstr>March pandemic stressors persist</vt:lpstr>
      <vt:lpstr>Second public health crisis brewing</vt:lpstr>
      <vt:lpstr>PowerPoint Presentation</vt:lpstr>
      <vt:lpstr>PowerPoint Presentation</vt:lpstr>
      <vt:lpstr>PowerPoint Presentation</vt:lpstr>
      <vt:lpstr>PowerPoint Presentation</vt:lpstr>
      <vt:lpstr>Patient view: Primary care during COVID</vt:lpstr>
      <vt:lpstr>PowerPoint Presentation</vt:lpstr>
      <vt:lpstr>PowerPoint Presentation</vt:lpstr>
      <vt:lpstr>Questions / Comments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Etz</dc:creator>
  <cp:lastModifiedBy>Rebecca Etz</cp:lastModifiedBy>
  <cp:revision>6</cp:revision>
  <dcterms:created xsi:type="dcterms:W3CDTF">2020-08-14T14:43:38Z</dcterms:created>
  <dcterms:modified xsi:type="dcterms:W3CDTF">2020-08-14T15:27:23Z</dcterms:modified>
</cp:coreProperties>
</file>