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784" r:id="rId5"/>
    <p:sldMasterId id="2147483796" r:id="rId6"/>
  </p:sldMasterIdLst>
  <p:notesMasterIdLst>
    <p:notesMasterId r:id="rId41"/>
  </p:notesMasterIdLst>
  <p:handoutMasterIdLst>
    <p:handoutMasterId r:id="rId42"/>
  </p:handoutMasterIdLst>
  <p:sldIdLst>
    <p:sldId id="256" r:id="rId7"/>
    <p:sldId id="4149" r:id="rId8"/>
    <p:sldId id="2146848251" r:id="rId9"/>
    <p:sldId id="2146848252" r:id="rId10"/>
    <p:sldId id="4116" r:id="rId11"/>
    <p:sldId id="263" r:id="rId12"/>
    <p:sldId id="2146848257" r:id="rId13"/>
    <p:sldId id="2146848240" r:id="rId14"/>
    <p:sldId id="276" r:id="rId15"/>
    <p:sldId id="2146848241" r:id="rId16"/>
    <p:sldId id="2146848242" r:id="rId17"/>
    <p:sldId id="2146848253" r:id="rId18"/>
    <p:sldId id="634" r:id="rId19"/>
    <p:sldId id="4032" r:id="rId20"/>
    <p:sldId id="2146848259" r:id="rId21"/>
    <p:sldId id="260" r:id="rId22"/>
    <p:sldId id="277" r:id="rId23"/>
    <p:sldId id="2146848265" r:id="rId24"/>
    <p:sldId id="2146848264" r:id="rId25"/>
    <p:sldId id="2146848266" r:id="rId26"/>
    <p:sldId id="270" r:id="rId27"/>
    <p:sldId id="2146848245" r:id="rId28"/>
    <p:sldId id="2146848246" r:id="rId29"/>
    <p:sldId id="257" r:id="rId30"/>
    <p:sldId id="2146848255" r:id="rId31"/>
    <p:sldId id="2146848254" r:id="rId32"/>
    <p:sldId id="2146848261" r:id="rId33"/>
    <p:sldId id="2146848250" r:id="rId34"/>
    <p:sldId id="2146848260" r:id="rId35"/>
    <p:sldId id="2146848267" r:id="rId36"/>
    <p:sldId id="2146848258" r:id="rId37"/>
    <p:sldId id="264" r:id="rId38"/>
    <p:sldId id="267" r:id="rId39"/>
    <p:sldId id="26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CEE4"/>
    <a:srgbClr val="3A3667"/>
    <a:srgbClr val="004785"/>
    <a:srgbClr val="BA9BC9"/>
    <a:srgbClr val="288F97"/>
    <a:srgbClr val="6E9AD1"/>
    <a:srgbClr val="467082"/>
    <a:srgbClr val="7670B3"/>
    <a:srgbClr val="109BC9"/>
    <a:srgbClr val="729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764" autoAdjust="0"/>
    <p:restoredTop sz="74653" autoAdjust="0"/>
  </p:normalViewPr>
  <p:slideViewPr>
    <p:cSldViewPr snapToGrid="0">
      <p:cViewPr>
        <p:scale>
          <a:sx n="48" d="100"/>
          <a:sy n="48" d="100"/>
        </p:scale>
        <p:origin x="1906" y="398"/>
      </p:cViewPr>
      <p:guideLst/>
    </p:cSldViewPr>
  </p:slideViewPr>
  <p:notesTextViewPr>
    <p:cViewPr>
      <p:scale>
        <a:sx n="3" d="2"/>
        <a:sy n="3" d="2"/>
      </p:scale>
      <p:origin x="0" y="0"/>
    </p:cViewPr>
  </p:notesTextViewPr>
  <p:sorterViewPr>
    <p:cViewPr varScale="1">
      <p:scale>
        <a:sx n="1" d="1"/>
        <a:sy n="1" d="1"/>
      </p:scale>
      <p:origin x="0" y="-8803"/>
    </p:cViewPr>
  </p:sorterViewPr>
  <p:notesViewPr>
    <p:cSldViewPr snapToGrid="0">
      <p:cViewPr varScale="1">
        <p:scale>
          <a:sx n="105" d="100"/>
          <a:sy n="105" d="100"/>
        </p:scale>
        <p:origin x="250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7670B3"/>
            </a:solidFill>
          </c:spPr>
          <c:explosion val="2"/>
          <c:dPt>
            <c:idx val="0"/>
            <c:bubble3D val="0"/>
            <c:spPr>
              <a:solidFill>
                <a:srgbClr val="7670B3"/>
              </a:solidFill>
              <a:ln w="19050">
                <a:solidFill>
                  <a:schemeClr val="lt1"/>
                </a:solidFill>
              </a:ln>
              <a:effectLst/>
            </c:spPr>
            <c:extLst>
              <c:ext xmlns:c16="http://schemas.microsoft.com/office/drawing/2014/chart" uri="{C3380CC4-5D6E-409C-BE32-E72D297353CC}">
                <c16:uniqueId val="{00000001-A1B0-4D19-B7CE-8488217A308B}"/>
              </c:ext>
            </c:extLst>
          </c:dPt>
          <c:dPt>
            <c:idx val="1"/>
            <c:bubble3D val="0"/>
            <c:spPr>
              <a:solidFill>
                <a:srgbClr val="7194A4"/>
              </a:solidFill>
              <a:ln w="19050">
                <a:solidFill>
                  <a:schemeClr val="lt1"/>
                </a:solidFill>
              </a:ln>
              <a:effectLst/>
            </c:spPr>
            <c:extLst>
              <c:ext xmlns:c16="http://schemas.microsoft.com/office/drawing/2014/chart" uri="{C3380CC4-5D6E-409C-BE32-E72D297353CC}">
                <c16:uniqueId val="{00000002-A1B0-4D19-B7CE-8488217A308B}"/>
              </c:ext>
            </c:extLst>
          </c:dPt>
          <c:dPt>
            <c:idx val="2"/>
            <c:bubble3D val="0"/>
            <c:spPr>
              <a:solidFill>
                <a:srgbClr val="288F97"/>
              </a:solidFill>
              <a:ln w="19050">
                <a:solidFill>
                  <a:schemeClr val="lt1"/>
                </a:solidFill>
              </a:ln>
              <a:effectLst/>
            </c:spPr>
            <c:extLst>
              <c:ext xmlns:c16="http://schemas.microsoft.com/office/drawing/2014/chart" uri="{C3380CC4-5D6E-409C-BE32-E72D297353CC}">
                <c16:uniqueId val="{00000003-A1B0-4D19-B7CE-8488217A308B}"/>
              </c:ext>
            </c:extLst>
          </c:dPt>
          <c:dPt>
            <c:idx val="3"/>
            <c:bubble3D val="0"/>
            <c:spPr>
              <a:solidFill>
                <a:srgbClr val="6E9AD1"/>
              </a:solidFill>
              <a:ln w="19050">
                <a:solidFill>
                  <a:schemeClr val="lt1"/>
                </a:solidFill>
              </a:ln>
              <a:effectLst/>
            </c:spPr>
            <c:extLst>
              <c:ext xmlns:c16="http://schemas.microsoft.com/office/drawing/2014/chart" uri="{C3380CC4-5D6E-409C-BE32-E72D297353CC}">
                <c16:uniqueId val="{00000004-A1B0-4D19-B7CE-8488217A308B}"/>
              </c:ext>
            </c:extLst>
          </c:dPt>
          <c:dPt>
            <c:idx val="4"/>
            <c:bubble3D val="0"/>
            <c:spPr>
              <a:solidFill>
                <a:srgbClr val="004785"/>
              </a:solidFill>
              <a:ln w="19050">
                <a:solidFill>
                  <a:schemeClr val="lt1"/>
                </a:solidFill>
              </a:ln>
              <a:effectLst/>
            </c:spPr>
            <c:extLst>
              <c:ext xmlns:c16="http://schemas.microsoft.com/office/drawing/2014/chart" uri="{C3380CC4-5D6E-409C-BE32-E72D297353CC}">
                <c16:uniqueId val="{00000005-A1B0-4D19-B7CE-8488217A308B}"/>
              </c:ext>
            </c:extLst>
          </c:dPt>
          <c:dPt>
            <c:idx val="5"/>
            <c:bubble3D val="0"/>
            <c:spPr>
              <a:solidFill>
                <a:srgbClr val="BA9BC9"/>
              </a:solidFill>
              <a:ln w="19050">
                <a:solidFill>
                  <a:schemeClr val="lt1"/>
                </a:solidFill>
              </a:ln>
              <a:effectLst/>
            </c:spPr>
            <c:extLst>
              <c:ext xmlns:c16="http://schemas.microsoft.com/office/drawing/2014/chart" uri="{C3380CC4-5D6E-409C-BE32-E72D297353CC}">
                <c16:uniqueId val="{00000006-A1B0-4D19-B7CE-8488217A308B}"/>
              </c:ext>
            </c:extLst>
          </c:dPt>
          <c:cat>
            <c:strRef>
              <c:f>Sheet1!$A$2:$A$7</c:f>
              <c:strCache>
                <c:ptCount val="6"/>
                <c:pt idx="0">
                  <c:v>1st Qtr</c:v>
                </c:pt>
                <c:pt idx="1">
                  <c:v>2nd Qtr</c:v>
                </c:pt>
                <c:pt idx="2">
                  <c:v>3rd Qtr</c:v>
                </c:pt>
                <c:pt idx="3">
                  <c:v>4th Qtr</c:v>
                </c:pt>
                <c:pt idx="4">
                  <c:v>5th </c:v>
                </c:pt>
                <c:pt idx="5">
                  <c:v>6th</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A1B0-4D19-B7CE-8488217A308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75039-074D-BE4E-BBE2-CAEC8F36E980}" type="doc">
      <dgm:prSet loTypeId="urn:microsoft.com/office/officeart/2005/8/layout/cycle6" loCatId="" qsTypeId="urn:microsoft.com/office/officeart/2005/8/quickstyle/simple1" qsCatId="simple" csTypeId="urn:microsoft.com/office/officeart/2005/8/colors/colorful4" csCatId="colorful" phldr="1"/>
      <dgm:spPr/>
      <dgm:t>
        <a:bodyPr/>
        <a:lstStyle/>
        <a:p>
          <a:endParaRPr lang="en-US"/>
        </a:p>
      </dgm:t>
    </dgm:pt>
    <dgm:pt modelId="{2E20ACA9-A44E-3D44-9C65-D1E8D8F9E0E0}">
      <dgm:prSet phldrT="[Text]"/>
      <dgm:spPr/>
      <dgm:t>
        <a:bodyPr/>
        <a:lstStyle/>
        <a:p>
          <a:r>
            <a:rPr lang="en-US" dirty="0"/>
            <a:t>Artificial setting</a:t>
          </a:r>
        </a:p>
      </dgm:t>
    </dgm:pt>
    <dgm:pt modelId="{8D57223A-200E-4446-9D88-2D8E4151077D}" type="parTrans" cxnId="{C1492C14-3C58-864C-B7B6-8EA83F8A7C1A}">
      <dgm:prSet/>
      <dgm:spPr/>
      <dgm:t>
        <a:bodyPr/>
        <a:lstStyle/>
        <a:p>
          <a:endParaRPr lang="en-US"/>
        </a:p>
      </dgm:t>
    </dgm:pt>
    <dgm:pt modelId="{6057956D-27F1-8C46-BEDE-A4CE51CD9579}" type="sibTrans" cxnId="{C1492C14-3C58-864C-B7B6-8EA83F8A7C1A}">
      <dgm:prSet/>
      <dgm:spPr/>
      <dgm:t>
        <a:bodyPr/>
        <a:lstStyle/>
        <a:p>
          <a:endParaRPr lang="en-US"/>
        </a:p>
      </dgm:t>
    </dgm:pt>
    <dgm:pt modelId="{7B6C3F17-4A7A-884A-B0D9-DC95AB8FC59E}">
      <dgm:prSet phldrT="[Text]"/>
      <dgm:spPr/>
      <dgm:t>
        <a:bodyPr/>
        <a:lstStyle/>
        <a:p>
          <a:r>
            <a:rPr lang="en-US" dirty="0"/>
            <a:t>Natural setting</a:t>
          </a:r>
        </a:p>
      </dgm:t>
    </dgm:pt>
    <dgm:pt modelId="{893FE340-A3D4-9943-A751-DFE7EF01B34F}" type="parTrans" cxnId="{9D87A509-B252-CB41-8522-DF76611E2C8F}">
      <dgm:prSet/>
      <dgm:spPr/>
      <dgm:t>
        <a:bodyPr/>
        <a:lstStyle/>
        <a:p>
          <a:endParaRPr lang="en-US"/>
        </a:p>
      </dgm:t>
    </dgm:pt>
    <dgm:pt modelId="{B0A72B38-6F59-9B4E-94EE-ACD28FAB6F66}" type="sibTrans" cxnId="{9D87A509-B252-CB41-8522-DF76611E2C8F}">
      <dgm:prSet/>
      <dgm:spPr/>
      <dgm:t>
        <a:bodyPr/>
        <a:lstStyle/>
        <a:p>
          <a:endParaRPr lang="en-US"/>
        </a:p>
      </dgm:t>
    </dgm:pt>
    <dgm:pt modelId="{890BC303-318D-924F-AB35-15DF2D3FCDC9}">
      <dgm:prSet phldrT="[Text]"/>
      <dgm:spPr/>
      <dgm:t>
        <a:bodyPr/>
        <a:lstStyle/>
        <a:p>
          <a:r>
            <a:rPr lang="en-US" dirty="0"/>
            <a:t>Multi-stakeholder</a:t>
          </a:r>
        </a:p>
      </dgm:t>
    </dgm:pt>
    <dgm:pt modelId="{D186BF24-2955-DF4E-BBC8-9448ED114070}" type="parTrans" cxnId="{F567AEEB-2E04-514B-892A-DBDB5CEED843}">
      <dgm:prSet/>
      <dgm:spPr/>
      <dgm:t>
        <a:bodyPr/>
        <a:lstStyle/>
        <a:p>
          <a:endParaRPr lang="en-US"/>
        </a:p>
      </dgm:t>
    </dgm:pt>
    <dgm:pt modelId="{C56F62AB-0915-3646-AE4A-4DEED0D5B236}" type="sibTrans" cxnId="{F567AEEB-2E04-514B-892A-DBDB5CEED843}">
      <dgm:prSet/>
      <dgm:spPr/>
      <dgm:t>
        <a:bodyPr/>
        <a:lstStyle/>
        <a:p>
          <a:endParaRPr lang="en-US"/>
        </a:p>
      </dgm:t>
    </dgm:pt>
    <dgm:pt modelId="{177D7818-348F-F542-885A-1DD1B48B3FA7}">
      <dgm:prSet phldrT="[Text]"/>
      <dgm:spPr/>
      <dgm:t>
        <a:bodyPr/>
        <a:lstStyle/>
        <a:p>
          <a:r>
            <a:rPr lang="en-US" dirty="0"/>
            <a:t>User-centric </a:t>
          </a:r>
        </a:p>
      </dgm:t>
    </dgm:pt>
    <dgm:pt modelId="{9A9FBE68-AF77-EA4D-8E96-31049E6C79A4}" type="parTrans" cxnId="{E663EFD9-67F1-184F-96A6-E97FADBC220A}">
      <dgm:prSet/>
      <dgm:spPr/>
      <dgm:t>
        <a:bodyPr/>
        <a:lstStyle/>
        <a:p>
          <a:endParaRPr lang="en-US"/>
        </a:p>
      </dgm:t>
    </dgm:pt>
    <dgm:pt modelId="{EFEF6530-2940-504D-8C16-3BD3ADB163FC}" type="sibTrans" cxnId="{E663EFD9-67F1-184F-96A6-E97FADBC220A}">
      <dgm:prSet/>
      <dgm:spPr/>
      <dgm:t>
        <a:bodyPr/>
        <a:lstStyle/>
        <a:p>
          <a:endParaRPr lang="en-US"/>
        </a:p>
      </dgm:t>
    </dgm:pt>
    <dgm:pt modelId="{A2781E02-B7FA-9944-8EC7-F36828568545}">
      <dgm:prSet phldrT="[Text]"/>
      <dgm:spPr/>
      <dgm:t>
        <a:bodyPr/>
        <a:lstStyle/>
        <a:p>
          <a:r>
            <a:rPr lang="en-US" dirty="0"/>
            <a:t>Medium to long-term</a:t>
          </a:r>
        </a:p>
      </dgm:t>
    </dgm:pt>
    <dgm:pt modelId="{FD87F3BF-99ED-E84E-AAFA-CBAB7D2A2CD5}" type="parTrans" cxnId="{78E70DD8-FDE2-8247-9D16-AECCFF47C5F9}">
      <dgm:prSet/>
      <dgm:spPr/>
      <dgm:t>
        <a:bodyPr/>
        <a:lstStyle/>
        <a:p>
          <a:endParaRPr lang="en-US"/>
        </a:p>
      </dgm:t>
    </dgm:pt>
    <dgm:pt modelId="{220EAAB1-A537-C24F-A46F-70BA14532CB9}" type="sibTrans" cxnId="{78E70DD8-FDE2-8247-9D16-AECCFF47C5F9}">
      <dgm:prSet/>
      <dgm:spPr/>
      <dgm:t>
        <a:bodyPr/>
        <a:lstStyle/>
        <a:p>
          <a:endParaRPr lang="en-US"/>
        </a:p>
      </dgm:t>
    </dgm:pt>
    <dgm:pt modelId="{F3A0EAA4-2A33-E44D-AB60-E9D255177BBB}">
      <dgm:prSet phldrT="[Text]"/>
      <dgm:spPr/>
      <dgm:t>
        <a:bodyPr/>
        <a:lstStyle/>
        <a:p>
          <a:r>
            <a:rPr lang="en-US" dirty="0"/>
            <a:t>Multi-methods</a:t>
          </a:r>
        </a:p>
      </dgm:t>
    </dgm:pt>
    <dgm:pt modelId="{83B609E5-894F-4046-AEBE-D591374B9FED}" type="parTrans" cxnId="{AA56633A-58F5-8D41-ABC3-00EB88048807}">
      <dgm:prSet/>
      <dgm:spPr/>
      <dgm:t>
        <a:bodyPr/>
        <a:lstStyle/>
        <a:p>
          <a:endParaRPr lang="en-US"/>
        </a:p>
      </dgm:t>
    </dgm:pt>
    <dgm:pt modelId="{AFED3EEF-CF2D-1444-8835-72EE7421232A}" type="sibTrans" cxnId="{AA56633A-58F5-8D41-ABC3-00EB88048807}">
      <dgm:prSet/>
      <dgm:spPr/>
      <dgm:t>
        <a:bodyPr/>
        <a:lstStyle/>
        <a:p>
          <a:endParaRPr lang="en-US"/>
        </a:p>
      </dgm:t>
    </dgm:pt>
    <dgm:pt modelId="{53453A7D-BC0C-CF48-B8FD-BE6B3DEE137B}" type="pres">
      <dgm:prSet presAssocID="{96E75039-074D-BE4E-BBE2-CAEC8F36E980}" presName="cycle" presStyleCnt="0">
        <dgm:presLayoutVars>
          <dgm:dir/>
          <dgm:resizeHandles val="exact"/>
        </dgm:presLayoutVars>
      </dgm:prSet>
      <dgm:spPr/>
    </dgm:pt>
    <dgm:pt modelId="{EDA51FE2-31AB-7640-8281-6D9085BA18EC}" type="pres">
      <dgm:prSet presAssocID="{2E20ACA9-A44E-3D44-9C65-D1E8D8F9E0E0}" presName="node" presStyleLbl="node1" presStyleIdx="0" presStyleCnt="6">
        <dgm:presLayoutVars>
          <dgm:bulletEnabled val="1"/>
        </dgm:presLayoutVars>
      </dgm:prSet>
      <dgm:spPr/>
    </dgm:pt>
    <dgm:pt modelId="{F02475AF-F695-0A47-9435-42D89EFBDDB0}" type="pres">
      <dgm:prSet presAssocID="{2E20ACA9-A44E-3D44-9C65-D1E8D8F9E0E0}" presName="spNode" presStyleCnt="0"/>
      <dgm:spPr/>
    </dgm:pt>
    <dgm:pt modelId="{E410432D-C4FC-C544-B294-20866F10A723}" type="pres">
      <dgm:prSet presAssocID="{6057956D-27F1-8C46-BEDE-A4CE51CD9579}" presName="sibTrans" presStyleLbl="sibTrans1D1" presStyleIdx="0" presStyleCnt="6"/>
      <dgm:spPr/>
    </dgm:pt>
    <dgm:pt modelId="{B96B7851-74C5-8246-BEBC-B5B0D438DF0C}" type="pres">
      <dgm:prSet presAssocID="{7B6C3F17-4A7A-884A-B0D9-DC95AB8FC59E}" presName="node" presStyleLbl="node1" presStyleIdx="1" presStyleCnt="6">
        <dgm:presLayoutVars>
          <dgm:bulletEnabled val="1"/>
        </dgm:presLayoutVars>
      </dgm:prSet>
      <dgm:spPr/>
    </dgm:pt>
    <dgm:pt modelId="{9EB4145B-7638-F645-8A5D-86FA5A312864}" type="pres">
      <dgm:prSet presAssocID="{7B6C3F17-4A7A-884A-B0D9-DC95AB8FC59E}" presName="spNode" presStyleCnt="0"/>
      <dgm:spPr/>
    </dgm:pt>
    <dgm:pt modelId="{C7616043-85D0-1944-B6B1-F04B0057EAEF}" type="pres">
      <dgm:prSet presAssocID="{B0A72B38-6F59-9B4E-94EE-ACD28FAB6F66}" presName="sibTrans" presStyleLbl="sibTrans1D1" presStyleIdx="1" presStyleCnt="6"/>
      <dgm:spPr/>
    </dgm:pt>
    <dgm:pt modelId="{32EB05A7-0D52-1849-BC31-6E7CAFFFD655}" type="pres">
      <dgm:prSet presAssocID="{890BC303-318D-924F-AB35-15DF2D3FCDC9}" presName="node" presStyleLbl="node1" presStyleIdx="2" presStyleCnt="6">
        <dgm:presLayoutVars>
          <dgm:bulletEnabled val="1"/>
        </dgm:presLayoutVars>
      </dgm:prSet>
      <dgm:spPr/>
    </dgm:pt>
    <dgm:pt modelId="{EEC0DC81-2F04-1048-99FA-F9BB12086033}" type="pres">
      <dgm:prSet presAssocID="{890BC303-318D-924F-AB35-15DF2D3FCDC9}" presName="spNode" presStyleCnt="0"/>
      <dgm:spPr/>
    </dgm:pt>
    <dgm:pt modelId="{FB5B35AA-35FE-C641-B5E9-440E6FAC9EE5}" type="pres">
      <dgm:prSet presAssocID="{C56F62AB-0915-3646-AE4A-4DEED0D5B236}" presName="sibTrans" presStyleLbl="sibTrans1D1" presStyleIdx="2" presStyleCnt="6"/>
      <dgm:spPr/>
    </dgm:pt>
    <dgm:pt modelId="{4096175D-45FA-5747-BF52-D303BB3D32A4}" type="pres">
      <dgm:prSet presAssocID="{F3A0EAA4-2A33-E44D-AB60-E9D255177BBB}" presName="node" presStyleLbl="node1" presStyleIdx="3" presStyleCnt="6">
        <dgm:presLayoutVars>
          <dgm:bulletEnabled val="1"/>
        </dgm:presLayoutVars>
      </dgm:prSet>
      <dgm:spPr/>
    </dgm:pt>
    <dgm:pt modelId="{982D4860-5D84-DA4C-9D5E-6C08443C401F}" type="pres">
      <dgm:prSet presAssocID="{F3A0EAA4-2A33-E44D-AB60-E9D255177BBB}" presName="spNode" presStyleCnt="0"/>
      <dgm:spPr/>
    </dgm:pt>
    <dgm:pt modelId="{395BDF49-126D-694D-8A08-84CBB7B8F30F}" type="pres">
      <dgm:prSet presAssocID="{AFED3EEF-CF2D-1444-8835-72EE7421232A}" presName="sibTrans" presStyleLbl="sibTrans1D1" presStyleIdx="3" presStyleCnt="6"/>
      <dgm:spPr/>
    </dgm:pt>
    <dgm:pt modelId="{312FFBBC-71E2-EC4B-8A0E-37D5FC9B099B}" type="pres">
      <dgm:prSet presAssocID="{177D7818-348F-F542-885A-1DD1B48B3FA7}" presName="node" presStyleLbl="node1" presStyleIdx="4" presStyleCnt="6">
        <dgm:presLayoutVars>
          <dgm:bulletEnabled val="1"/>
        </dgm:presLayoutVars>
      </dgm:prSet>
      <dgm:spPr/>
    </dgm:pt>
    <dgm:pt modelId="{843EB27B-0991-3C4D-9F2A-A1BACEFF2DA4}" type="pres">
      <dgm:prSet presAssocID="{177D7818-348F-F542-885A-1DD1B48B3FA7}" presName="spNode" presStyleCnt="0"/>
      <dgm:spPr/>
    </dgm:pt>
    <dgm:pt modelId="{F1B76002-740A-984D-AB04-929A83449FE6}" type="pres">
      <dgm:prSet presAssocID="{EFEF6530-2940-504D-8C16-3BD3ADB163FC}" presName="sibTrans" presStyleLbl="sibTrans1D1" presStyleIdx="4" presStyleCnt="6"/>
      <dgm:spPr/>
    </dgm:pt>
    <dgm:pt modelId="{0B95450A-9A9C-3C40-864E-E3A96CD256C1}" type="pres">
      <dgm:prSet presAssocID="{A2781E02-B7FA-9944-8EC7-F36828568545}" presName="node" presStyleLbl="node1" presStyleIdx="5" presStyleCnt="6">
        <dgm:presLayoutVars>
          <dgm:bulletEnabled val="1"/>
        </dgm:presLayoutVars>
      </dgm:prSet>
      <dgm:spPr/>
    </dgm:pt>
    <dgm:pt modelId="{00631A2C-116A-1243-9B4A-549281049EA6}" type="pres">
      <dgm:prSet presAssocID="{A2781E02-B7FA-9944-8EC7-F36828568545}" presName="spNode" presStyleCnt="0"/>
      <dgm:spPr/>
    </dgm:pt>
    <dgm:pt modelId="{981F50C6-9954-DC4D-9997-4CD766D86DD8}" type="pres">
      <dgm:prSet presAssocID="{220EAAB1-A537-C24F-A46F-70BA14532CB9}" presName="sibTrans" presStyleLbl="sibTrans1D1" presStyleIdx="5" presStyleCnt="6"/>
      <dgm:spPr/>
    </dgm:pt>
  </dgm:ptLst>
  <dgm:cxnLst>
    <dgm:cxn modelId="{9D87A509-B252-CB41-8522-DF76611E2C8F}" srcId="{96E75039-074D-BE4E-BBE2-CAEC8F36E980}" destId="{7B6C3F17-4A7A-884A-B0D9-DC95AB8FC59E}" srcOrd="1" destOrd="0" parTransId="{893FE340-A3D4-9943-A751-DFE7EF01B34F}" sibTransId="{B0A72B38-6F59-9B4E-94EE-ACD28FAB6F66}"/>
    <dgm:cxn modelId="{C1492C14-3C58-864C-B7B6-8EA83F8A7C1A}" srcId="{96E75039-074D-BE4E-BBE2-CAEC8F36E980}" destId="{2E20ACA9-A44E-3D44-9C65-D1E8D8F9E0E0}" srcOrd="0" destOrd="0" parTransId="{8D57223A-200E-4446-9D88-2D8E4151077D}" sibTransId="{6057956D-27F1-8C46-BEDE-A4CE51CD9579}"/>
    <dgm:cxn modelId="{FD78EC15-9355-AC46-95E2-6C3E24277491}" type="presOf" srcId="{890BC303-318D-924F-AB35-15DF2D3FCDC9}" destId="{32EB05A7-0D52-1849-BC31-6E7CAFFFD655}" srcOrd="0" destOrd="0" presId="urn:microsoft.com/office/officeart/2005/8/layout/cycle6"/>
    <dgm:cxn modelId="{A509A72D-2C9C-8341-9FB0-4CA2562E2DBA}" type="presOf" srcId="{F3A0EAA4-2A33-E44D-AB60-E9D255177BBB}" destId="{4096175D-45FA-5747-BF52-D303BB3D32A4}" srcOrd="0" destOrd="0" presId="urn:microsoft.com/office/officeart/2005/8/layout/cycle6"/>
    <dgm:cxn modelId="{82BD3735-8FE2-B94A-AB15-A2B1D385FE75}" type="presOf" srcId="{C56F62AB-0915-3646-AE4A-4DEED0D5B236}" destId="{FB5B35AA-35FE-C641-B5E9-440E6FAC9EE5}" srcOrd="0" destOrd="0" presId="urn:microsoft.com/office/officeart/2005/8/layout/cycle6"/>
    <dgm:cxn modelId="{AA56633A-58F5-8D41-ABC3-00EB88048807}" srcId="{96E75039-074D-BE4E-BBE2-CAEC8F36E980}" destId="{F3A0EAA4-2A33-E44D-AB60-E9D255177BBB}" srcOrd="3" destOrd="0" parTransId="{83B609E5-894F-4046-AEBE-D591374B9FED}" sibTransId="{AFED3EEF-CF2D-1444-8835-72EE7421232A}"/>
    <dgm:cxn modelId="{5E54E959-B1A2-C647-8098-17CFB813C01D}" type="presOf" srcId="{AFED3EEF-CF2D-1444-8835-72EE7421232A}" destId="{395BDF49-126D-694D-8A08-84CBB7B8F30F}" srcOrd="0" destOrd="0" presId="urn:microsoft.com/office/officeart/2005/8/layout/cycle6"/>
    <dgm:cxn modelId="{05BE2D83-9AC7-3A46-B961-503AA361DA7D}" type="presOf" srcId="{7B6C3F17-4A7A-884A-B0D9-DC95AB8FC59E}" destId="{B96B7851-74C5-8246-BEBC-B5B0D438DF0C}" srcOrd="0" destOrd="0" presId="urn:microsoft.com/office/officeart/2005/8/layout/cycle6"/>
    <dgm:cxn modelId="{81C6F485-684D-EE4B-BD5C-D923142226B8}" type="presOf" srcId="{6057956D-27F1-8C46-BEDE-A4CE51CD9579}" destId="{E410432D-C4FC-C544-B294-20866F10A723}" srcOrd="0" destOrd="0" presId="urn:microsoft.com/office/officeart/2005/8/layout/cycle6"/>
    <dgm:cxn modelId="{BE73C78B-E1FB-364B-B4A4-65363DF6D4CD}" type="presOf" srcId="{EFEF6530-2940-504D-8C16-3BD3ADB163FC}" destId="{F1B76002-740A-984D-AB04-929A83449FE6}" srcOrd="0" destOrd="0" presId="urn:microsoft.com/office/officeart/2005/8/layout/cycle6"/>
    <dgm:cxn modelId="{3B595E9B-6B4F-7B4F-96C7-4559615D6B8C}" type="presOf" srcId="{177D7818-348F-F542-885A-1DD1B48B3FA7}" destId="{312FFBBC-71E2-EC4B-8A0E-37D5FC9B099B}" srcOrd="0" destOrd="0" presId="urn:microsoft.com/office/officeart/2005/8/layout/cycle6"/>
    <dgm:cxn modelId="{78E70DD8-FDE2-8247-9D16-AECCFF47C5F9}" srcId="{96E75039-074D-BE4E-BBE2-CAEC8F36E980}" destId="{A2781E02-B7FA-9944-8EC7-F36828568545}" srcOrd="5" destOrd="0" parTransId="{FD87F3BF-99ED-E84E-AAFA-CBAB7D2A2CD5}" sibTransId="{220EAAB1-A537-C24F-A46F-70BA14532CB9}"/>
    <dgm:cxn modelId="{7DA888D8-EEBD-2C4F-B61B-C8CEC50C6FAD}" type="presOf" srcId="{220EAAB1-A537-C24F-A46F-70BA14532CB9}" destId="{981F50C6-9954-DC4D-9997-4CD766D86DD8}" srcOrd="0" destOrd="0" presId="urn:microsoft.com/office/officeart/2005/8/layout/cycle6"/>
    <dgm:cxn modelId="{E663EFD9-67F1-184F-96A6-E97FADBC220A}" srcId="{96E75039-074D-BE4E-BBE2-CAEC8F36E980}" destId="{177D7818-348F-F542-885A-1DD1B48B3FA7}" srcOrd="4" destOrd="0" parTransId="{9A9FBE68-AF77-EA4D-8E96-31049E6C79A4}" sibTransId="{EFEF6530-2940-504D-8C16-3BD3ADB163FC}"/>
    <dgm:cxn modelId="{F162A5E6-5FC7-2E46-B333-ECFADA347038}" type="presOf" srcId="{2E20ACA9-A44E-3D44-9C65-D1E8D8F9E0E0}" destId="{EDA51FE2-31AB-7640-8281-6D9085BA18EC}" srcOrd="0" destOrd="0" presId="urn:microsoft.com/office/officeart/2005/8/layout/cycle6"/>
    <dgm:cxn modelId="{F567AEEB-2E04-514B-892A-DBDB5CEED843}" srcId="{96E75039-074D-BE4E-BBE2-CAEC8F36E980}" destId="{890BC303-318D-924F-AB35-15DF2D3FCDC9}" srcOrd="2" destOrd="0" parTransId="{D186BF24-2955-DF4E-BBC8-9448ED114070}" sibTransId="{C56F62AB-0915-3646-AE4A-4DEED0D5B236}"/>
    <dgm:cxn modelId="{7374D2ED-59CF-064F-85B7-4C3034B693EC}" type="presOf" srcId="{B0A72B38-6F59-9B4E-94EE-ACD28FAB6F66}" destId="{C7616043-85D0-1944-B6B1-F04B0057EAEF}" srcOrd="0" destOrd="0" presId="urn:microsoft.com/office/officeart/2005/8/layout/cycle6"/>
    <dgm:cxn modelId="{61D8B0F0-AAA1-C54F-96CE-0B99E0B55677}" type="presOf" srcId="{96E75039-074D-BE4E-BBE2-CAEC8F36E980}" destId="{53453A7D-BC0C-CF48-B8FD-BE6B3DEE137B}" srcOrd="0" destOrd="0" presId="urn:microsoft.com/office/officeart/2005/8/layout/cycle6"/>
    <dgm:cxn modelId="{670440F8-2FC5-3F46-A859-35E5EA189B7A}" type="presOf" srcId="{A2781E02-B7FA-9944-8EC7-F36828568545}" destId="{0B95450A-9A9C-3C40-864E-E3A96CD256C1}" srcOrd="0" destOrd="0" presId="urn:microsoft.com/office/officeart/2005/8/layout/cycle6"/>
    <dgm:cxn modelId="{AC89AEE2-A154-0F49-A4F4-722A259257AC}" type="presParOf" srcId="{53453A7D-BC0C-CF48-B8FD-BE6B3DEE137B}" destId="{EDA51FE2-31AB-7640-8281-6D9085BA18EC}" srcOrd="0" destOrd="0" presId="urn:microsoft.com/office/officeart/2005/8/layout/cycle6"/>
    <dgm:cxn modelId="{5F1E5005-C14F-EA4D-A4DC-78F90E995CBB}" type="presParOf" srcId="{53453A7D-BC0C-CF48-B8FD-BE6B3DEE137B}" destId="{F02475AF-F695-0A47-9435-42D89EFBDDB0}" srcOrd="1" destOrd="0" presId="urn:microsoft.com/office/officeart/2005/8/layout/cycle6"/>
    <dgm:cxn modelId="{8EA42020-7D0C-DE4A-8ABE-9D92D17ACD1E}" type="presParOf" srcId="{53453A7D-BC0C-CF48-B8FD-BE6B3DEE137B}" destId="{E410432D-C4FC-C544-B294-20866F10A723}" srcOrd="2" destOrd="0" presId="urn:microsoft.com/office/officeart/2005/8/layout/cycle6"/>
    <dgm:cxn modelId="{25BA0088-495C-3148-8657-2D119A324549}" type="presParOf" srcId="{53453A7D-BC0C-CF48-B8FD-BE6B3DEE137B}" destId="{B96B7851-74C5-8246-BEBC-B5B0D438DF0C}" srcOrd="3" destOrd="0" presId="urn:microsoft.com/office/officeart/2005/8/layout/cycle6"/>
    <dgm:cxn modelId="{E5CC6DB9-B670-2E44-BB46-C10205747EE3}" type="presParOf" srcId="{53453A7D-BC0C-CF48-B8FD-BE6B3DEE137B}" destId="{9EB4145B-7638-F645-8A5D-86FA5A312864}" srcOrd="4" destOrd="0" presId="urn:microsoft.com/office/officeart/2005/8/layout/cycle6"/>
    <dgm:cxn modelId="{CE59FFF3-4910-1140-9B74-D1DD7B4209A4}" type="presParOf" srcId="{53453A7D-BC0C-CF48-B8FD-BE6B3DEE137B}" destId="{C7616043-85D0-1944-B6B1-F04B0057EAEF}" srcOrd="5" destOrd="0" presId="urn:microsoft.com/office/officeart/2005/8/layout/cycle6"/>
    <dgm:cxn modelId="{BF32CF09-3EDC-9245-8869-CCDFFE07587C}" type="presParOf" srcId="{53453A7D-BC0C-CF48-B8FD-BE6B3DEE137B}" destId="{32EB05A7-0D52-1849-BC31-6E7CAFFFD655}" srcOrd="6" destOrd="0" presId="urn:microsoft.com/office/officeart/2005/8/layout/cycle6"/>
    <dgm:cxn modelId="{5651027F-6F33-6B40-A928-6AEA088147B1}" type="presParOf" srcId="{53453A7D-BC0C-CF48-B8FD-BE6B3DEE137B}" destId="{EEC0DC81-2F04-1048-99FA-F9BB12086033}" srcOrd="7" destOrd="0" presId="urn:microsoft.com/office/officeart/2005/8/layout/cycle6"/>
    <dgm:cxn modelId="{F1380480-8A1F-9844-9498-9BBA847B67E8}" type="presParOf" srcId="{53453A7D-BC0C-CF48-B8FD-BE6B3DEE137B}" destId="{FB5B35AA-35FE-C641-B5E9-440E6FAC9EE5}" srcOrd="8" destOrd="0" presId="urn:microsoft.com/office/officeart/2005/8/layout/cycle6"/>
    <dgm:cxn modelId="{7C3D755C-B9E7-094A-8DDD-650FF119DD9F}" type="presParOf" srcId="{53453A7D-BC0C-CF48-B8FD-BE6B3DEE137B}" destId="{4096175D-45FA-5747-BF52-D303BB3D32A4}" srcOrd="9" destOrd="0" presId="urn:microsoft.com/office/officeart/2005/8/layout/cycle6"/>
    <dgm:cxn modelId="{0398F4FF-C951-D949-A0B8-1AE1DCAB87AE}" type="presParOf" srcId="{53453A7D-BC0C-CF48-B8FD-BE6B3DEE137B}" destId="{982D4860-5D84-DA4C-9D5E-6C08443C401F}" srcOrd="10" destOrd="0" presId="urn:microsoft.com/office/officeart/2005/8/layout/cycle6"/>
    <dgm:cxn modelId="{67193C4E-048D-9F46-92D1-84B0AB19617B}" type="presParOf" srcId="{53453A7D-BC0C-CF48-B8FD-BE6B3DEE137B}" destId="{395BDF49-126D-694D-8A08-84CBB7B8F30F}" srcOrd="11" destOrd="0" presId="urn:microsoft.com/office/officeart/2005/8/layout/cycle6"/>
    <dgm:cxn modelId="{976DD6E2-562F-A640-BC64-08C6F7CA8C8B}" type="presParOf" srcId="{53453A7D-BC0C-CF48-B8FD-BE6B3DEE137B}" destId="{312FFBBC-71E2-EC4B-8A0E-37D5FC9B099B}" srcOrd="12" destOrd="0" presId="urn:microsoft.com/office/officeart/2005/8/layout/cycle6"/>
    <dgm:cxn modelId="{6819D9C5-DFD1-F546-8145-FC99B8B8B929}" type="presParOf" srcId="{53453A7D-BC0C-CF48-B8FD-BE6B3DEE137B}" destId="{843EB27B-0991-3C4D-9F2A-A1BACEFF2DA4}" srcOrd="13" destOrd="0" presId="urn:microsoft.com/office/officeart/2005/8/layout/cycle6"/>
    <dgm:cxn modelId="{3ED2BB88-D6FE-504C-8D82-CB8FF9F0C716}" type="presParOf" srcId="{53453A7D-BC0C-CF48-B8FD-BE6B3DEE137B}" destId="{F1B76002-740A-984D-AB04-929A83449FE6}" srcOrd="14" destOrd="0" presId="urn:microsoft.com/office/officeart/2005/8/layout/cycle6"/>
    <dgm:cxn modelId="{1D929CA5-923D-E441-8B86-B8DDC7ECF5F6}" type="presParOf" srcId="{53453A7D-BC0C-CF48-B8FD-BE6B3DEE137B}" destId="{0B95450A-9A9C-3C40-864E-E3A96CD256C1}" srcOrd="15" destOrd="0" presId="urn:microsoft.com/office/officeart/2005/8/layout/cycle6"/>
    <dgm:cxn modelId="{F666E77E-1602-DA48-98A3-52C13684F0A9}" type="presParOf" srcId="{53453A7D-BC0C-CF48-B8FD-BE6B3DEE137B}" destId="{00631A2C-116A-1243-9B4A-549281049EA6}" srcOrd="16" destOrd="0" presId="urn:microsoft.com/office/officeart/2005/8/layout/cycle6"/>
    <dgm:cxn modelId="{B20D642A-D79F-C241-B2DE-1DA66B684E88}" type="presParOf" srcId="{53453A7D-BC0C-CF48-B8FD-BE6B3DEE137B}" destId="{981F50C6-9954-DC4D-9997-4CD766D86DD8}" srcOrd="17"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51FE2-31AB-7640-8281-6D9085BA18EC}">
      <dsp:nvSpPr>
        <dsp:cNvPr id="0" name=""/>
        <dsp:cNvSpPr/>
      </dsp:nvSpPr>
      <dsp:spPr>
        <a:xfrm>
          <a:off x="3337699" y="1057"/>
          <a:ext cx="1610187" cy="104662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Artificial setting</a:t>
          </a:r>
        </a:p>
      </dsp:txBody>
      <dsp:txXfrm>
        <a:off x="3388791" y="52149"/>
        <a:ext cx="1508003" cy="944437"/>
      </dsp:txXfrm>
    </dsp:sp>
    <dsp:sp modelId="{E410432D-C4FC-C544-B294-20866F10A723}">
      <dsp:nvSpPr>
        <dsp:cNvPr id="0" name=""/>
        <dsp:cNvSpPr/>
      </dsp:nvSpPr>
      <dsp:spPr>
        <a:xfrm>
          <a:off x="1674753" y="524367"/>
          <a:ext cx="4936078" cy="4936078"/>
        </a:xfrm>
        <a:custGeom>
          <a:avLst/>
          <a:gdLst/>
          <a:ahLst/>
          <a:cxnLst/>
          <a:rect l="0" t="0" r="0" b="0"/>
          <a:pathLst>
            <a:path>
              <a:moveTo>
                <a:pt x="3283446" y="138591"/>
              </a:moveTo>
              <a:arcTo wR="2468039" hR="2468039" stAng="17357535" swAng="1503211"/>
            </a:path>
          </a:pathLst>
        </a:custGeom>
        <a:noFill/>
        <a:ln w="1270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96B7851-74C5-8246-BEBC-B5B0D438DF0C}">
      <dsp:nvSpPr>
        <dsp:cNvPr id="0" name=""/>
        <dsp:cNvSpPr/>
      </dsp:nvSpPr>
      <dsp:spPr>
        <a:xfrm>
          <a:off x="5475083" y="1235076"/>
          <a:ext cx="1610187" cy="1046621"/>
        </a:xfrm>
        <a:prstGeom prst="roundRect">
          <a:avLst/>
        </a:prstGeom>
        <a:solidFill>
          <a:schemeClr val="accent4">
            <a:hueOff val="1319987"/>
            <a:satOff val="-5840"/>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Natural setting</a:t>
          </a:r>
        </a:p>
      </dsp:txBody>
      <dsp:txXfrm>
        <a:off x="5526175" y="1286168"/>
        <a:ext cx="1508003" cy="944437"/>
      </dsp:txXfrm>
    </dsp:sp>
    <dsp:sp modelId="{C7616043-85D0-1944-B6B1-F04B0057EAEF}">
      <dsp:nvSpPr>
        <dsp:cNvPr id="0" name=""/>
        <dsp:cNvSpPr/>
      </dsp:nvSpPr>
      <dsp:spPr>
        <a:xfrm>
          <a:off x="1674753" y="524367"/>
          <a:ext cx="4936078" cy="4936078"/>
        </a:xfrm>
        <a:custGeom>
          <a:avLst/>
          <a:gdLst/>
          <a:ahLst/>
          <a:cxnLst/>
          <a:rect l="0" t="0" r="0" b="0"/>
          <a:pathLst>
            <a:path>
              <a:moveTo>
                <a:pt x="4835588" y="1770954"/>
              </a:moveTo>
              <a:arcTo wR="2468039" hR="2468039" stAng="20615629" swAng="1968741"/>
            </a:path>
          </a:pathLst>
        </a:custGeom>
        <a:noFill/>
        <a:ln w="12700" cap="flat" cmpd="sng" algn="ctr">
          <a:solidFill>
            <a:schemeClr val="accent4">
              <a:hueOff val="1319987"/>
              <a:satOff val="-5840"/>
              <a:lumOff val="-981"/>
              <a:alphaOff val="0"/>
            </a:schemeClr>
          </a:solidFill>
          <a:prstDash val="solid"/>
          <a:miter lim="800000"/>
        </a:ln>
        <a:effectLst/>
      </dsp:spPr>
      <dsp:style>
        <a:lnRef idx="1">
          <a:scrgbClr r="0" g="0" b="0"/>
        </a:lnRef>
        <a:fillRef idx="0">
          <a:scrgbClr r="0" g="0" b="0"/>
        </a:fillRef>
        <a:effectRef idx="0">
          <a:scrgbClr r="0" g="0" b="0"/>
        </a:effectRef>
        <a:fontRef idx="minor"/>
      </dsp:style>
    </dsp:sp>
    <dsp:sp modelId="{32EB05A7-0D52-1849-BC31-6E7CAFFFD655}">
      <dsp:nvSpPr>
        <dsp:cNvPr id="0" name=""/>
        <dsp:cNvSpPr/>
      </dsp:nvSpPr>
      <dsp:spPr>
        <a:xfrm>
          <a:off x="5475083" y="3703115"/>
          <a:ext cx="1610187" cy="1046621"/>
        </a:xfrm>
        <a:prstGeom prst="roundRect">
          <a:avLst/>
        </a:prstGeom>
        <a:solidFill>
          <a:schemeClr val="accent4">
            <a:hueOff val="2639975"/>
            <a:satOff val="-11681"/>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Multi-stakeholder</a:t>
          </a:r>
        </a:p>
      </dsp:txBody>
      <dsp:txXfrm>
        <a:off x="5526175" y="3754207"/>
        <a:ext cx="1508003" cy="944437"/>
      </dsp:txXfrm>
    </dsp:sp>
    <dsp:sp modelId="{FB5B35AA-35FE-C641-B5E9-440E6FAC9EE5}">
      <dsp:nvSpPr>
        <dsp:cNvPr id="0" name=""/>
        <dsp:cNvSpPr/>
      </dsp:nvSpPr>
      <dsp:spPr>
        <a:xfrm>
          <a:off x="1674753" y="524367"/>
          <a:ext cx="4936078" cy="4936078"/>
        </a:xfrm>
        <a:custGeom>
          <a:avLst/>
          <a:gdLst/>
          <a:ahLst/>
          <a:cxnLst/>
          <a:rect l="0" t="0" r="0" b="0"/>
          <a:pathLst>
            <a:path>
              <a:moveTo>
                <a:pt x="4193165" y="4233019"/>
              </a:moveTo>
              <a:arcTo wR="2468039" hR="2468039" stAng="2739254" swAng="1503211"/>
            </a:path>
          </a:pathLst>
        </a:custGeom>
        <a:noFill/>
        <a:ln w="12700" cap="flat" cmpd="sng" algn="ctr">
          <a:solidFill>
            <a:schemeClr val="accent4">
              <a:hueOff val="2639975"/>
              <a:satOff val="-11681"/>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96175D-45FA-5747-BF52-D303BB3D32A4}">
      <dsp:nvSpPr>
        <dsp:cNvPr id="0" name=""/>
        <dsp:cNvSpPr/>
      </dsp:nvSpPr>
      <dsp:spPr>
        <a:xfrm>
          <a:off x="3337699" y="4937135"/>
          <a:ext cx="1610187" cy="1046621"/>
        </a:xfrm>
        <a:prstGeom prst="roundRect">
          <a:avLst/>
        </a:prstGeom>
        <a:solidFill>
          <a:schemeClr val="accent4">
            <a:hueOff val="3959962"/>
            <a:satOff val="-17521"/>
            <a:lumOff val="-294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Multi-methods</a:t>
          </a:r>
        </a:p>
      </dsp:txBody>
      <dsp:txXfrm>
        <a:off x="3388791" y="4988227"/>
        <a:ext cx="1508003" cy="944437"/>
      </dsp:txXfrm>
    </dsp:sp>
    <dsp:sp modelId="{395BDF49-126D-694D-8A08-84CBB7B8F30F}">
      <dsp:nvSpPr>
        <dsp:cNvPr id="0" name=""/>
        <dsp:cNvSpPr/>
      </dsp:nvSpPr>
      <dsp:spPr>
        <a:xfrm>
          <a:off x="1674753" y="524367"/>
          <a:ext cx="4936078" cy="4936078"/>
        </a:xfrm>
        <a:custGeom>
          <a:avLst/>
          <a:gdLst/>
          <a:ahLst/>
          <a:cxnLst/>
          <a:rect l="0" t="0" r="0" b="0"/>
          <a:pathLst>
            <a:path>
              <a:moveTo>
                <a:pt x="1652631" y="4797486"/>
              </a:moveTo>
              <a:arcTo wR="2468039" hR="2468039" stAng="6557535" swAng="1503211"/>
            </a:path>
          </a:pathLst>
        </a:custGeom>
        <a:noFill/>
        <a:ln w="12700" cap="flat" cmpd="sng" algn="ctr">
          <a:solidFill>
            <a:schemeClr val="accent4">
              <a:hueOff val="3959962"/>
              <a:satOff val="-17521"/>
              <a:lumOff val="-2942"/>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2FFBBC-71E2-EC4B-8A0E-37D5FC9B099B}">
      <dsp:nvSpPr>
        <dsp:cNvPr id="0" name=""/>
        <dsp:cNvSpPr/>
      </dsp:nvSpPr>
      <dsp:spPr>
        <a:xfrm>
          <a:off x="1200314" y="3703115"/>
          <a:ext cx="1610187" cy="1046621"/>
        </a:xfrm>
        <a:prstGeom prst="roundRect">
          <a:avLst/>
        </a:prstGeom>
        <a:solidFill>
          <a:schemeClr val="accent4">
            <a:hueOff val="5279950"/>
            <a:satOff val="-23362"/>
            <a:lumOff val="-3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User-centric </a:t>
          </a:r>
        </a:p>
      </dsp:txBody>
      <dsp:txXfrm>
        <a:off x="1251406" y="3754207"/>
        <a:ext cx="1508003" cy="944437"/>
      </dsp:txXfrm>
    </dsp:sp>
    <dsp:sp modelId="{F1B76002-740A-984D-AB04-929A83449FE6}">
      <dsp:nvSpPr>
        <dsp:cNvPr id="0" name=""/>
        <dsp:cNvSpPr/>
      </dsp:nvSpPr>
      <dsp:spPr>
        <a:xfrm>
          <a:off x="1674753" y="524367"/>
          <a:ext cx="4936078" cy="4936078"/>
        </a:xfrm>
        <a:custGeom>
          <a:avLst/>
          <a:gdLst/>
          <a:ahLst/>
          <a:cxnLst/>
          <a:rect l="0" t="0" r="0" b="0"/>
          <a:pathLst>
            <a:path>
              <a:moveTo>
                <a:pt x="100489" y="3165124"/>
              </a:moveTo>
              <a:arcTo wR="2468039" hR="2468039" stAng="9815629" swAng="1968741"/>
            </a:path>
          </a:pathLst>
        </a:custGeom>
        <a:noFill/>
        <a:ln w="12700" cap="flat" cmpd="sng" algn="ctr">
          <a:solidFill>
            <a:schemeClr val="accent4">
              <a:hueOff val="5279950"/>
              <a:satOff val="-23362"/>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95450A-9A9C-3C40-864E-E3A96CD256C1}">
      <dsp:nvSpPr>
        <dsp:cNvPr id="0" name=""/>
        <dsp:cNvSpPr/>
      </dsp:nvSpPr>
      <dsp:spPr>
        <a:xfrm>
          <a:off x="1200314" y="1235076"/>
          <a:ext cx="1610187" cy="1046621"/>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Medium to long-term</a:t>
          </a:r>
        </a:p>
      </dsp:txBody>
      <dsp:txXfrm>
        <a:off x="1251406" y="1286168"/>
        <a:ext cx="1508003" cy="944437"/>
      </dsp:txXfrm>
    </dsp:sp>
    <dsp:sp modelId="{981F50C6-9954-DC4D-9997-4CD766D86DD8}">
      <dsp:nvSpPr>
        <dsp:cNvPr id="0" name=""/>
        <dsp:cNvSpPr/>
      </dsp:nvSpPr>
      <dsp:spPr>
        <a:xfrm>
          <a:off x="1674753" y="524367"/>
          <a:ext cx="4936078" cy="4936078"/>
        </a:xfrm>
        <a:custGeom>
          <a:avLst/>
          <a:gdLst/>
          <a:ahLst/>
          <a:cxnLst/>
          <a:rect l="0" t="0" r="0" b="0"/>
          <a:pathLst>
            <a:path>
              <a:moveTo>
                <a:pt x="742912" y="703059"/>
              </a:moveTo>
              <a:arcTo wR="2468039" hR="2468039" stAng="13539254" swAng="1503211"/>
            </a:path>
          </a:pathLst>
        </a:custGeom>
        <a:noFill/>
        <a:ln w="12700" cap="flat" cmpd="sng" algn="ctr">
          <a:solidFill>
            <a:schemeClr val="accent4">
              <a:hueOff val="6599937"/>
              <a:satOff val="-29202"/>
              <a:lumOff val="-4903"/>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25E9B0-4221-430C-843A-916A21D94697}" type="datetimeFigureOut">
              <a:rPr lang="en-US" smtClean="0"/>
              <a:t>6/16/2024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425767-3EEC-494F-AC4A-BBC009371B59}" type="slidenum">
              <a:rPr lang="en-US" smtClean="0"/>
              <a:t>‹#›</a:t>
            </a:fld>
            <a:endParaRPr lang="en-US"/>
          </a:p>
        </p:txBody>
      </p:sp>
    </p:spTree>
    <p:extLst>
      <p:ext uri="{BB962C8B-B14F-4D97-AF65-F5344CB8AC3E}">
        <p14:creationId xmlns:p14="http://schemas.microsoft.com/office/powerpoint/2010/main" val="1519694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28740-F681-4BDE-B050-8A5A44C8B9AC}" type="datetimeFigureOut">
              <a:rPr lang="en-CA" smtClean="0"/>
              <a:t>2024-06-16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BAF60-E7EE-43A9-9873-3B668C61C0CB}" type="slidenum">
              <a:rPr lang="en-CA" smtClean="0"/>
              <a:t>‹#›</a:t>
            </a:fld>
            <a:endParaRPr lang="en-CA"/>
          </a:p>
        </p:txBody>
      </p:sp>
    </p:spTree>
    <p:extLst>
      <p:ext uri="{BB962C8B-B14F-4D97-AF65-F5344CB8AC3E}">
        <p14:creationId xmlns:p14="http://schemas.microsoft.com/office/powerpoint/2010/main" val="115691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Goal: Advance work of the CPCRN to become a national Primary Care LHS </a:t>
            </a:r>
            <a:endParaRPr lang="en-US" dirty="0"/>
          </a:p>
        </p:txBody>
      </p:sp>
      <p:sp>
        <p:nvSpPr>
          <p:cNvPr id="4" name="Slide Number Placeholder 3"/>
          <p:cNvSpPr>
            <a:spLocks noGrp="1"/>
          </p:cNvSpPr>
          <p:nvPr>
            <p:ph type="sldNum" sz="quarter" idx="5"/>
          </p:nvPr>
        </p:nvSpPr>
        <p:spPr/>
        <p:txBody>
          <a:bodyPr/>
          <a:lstStyle/>
          <a:p>
            <a:fld id="{0ECBAF60-E7EE-43A9-9873-3B668C61C0CB}" type="slidenum">
              <a:rPr lang="en-CA" smtClean="0"/>
              <a:t>1</a:t>
            </a:fld>
            <a:endParaRPr lang="en-CA"/>
          </a:p>
        </p:txBody>
      </p:sp>
    </p:spTree>
    <p:extLst>
      <p:ext uri="{BB962C8B-B14F-4D97-AF65-F5344CB8AC3E}">
        <p14:creationId xmlns:p14="http://schemas.microsoft.com/office/powerpoint/2010/main" val="1464326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best example we have of this focus is </a:t>
            </a:r>
            <a:r>
              <a:rPr lang="en-CA" dirty="0" err="1"/>
              <a:t>AoHC</a:t>
            </a:r>
            <a:r>
              <a:rPr lang="en-CA" dirty="0"/>
              <a:t>, an organization of Community Health Centres in Ontario, where staff are salaried and the focus is on care for specific (and often structurally marginalized) populations.</a:t>
            </a:r>
          </a:p>
          <a:p>
            <a:r>
              <a:rPr lang="en-CA" dirty="0"/>
              <a:t>Jenn Rayner leads the EPIC PBRN (and you can check out her poster at the conference), and as she describes it, the key features are:</a:t>
            </a:r>
          </a:p>
          <a:p>
            <a:r>
              <a:rPr lang="en-CA" dirty="0"/>
              <a:t>Q come from providers and administrators</a:t>
            </a:r>
          </a:p>
          <a:p>
            <a:r>
              <a:rPr lang="en-CA" dirty="0"/>
              <a:t>You collect the minimum quantity of data to act on the results</a:t>
            </a:r>
          </a:p>
          <a:p>
            <a:r>
              <a:rPr lang="en-CA" dirty="0"/>
              <a:t>The studies directly advance organizational goals</a:t>
            </a:r>
          </a:p>
          <a:p>
            <a:r>
              <a:rPr lang="en-CA" dirty="0"/>
              <a:t>The operations are lean but financially sustainable and do not require external grants	 </a:t>
            </a:r>
            <a:endParaRPr lang="en-US" dirty="0"/>
          </a:p>
        </p:txBody>
      </p:sp>
      <p:sp>
        <p:nvSpPr>
          <p:cNvPr id="4" name="Slide Number Placeholder 3"/>
          <p:cNvSpPr>
            <a:spLocks noGrp="1"/>
          </p:cNvSpPr>
          <p:nvPr>
            <p:ph type="sldNum" sz="quarter" idx="5"/>
          </p:nvPr>
        </p:nvSpPr>
        <p:spPr/>
        <p:txBody>
          <a:bodyPr/>
          <a:lstStyle/>
          <a:p>
            <a:fld id="{0ECBAF60-E7EE-43A9-9873-3B668C61C0CB}" type="slidenum">
              <a:rPr lang="en-CA" smtClean="0"/>
              <a:t>11</a:t>
            </a:fld>
            <a:endParaRPr lang="en-CA"/>
          </a:p>
        </p:txBody>
      </p:sp>
    </p:spTree>
    <p:extLst>
      <p:ext uri="{BB962C8B-B14F-4D97-AF65-F5344CB8AC3E}">
        <p14:creationId xmlns:p14="http://schemas.microsoft.com/office/powerpoint/2010/main" val="304085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Research, on the other hand, is often expensive</a:t>
            </a:r>
          </a:p>
          <a:p>
            <a:r>
              <a:rPr lang="en-CA" dirty="0"/>
              <a:t>You ask questions that researchers want to write a grant for and funders will pay for</a:t>
            </a:r>
            <a:endParaRPr lang="en-US" dirty="0"/>
          </a:p>
        </p:txBody>
      </p:sp>
      <p:sp>
        <p:nvSpPr>
          <p:cNvPr id="4" name="Slide Number Placeholder 3"/>
          <p:cNvSpPr>
            <a:spLocks noGrp="1"/>
          </p:cNvSpPr>
          <p:nvPr>
            <p:ph type="sldNum" sz="quarter" idx="5"/>
          </p:nvPr>
        </p:nvSpPr>
        <p:spPr/>
        <p:txBody>
          <a:bodyPr/>
          <a:lstStyle/>
          <a:p>
            <a:fld id="{2A8EC7E0-2370-6340-819A-17EFAF0FF923}" type="slidenum">
              <a:rPr lang="en-US" smtClean="0"/>
              <a:t>12</a:t>
            </a:fld>
            <a:endParaRPr lang="en-US"/>
          </a:p>
        </p:txBody>
      </p:sp>
    </p:spTree>
    <p:extLst>
      <p:ext uri="{BB962C8B-B14F-4D97-AF65-F5344CB8AC3E}">
        <p14:creationId xmlns:p14="http://schemas.microsoft.com/office/powerpoint/2010/main" val="282965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My own work is based on answering questions for policymakers</a:t>
            </a:r>
          </a:p>
          <a:p>
            <a:r>
              <a:rPr lang="en-CA" dirty="0"/>
              <a:t>They define the topic, the budget and the timeline</a:t>
            </a:r>
          </a:p>
          <a:p>
            <a:r>
              <a:rPr lang="en-CA" dirty="0"/>
              <a:t>And we collaborate on the question and the implications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57B9-039C-48A4-80B0-0EC87FB42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057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C88B9-77C3-168D-D031-43E2114BF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38859-874D-ABAE-DDEB-EF5A7A312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CE334-418B-C2AD-055E-1C6D091B1D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754E35-DE36-5669-9820-3D14DC51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57B9-039C-48A4-80B0-0EC87FB42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17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effectLst/>
                <a:latin typeface="Calibri" panose="020F0502020204030204" pitchFamily="34" charset="0"/>
                <a:ea typeface="Calibri" panose="020F0502020204030204" pitchFamily="34" charset="0"/>
              </a:rPr>
              <a:t>Formation: </a:t>
            </a:r>
            <a:r>
              <a:rPr lang="en-US" sz="1000" dirty="0">
                <a:effectLst/>
                <a:latin typeface="Calibri" panose="020F0502020204030204" pitchFamily="34" charset="0"/>
                <a:ea typeface="Calibri" panose="020F0502020204030204" pitchFamily="34" charset="0"/>
              </a:rPr>
              <a:t>Limited infrastructure, small-scale projects, minimal funding, initial clinician engagement</a:t>
            </a:r>
          </a:p>
          <a:p>
            <a:endParaRPr lang="en-US" sz="1000" dirty="0">
              <a:effectLst/>
              <a:latin typeface="Calibri" panose="020F0502020204030204" pitchFamily="34" charset="0"/>
              <a:ea typeface="Calibri" panose="020F0502020204030204" pitchFamily="34" charset="0"/>
            </a:endParaRPr>
          </a:p>
          <a:p>
            <a:r>
              <a:rPr lang="en-US" sz="1000" dirty="0">
                <a:effectLst/>
                <a:latin typeface="Calibri" panose="020F0502020204030204" pitchFamily="34" charset="0"/>
                <a:ea typeface="Calibri" panose="020F0502020204030204" pitchFamily="34" charset="0"/>
              </a:rPr>
              <a:t>Growth and Expansion: Increased membership, modest funding, basic data collection, growing interest from clinicians and researchers. There is improved infrastructure, increased funding, involvement in multi-site studies, broader engagement with clinicians and patients.</a:t>
            </a:r>
          </a:p>
          <a:p>
            <a:endParaRPr lang="en-US" sz="1000" dirty="0">
              <a:effectLst/>
              <a:latin typeface="Calibri" panose="020F0502020204030204" pitchFamily="34" charset="0"/>
              <a:ea typeface="Calibri" panose="020F0502020204030204" pitchFamily="34" charset="0"/>
            </a:endParaRPr>
          </a:p>
          <a:p>
            <a:r>
              <a:rPr lang="en-US" sz="1000" dirty="0">
                <a:effectLst/>
                <a:latin typeface="Calibri" panose="020F0502020204030204" pitchFamily="34" charset="0"/>
                <a:ea typeface="Calibri" panose="020F0502020204030204" pitchFamily="34" charset="0"/>
              </a:rPr>
              <a:t>KTM and Innovation: Well-established infrastructure, strong funding support, involvement in regional/national initiatives, routine dissemination of findings, active engagement of diverse stakeholders. Leading or spearheading research projects, developing novel interventions, contributing to policy development, strong recognition in the research community</a:t>
            </a:r>
          </a:p>
          <a:p>
            <a:endParaRPr lang="en-US" sz="1000" dirty="0">
              <a:effectLst/>
              <a:latin typeface="Calibri" panose="020F0502020204030204" pitchFamily="34" charset="0"/>
              <a:ea typeface="Calibri" panose="020F0502020204030204" pitchFamily="34" charset="0"/>
            </a:endParaRPr>
          </a:p>
          <a:p>
            <a:r>
              <a:rPr lang="en-US" sz="1000" dirty="0">
                <a:effectLst/>
                <a:latin typeface="Calibri" panose="020F0502020204030204" pitchFamily="34" charset="0"/>
                <a:ea typeface="Calibri" panose="020F0502020204030204" pitchFamily="34" charset="0"/>
              </a:rPr>
              <a:t>Sustainability thru Embedded Applied Research and Evidence: Stable funding sources, ongoing research collaborations, sustained engagement of clinicians and patients, enduring impact on healthcare delivery</a:t>
            </a:r>
          </a:p>
          <a:p>
            <a:endParaRPr lang="en-CA" sz="10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ECBAF60-E7EE-43A9-9873-3B668C61C0CB}" type="slidenum">
              <a:rPr lang="en-CA" smtClean="0"/>
              <a:t>16</a:t>
            </a:fld>
            <a:endParaRPr lang="en-CA"/>
          </a:p>
        </p:txBody>
      </p:sp>
    </p:spTree>
    <p:extLst>
      <p:ext uri="{BB962C8B-B14F-4D97-AF65-F5344CB8AC3E}">
        <p14:creationId xmlns:p14="http://schemas.microsoft.com/office/powerpoint/2010/main" val="297432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0ECBAF60-E7EE-43A9-9873-3B668C61C0CB}" type="slidenum">
              <a:rPr lang="en-CA" smtClean="0"/>
              <a:t>21</a:t>
            </a:fld>
            <a:endParaRPr lang="en-CA"/>
          </a:p>
        </p:txBody>
      </p:sp>
    </p:spTree>
    <p:extLst>
      <p:ext uri="{BB962C8B-B14F-4D97-AF65-F5344CB8AC3E}">
        <p14:creationId xmlns:p14="http://schemas.microsoft.com/office/powerpoint/2010/main" val="1184556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200" b="1" dirty="0">
                <a:solidFill>
                  <a:srgbClr val="333333"/>
                </a:solidFill>
                <a:effectLst/>
                <a:latin typeface="Calibri" panose="020F0502020204030204" pitchFamily="34" charset="0"/>
                <a:cs typeface="Calibri" panose="020F0502020204030204" pitchFamily="34" charset="0"/>
              </a:rPr>
              <a:t>Identify new viruses and detect future pandemics</a:t>
            </a:r>
            <a:r>
              <a:rPr lang="en-CA" sz="1200" dirty="0">
                <a:solidFill>
                  <a:srgbClr val="333333"/>
                </a:solidFill>
                <a:latin typeface="Calibri" panose="020F0502020204030204" pitchFamily="34" charset="0"/>
                <a:cs typeface="Calibri" panose="020F0502020204030204" pitchFamily="34" charset="0"/>
              </a:rPr>
              <a:t>: </a:t>
            </a:r>
            <a:r>
              <a:rPr lang="en-CA" sz="1200" b="0" dirty="0">
                <a:solidFill>
                  <a:srgbClr val="333333"/>
                </a:solidFill>
                <a:effectLst/>
                <a:latin typeface="Calibri" panose="020F0502020204030204" pitchFamily="34" charset="0"/>
                <a:cs typeface="Calibri" panose="020F0502020204030204" pitchFamily="34" charset="0"/>
              </a:rPr>
              <a:t>PREPARED partners with primary care and emergency departments to routinely collect samples from patients with respiratory symptoms and continuously scan electronic medical records. </a:t>
            </a:r>
            <a:endParaRPr lang="en-CA" sz="1200" b="1" dirty="0">
              <a:solidFill>
                <a:srgbClr val="333333"/>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CA" sz="1200" b="1" dirty="0">
                <a:solidFill>
                  <a:srgbClr val="333333"/>
                </a:solidFill>
                <a:effectLst/>
                <a:latin typeface="Calibri" panose="020F0502020204030204" pitchFamily="34" charset="0"/>
                <a:cs typeface="Calibri" panose="020F0502020204030204" pitchFamily="34" charset="0"/>
              </a:rPr>
              <a:t>Improve patient care and rapid testing for multiple viruses</a:t>
            </a:r>
            <a:r>
              <a:rPr lang="en-CA" sz="1200" dirty="0">
                <a:solidFill>
                  <a:srgbClr val="333333"/>
                </a:solidFill>
                <a:latin typeface="Calibri" panose="020F0502020204030204" pitchFamily="34" charset="0"/>
                <a:cs typeface="Calibri" panose="020F0502020204030204" pitchFamily="34" charset="0"/>
              </a:rPr>
              <a:t>: </a:t>
            </a:r>
            <a:r>
              <a:rPr lang="en-CA" sz="1200" b="0" dirty="0">
                <a:solidFill>
                  <a:srgbClr val="333333"/>
                </a:solidFill>
                <a:effectLst/>
                <a:latin typeface="Calibri" panose="020F0502020204030204" pitchFamily="34" charset="0"/>
                <a:cs typeface="Calibri" panose="020F0502020204030204" pitchFamily="34" charset="0"/>
              </a:rPr>
              <a:t>PREPARED implements new, rapid testing systems for multiple viruses such as COVID-19, RSV, adenovirus, and influenza.</a:t>
            </a:r>
            <a:endParaRPr lang="en-CA" sz="1200" b="1" dirty="0">
              <a:solidFill>
                <a:srgbClr val="333333"/>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CA" sz="1200" b="1" dirty="0">
                <a:solidFill>
                  <a:srgbClr val="333333"/>
                </a:solidFill>
                <a:effectLst/>
                <a:latin typeface="Calibri" panose="020F0502020204030204" pitchFamily="34" charset="0"/>
                <a:cs typeface="Calibri" panose="020F0502020204030204" pitchFamily="34" charset="0"/>
              </a:rPr>
              <a:t>Accelerate the development of treatments, vaccines and diagnostic tests</a:t>
            </a:r>
            <a:r>
              <a:rPr lang="en-CA" sz="1200" dirty="0">
                <a:solidFill>
                  <a:srgbClr val="333333"/>
                </a:solidFill>
                <a:latin typeface="Calibri" panose="020F0502020204030204" pitchFamily="34" charset="0"/>
                <a:cs typeface="Calibri" panose="020F0502020204030204" pitchFamily="34" charset="0"/>
              </a:rPr>
              <a:t>: </a:t>
            </a:r>
            <a:r>
              <a:rPr lang="en-CA" sz="1200" b="0" dirty="0">
                <a:solidFill>
                  <a:srgbClr val="333333"/>
                </a:solidFill>
                <a:effectLst/>
                <a:latin typeface="Calibri" panose="020F0502020204030204" pitchFamily="34" charset="0"/>
                <a:cs typeface="Calibri" panose="020F0502020204030204" pitchFamily="34" charset="0"/>
              </a:rPr>
              <a:t>PREPARED helps build healthier communities by engaging with industry partners specializing in the development of treatments, vaccines and diagnostic tests.</a:t>
            </a:r>
            <a:endParaRPr lang="en-CA" sz="1200" b="1" dirty="0">
              <a:solidFill>
                <a:srgbClr val="333333"/>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CA" sz="1200" b="1" dirty="0">
                <a:solidFill>
                  <a:srgbClr val="333333"/>
                </a:solidFill>
                <a:effectLst/>
                <a:latin typeface="Calibri" panose="020F0502020204030204" pitchFamily="34" charset="0"/>
                <a:cs typeface="Calibri" panose="020F0502020204030204" pitchFamily="34" charset="0"/>
              </a:rPr>
              <a:t>Link patients to clinical trials</a:t>
            </a:r>
            <a:r>
              <a:rPr lang="en-CA" sz="1200" dirty="0">
                <a:solidFill>
                  <a:srgbClr val="333333"/>
                </a:solidFill>
                <a:latin typeface="Calibri" panose="020F0502020204030204" pitchFamily="34" charset="0"/>
                <a:cs typeface="Calibri" panose="020F0502020204030204" pitchFamily="34" charset="0"/>
              </a:rPr>
              <a:t>: </a:t>
            </a:r>
            <a:r>
              <a:rPr lang="en-CA" sz="1200" b="0" dirty="0">
                <a:solidFill>
                  <a:srgbClr val="333333"/>
                </a:solidFill>
                <a:effectLst/>
                <a:latin typeface="Calibri" panose="020F0502020204030204" pitchFamily="34" charset="0"/>
                <a:cs typeface="Calibri" panose="020F0502020204030204" pitchFamily="34" charset="0"/>
              </a:rPr>
              <a:t>PREPARED creates a system for referring patients with acute infections to ongoing trials. </a:t>
            </a:r>
            <a:r>
              <a:rPr lang="en-CA" b="0" i="0" dirty="0">
                <a:solidFill>
                  <a:srgbClr val="333333"/>
                </a:solidFill>
                <a:effectLst/>
                <a:latin typeface="Roboto" panose="02000000000000000000" pitchFamily="2" charset="0"/>
              </a:rPr>
              <a:t>Accelerating innovation starts with safe and secure data sharing to inform developments, expedite research, reduce costs and improve product access, ultimately giving healthcare solutions back to communities.</a:t>
            </a:r>
            <a:endParaRPr lang="en-CA" sz="1200" b="0" dirty="0">
              <a:solidFill>
                <a:srgbClr val="333333"/>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3101811A-9CE9-B546-B490-FD68231ADC7B}" type="slidenum">
              <a:rPr lang="en-US" smtClean="0"/>
              <a:t>25</a:t>
            </a:fld>
            <a:endParaRPr lang="en-US"/>
          </a:p>
        </p:txBody>
      </p:sp>
    </p:spTree>
    <p:extLst>
      <p:ext uri="{BB962C8B-B14F-4D97-AF65-F5344CB8AC3E}">
        <p14:creationId xmlns:p14="http://schemas.microsoft.com/office/powerpoint/2010/main" val="366031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22222"/>
                </a:solidFill>
                <a:effectLst/>
                <a:highlight>
                  <a:srgbClr val="FFFFFF"/>
                </a:highlight>
                <a:latin typeface="Arial" panose="020B0604020202020204" pitchFamily="34" charset="0"/>
              </a:rPr>
              <a:t>Schuurman D, De </a:t>
            </a:r>
            <a:r>
              <a:rPr lang="en-CA" b="0" i="0" dirty="0" err="1">
                <a:solidFill>
                  <a:srgbClr val="222222"/>
                </a:solidFill>
                <a:effectLst/>
                <a:highlight>
                  <a:srgbClr val="FFFFFF"/>
                </a:highlight>
                <a:latin typeface="Arial" panose="020B0604020202020204" pitchFamily="34" charset="0"/>
              </a:rPr>
              <a:t>Marez</a:t>
            </a:r>
            <a:r>
              <a:rPr lang="en-CA" b="0" i="0" dirty="0">
                <a:solidFill>
                  <a:srgbClr val="222222"/>
                </a:solidFill>
                <a:effectLst/>
                <a:highlight>
                  <a:srgbClr val="FFFFFF"/>
                </a:highlight>
                <a:latin typeface="Arial" panose="020B0604020202020204" pitchFamily="34" charset="0"/>
              </a:rPr>
              <a:t> L, Ballon P. Open innovation processes in living lab innovation systems: Insights from the </a:t>
            </a:r>
            <a:r>
              <a:rPr lang="en-CA" b="0" i="0" dirty="0" err="1">
                <a:solidFill>
                  <a:srgbClr val="222222"/>
                </a:solidFill>
                <a:effectLst/>
                <a:highlight>
                  <a:srgbClr val="FFFFFF"/>
                </a:highlight>
                <a:latin typeface="Arial" panose="020B0604020202020204" pitchFamily="34" charset="0"/>
              </a:rPr>
              <a:t>LeYLab</a:t>
            </a:r>
            <a:r>
              <a:rPr lang="en-CA" b="0" i="0" dirty="0">
                <a:solidFill>
                  <a:srgbClr val="222222"/>
                </a:solidFill>
                <a:effectLst/>
                <a:highlight>
                  <a:srgbClr val="FFFFFF"/>
                </a:highlight>
                <a:latin typeface="Arial" panose="020B0604020202020204" pitchFamily="34" charset="0"/>
              </a:rPr>
              <a:t>. Technology Innovation Management Review. 2013;3(11).</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1C03BF-1FA4-7043-AF41-6F15D5FC177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4683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t>
            </a:r>
            <a:r>
              <a:rPr lang="en-US" dirty="0"/>
              <a:t>ho is asking the question?</a:t>
            </a:r>
          </a:p>
          <a:p>
            <a:r>
              <a:rPr lang="en-US" dirty="0"/>
              <a:t>Who is providing resources?</a:t>
            </a:r>
          </a:p>
          <a:p>
            <a:r>
              <a:rPr lang="en-US" dirty="0"/>
              <a:t>Who is listening to the answer?</a:t>
            </a:r>
          </a:p>
        </p:txBody>
      </p:sp>
      <p:sp>
        <p:nvSpPr>
          <p:cNvPr id="4" name="Slide Number Placeholder 3"/>
          <p:cNvSpPr>
            <a:spLocks noGrp="1"/>
          </p:cNvSpPr>
          <p:nvPr>
            <p:ph type="sldNum" sz="quarter" idx="5"/>
          </p:nvPr>
        </p:nvSpPr>
        <p:spPr/>
        <p:txBody>
          <a:bodyPr/>
          <a:lstStyle/>
          <a:p>
            <a:fld id="{0ECBAF60-E7EE-43A9-9873-3B668C61C0CB}" type="slidenum">
              <a:rPr lang="en-CA" smtClean="0"/>
              <a:t>28</a:t>
            </a:fld>
            <a:endParaRPr lang="en-CA"/>
          </a:p>
        </p:txBody>
      </p:sp>
    </p:spTree>
    <p:extLst>
      <p:ext uri="{BB962C8B-B14F-4D97-AF65-F5344CB8AC3E}">
        <p14:creationId xmlns:p14="http://schemas.microsoft.com/office/powerpoint/2010/main" val="1610081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BAF60-E7EE-43A9-9873-3B668C61C0C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75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Here’s our version of the primary care crisis</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Access to primary care is consistently worse than peer countries</a:t>
            </a:r>
          </a:p>
          <a:p>
            <a:pPr lvl="0"/>
            <a:r>
              <a:rPr lang="en-CA" sz="1200" kern="1200" dirty="0">
                <a:solidFill>
                  <a:schemeClr val="tx1"/>
                </a:solidFill>
                <a:effectLst/>
                <a:latin typeface="+mn-lt"/>
                <a:ea typeface="+mn-ea"/>
                <a:cs typeface="+mn-cs"/>
              </a:rPr>
              <a:t>The word crisis is possibly a misnomer, because some things might be a bit worse, but really what I see is a growing gap between what is routinely done and what is theoretically possible. There is a failure of the imagination and a failure of ambition that, if we grasp it, could make primary care so much more than it ever was. Let me use an analogy to illustrate how we might adjust our ambitions, and what role PBRNs might play in operationalizing a different approach to primary care.</a:t>
            </a: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33227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CBAF60-E7EE-43A9-9873-3B668C61C0CB}" type="slidenum">
              <a:rPr lang="en-CA" smtClean="0"/>
              <a:t>30</a:t>
            </a:fld>
            <a:endParaRPr lang="en-CA"/>
          </a:p>
        </p:txBody>
      </p:sp>
    </p:spTree>
    <p:extLst>
      <p:ext uri="{BB962C8B-B14F-4D97-AF65-F5344CB8AC3E}">
        <p14:creationId xmlns:p14="http://schemas.microsoft.com/office/powerpoint/2010/main" val="3576600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spcAft>
                <a:spcPts val="200"/>
              </a:spcAft>
              <a:buFont typeface="Arial"/>
              <a:buNone/>
            </a:pPr>
            <a:endParaRPr lang="en-US" dirty="0">
              <a:latin typeface="Tw Cen MT"/>
            </a:endParaRP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31</a:t>
            </a:fld>
            <a:endParaRPr lang="en-US" noProof="0"/>
          </a:p>
        </p:txBody>
      </p:sp>
    </p:spTree>
    <p:extLst>
      <p:ext uri="{BB962C8B-B14F-4D97-AF65-F5344CB8AC3E}">
        <p14:creationId xmlns:p14="http://schemas.microsoft.com/office/powerpoint/2010/main" val="1309997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1" kern="1200" dirty="0">
                <a:solidFill>
                  <a:schemeClr val="tx1"/>
                </a:solidFill>
                <a:effectLst/>
                <a:latin typeface="+mn-lt"/>
                <a:ea typeface="+mn-ea"/>
                <a:cs typeface="+mn-cs"/>
              </a:rPr>
              <a:t>Introduce CPCRN and Learning Health System approach – what is it and what makes it different from other organizations?</a:t>
            </a:r>
            <a:endParaRPr lang="en-US" sz="1050" kern="1200" dirty="0">
              <a:solidFill>
                <a:schemeClr val="tx1"/>
              </a:solidFill>
              <a:effectLst/>
              <a:latin typeface="+mn-lt"/>
              <a:ea typeface="+mn-ea"/>
              <a:cs typeface="+mn-cs"/>
            </a:endParaRPr>
          </a:p>
          <a:p>
            <a:pPr lvl="1"/>
            <a:r>
              <a:rPr lang="en-CA" sz="1200" kern="1200" dirty="0">
                <a:solidFill>
                  <a:schemeClr val="tx1"/>
                </a:solidFill>
                <a:effectLst/>
                <a:latin typeface="+mn-lt"/>
                <a:ea typeface="+mn-ea"/>
                <a:cs typeface="+mn-cs"/>
              </a:rPr>
              <a:t>The value is the continuous improvement and quality improvement approach that you bring and scaling it across networks – this is a key differentiator of CPCRN vs other organizations</a:t>
            </a:r>
            <a:endParaRPr lang="en-US" sz="1050" kern="1200" dirty="0">
              <a:solidFill>
                <a:schemeClr val="tx1"/>
              </a:solidFill>
              <a:effectLst/>
              <a:latin typeface="+mn-lt"/>
              <a:ea typeface="+mn-ea"/>
              <a:cs typeface="+mn-cs"/>
            </a:endParaRPr>
          </a:p>
          <a:p>
            <a:pPr marL="457200" lvl="1" indent="0">
              <a:buFont typeface="Symbol" panose="05050102010706020507" pitchFamily="18" charset="2"/>
              <a:buNone/>
            </a:pPr>
            <a:endParaRPr lang="en-US" sz="1200" dirty="0">
              <a:effectLst/>
              <a:latin typeface="+mn-lt"/>
              <a:ea typeface="+mn-ea"/>
              <a:cs typeface="+mn-cs"/>
            </a:endParaRPr>
          </a:p>
          <a:p>
            <a:pPr marL="457200" lvl="1" indent="0">
              <a:buFont typeface="Symbol" panose="05050102010706020507" pitchFamily="18" charset="2"/>
              <a:buNone/>
            </a:pPr>
            <a:r>
              <a:rPr lang="en-US" sz="1200" dirty="0">
                <a:effectLst/>
                <a:latin typeface="+mn-lt"/>
                <a:ea typeface="+mn-ea"/>
                <a:cs typeface="+mn-cs"/>
              </a:rPr>
              <a:t>B</a:t>
            </a:r>
            <a:r>
              <a:rPr lang="en-CA" sz="1100" dirty="0" err="1">
                <a:effectLst/>
                <a:latin typeface="Calibri" panose="020F0502020204030204" pitchFamily="34" charset="0"/>
                <a:ea typeface="Calibri" panose="020F0502020204030204" pitchFamily="34" charset="0"/>
                <a:cs typeface="Times New Roman" panose="02020603050405020304" pitchFamily="18" charset="0"/>
              </a:rPr>
              <a:t>riefly</a:t>
            </a:r>
            <a:r>
              <a:rPr lang="en-CA" sz="1100" dirty="0">
                <a:effectLst/>
                <a:latin typeface="Calibri" panose="020F0502020204030204" pitchFamily="34" charset="0"/>
                <a:ea typeface="Calibri" panose="020F0502020204030204" pitchFamily="34" charset="0"/>
                <a:cs typeface="Times New Roman" panose="02020603050405020304" pitchFamily="18" charset="0"/>
              </a:rPr>
              <a:t> explain LHS, how are we different than other initiatives </a:t>
            </a:r>
            <a:r>
              <a:rPr lang="en-CA" sz="1800" dirty="0">
                <a:effectLst/>
                <a:latin typeface="Calibri" panose="020F0502020204030204" pitchFamily="34" charset="0"/>
                <a:ea typeface="Calibri" panose="020F0502020204030204" pitchFamily="34" charset="0"/>
                <a:cs typeface="Times New Roman" panose="02020603050405020304" pitchFamily="18" charset="0"/>
              </a:rPr>
              <a:t>(especially highlight governance, unique infrastructure/assets/expertise)</a:t>
            </a:r>
            <a:endParaRPr lang="en-CA" sz="10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BAF60-E7EE-43A9-9873-3B668C61C0C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94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0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ECBAF60-E7EE-43A9-9873-3B668C61C0CB}" type="slidenum">
              <a:rPr lang="en-CA" smtClean="0"/>
              <a:t>33</a:t>
            </a:fld>
            <a:endParaRPr lang="en-CA"/>
          </a:p>
        </p:txBody>
      </p:sp>
    </p:spTree>
    <p:extLst>
      <p:ext uri="{BB962C8B-B14F-4D97-AF65-F5344CB8AC3E}">
        <p14:creationId xmlns:p14="http://schemas.microsoft.com/office/powerpoint/2010/main" val="301139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Let me use an analogy to illustrate how we might adjust our ambitions, and what role PBRNs might play in operationalizing a different approach to primary care.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CBAF60-E7EE-43A9-9873-3B668C61C0CB}" type="slidenum">
              <a:rPr lang="en-CA" smtClean="0"/>
              <a:t>3</a:t>
            </a:fld>
            <a:endParaRPr lang="en-CA"/>
          </a:p>
        </p:txBody>
      </p:sp>
    </p:spTree>
    <p:extLst>
      <p:ext uri="{BB962C8B-B14F-4D97-AF65-F5344CB8AC3E}">
        <p14:creationId xmlns:p14="http://schemas.microsoft.com/office/powerpoint/2010/main" val="278201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Going from improving individual clinics to building networks of clinics that make care better is not particularly easy, but I think we have a sense of how to do it on a small scale. Given the theme of PBRNs past present and future, I would like to explore the range of options to make PBRNs more effective and the paths from PBRNs to building primary care’s role in LHS.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Strong primary care systems are associated with better population health outcomes, but I would say that in most countries they are not configured in a way that optimizes population health, just like convenience stores are not configured to optimize food security at a population level. I will draw mostly on examples from Canada, but every country will have a set of common and distinct choices in our quest to use PBRNs to build better health systems.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CBAF60-E7EE-43A9-9873-3B668C61C0CB}" type="slidenum">
              <a:rPr lang="en-CA" smtClean="0"/>
              <a:t>4</a:t>
            </a:fld>
            <a:endParaRPr lang="en-CA"/>
          </a:p>
        </p:txBody>
      </p:sp>
    </p:spTree>
    <p:extLst>
      <p:ext uri="{BB962C8B-B14F-4D97-AF65-F5344CB8AC3E}">
        <p14:creationId xmlns:p14="http://schemas.microsoft.com/office/powerpoint/2010/main" val="67930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Courier New"/>
              <a:buChar char="○"/>
            </a:pPr>
            <a:r>
              <a:rPr lang="en-US" dirty="0">
                <a:latin typeface="Tw Cen MT"/>
              </a:rPr>
              <a:t>Priorities for researchers differ from policymakers and patients</a:t>
            </a:r>
          </a:p>
          <a:p>
            <a:pPr marL="628650" lvl="1" indent="-171450">
              <a:buFont typeface="Courier New"/>
              <a:buChar char="○"/>
            </a:pPr>
            <a:r>
              <a:rPr lang="en-US" dirty="0">
                <a:latin typeface="Tw Cen MT"/>
              </a:rPr>
              <a:t>Limited engagement between researchers, patients, health care providers, and decision makers contributes to this divide between research, policy and care</a:t>
            </a:r>
          </a:p>
          <a:p>
            <a:pPr marL="628650" marR="0" lvl="1" indent="-171450" algn="l" defTabSz="914400" rtl="0" eaLnBrk="1" fontAlgn="auto" latinLnBrk="0" hangingPunct="1">
              <a:lnSpc>
                <a:spcPct val="100000"/>
              </a:lnSpc>
              <a:spcBef>
                <a:spcPts val="0"/>
              </a:spcBef>
              <a:spcAft>
                <a:spcPts val="0"/>
              </a:spcAft>
              <a:buClrTx/>
              <a:buSzTx/>
              <a:buFont typeface="Courier New"/>
              <a:buChar char="○"/>
              <a:tabLst/>
              <a:defRPr/>
            </a:pPr>
            <a:r>
              <a:rPr lang="en-US" dirty="0">
                <a:latin typeface="Tw Cen MT"/>
              </a:rPr>
              <a:t>Duplication or minor variations research studies limit cumulative learning on top of the small sample sizes</a:t>
            </a:r>
          </a:p>
          <a:p>
            <a:pPr marL="628650" marR="0" lvl="1" indent="-171450" algn="l" defTabSz="914400" rtl="0" eaLnBrk="1" fontAlgn="auto" latinLnBrk="0" hangingPunct="1">
              <a:lnSpc>
                <a:spcPct val="100000"/>
              </a:lnSpc>
              <a:spcBef>
                <a:spcPts val="0"/>
              </a:spcBef>
              <a:spcAft>
                <a:spcPts val="0"/>
              </a:spcAft>
              <a:buClrTx/>
              <a:buSzTx/>
              <a:buFont typeface="Courier New"/>
              <a:buChar char="○"/>
              <a:tabLst/>
              <a:defRPr/>
            </a:pPr>
            <a:r>
              <a:rPr lang="en-US" dirty="0">
                <a:latin typeface="Tw Cen MT"/>
              </a:rPr>
              <a:t>We have enormous variation in Canada, but are unable to learn from it</a:t>
            </a:r>
          </a:p>
          <a:p>
            <a:pPr marL="628650" marR="0" lvl="1" indent="-171450" algn="l" defTabSz="914400" rtl="0" eaLnBrk="1" fontAlgn="auto" latinLnBrk="0" hangingPunct="1">
              <a:lnSpc>
                <a:spcPct val="100000"/>
              </a:lnSpc>
              <a:spcBef>
                <a:spcPts val="0"/>
              </a:spcBef>
              <a:spcAft>
                <a:spcPts val="0"/>
              </a:spcAft>
              <a:buClrTx/>
              <a:buSzTx/>
              <a:buFont typeface="Courier New"/>
              <a:buChar char="○"/>
              <a:tabLst/>
              <a:defRPr/>
            </a:pPr>
            <a:r>
              <a:rPr lang="en-US" dirty="0">
                <a:latin typeface="Tw Cen MT"/>
              </a:rPr>
              <a:t>Sustainability and scale is so infrequent we make a point of noting it </a:t>
            </a:r>
            <a:endParaRPr lang="en-CA" dirty="0">
              <a:latin typeface="Tw Cen MT"/>
            </a:endParaRPr>
          </a:p>
          <a:p>
            <a:pPr marL="628650" lvl="1" indent="-171450">
              <a:buFont typeface="Courier New"/>
              <a:buChar char="○"/>
            </a:pPr>
            <a:r>
              <a:rPr lang="en-CA" dirty="0">
                <a:latin typeface="Tw Cen MT"/>
              </a:rPr>
              <a:t>Hard to find funds to sustain project, even harder to scale them</a:t>
            </a:r>
            <a:endParaRPr lang="en-CA"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a:p>
        </p:txBody>
      </p:sp>
    </p:spTree>
    <p:extLst>
      <p:ext uri="{BB962C8B-B14F-4D97-AF65-F5344CB8AC3E}">
        <p14:creationId xmlns:p14="http://schemas.microsoft.com/office/powerpoint/2010/main" val="150838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Funded by the Canadian Institute for Health Research Strategy for Patient Oriented Research</a:t>
            </a:r>
          </a:p>
          <a:p>
            <a:r>
              <a:rPr lang="en-CA" dirty="0"/>
              <a:t>$10M + $10M match</a:t>
            </a:r>
          </a:p>
          <a:p>
            <a:r>
              <a:rPr lang="en-CA" dirty="0"/>
              <a:t>It is designed to address many of the challenges in Primary Care research</a:t>
            </a:r>
          </a:p>
          <a:p>
            <a:r>
              <a:rPr lang="en-CA" dirty="0"/>
              <a:t>Engages patients, providers and policymakers in grant writing, budget allocation and ongoing governance</a:t>
            </a:r>
          </a:p>
          <a:p>
            <a:r>
              <a:rPr lang="en-CA" dirty="0"/>
              <a:t>¼ of the executive includes patients as voting members</a:t>
            </a:r>
          </a:p>
          <a:p>
            <a:r>
              <a:rPr lang="en-CA" dirty="0"/>
              <a:t>Funds 8 research projects that spread innovations across multiple provinces</a:t>
            </a:r>
          </a:p>
          <a:p>
            <a:r>
              <a:rPr lang="en-CA" dirty="0"/>
              <a:t>Supports consolidation of a Primary Care Information System</a:t>
            </a:r>
          </a:p>
        </p:txBody>
      </p:sp>
      <p:sp>
        <p:nvSpPr>
          <p:cNvPr id="4" name="Slide Number Placeholder 3"/>
          <p:cNvSpPr>
            <a:spLocks noGrp="1"/>
          </p:cNvSpPr>
          <p:nvPr>
            <p:ph type="sldNum" sz="quarter" idx="5"/>
          </p:nvPr>
        </p:nvSpPr>
        <p:spPr/>
        <p:txBody>
          <a:bodyPr/>
          <a:lstStyle/>
          <a:p>
            <a:fld id="{0ECBAF60-E7EE-43A9-9873-3B668C61C0CB}" type="slidenum">
              <a:rPr lang="en-CA" smtClean="0"/>
              <a:t>6</a:t>
            </a:fld>
            <a:endParaRPr lang="en-CA"/>
          </a:p>
        </p:txBody>
      </p:sp>
    </p:spTree>
    <p:extLst>
      <p:ext uri="{BB962C8B-B14F-4D97-AF65-F5344CB8AC3E}">
        <p14:creationId xmlns:p14="http://schemas.microsoft.com/office/powerpoint/2010/main" val="58289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support the development and growth of PBRLNs across the country</a:t>
            </a:r>
          </a:p>
          <a:p>
            <a:r>
              <a:rPr lang="en-CA" dirty="0"/>
              <a:t>We added the “L” to signal that they go beyond research</a:t>
            </a:r>
            <a:endParaRPr lang="en-US" dirty="0"/>
          </a:p>
        </p:txBody>
      </p:sp>
      <p:sp>
        <p:nvSpPr>
          <p:cNvPr id="4" name="Slide Number Placeholder 3"/>
          <p:cNvSpPr>
            <a:spLocks noGrp="1"/>
          </p:cNvSpPr>
          <p:nvPr>
            <p:ph type="sldNum" sz="quarter" idx="5"/>
          </p:nvPr>
        </p:nvSpPr>
        <p:spPr/>
        <p:txBody>
          <a:bodyPr/>
          <a:lstStyle/>
          <a:p>
            <a:fld id="{0ECBAF60-E7EE-43A9-9873-3B668C61C0CB}" type="slidenum">
              <a:rPr lang="en-CA" smtClean="0"/>
              <a:t>7</a:t>
            </a:fld>
            <a:endParaRPr lang="en-CA"/>
          </a:p>
        </p:txBody>
      </p:sp>
    </p:spTree>
    <p:extLst>
      <p:ext uri="{BB962C8B-B14F-4D97-AF65-F5344CB8AC3E}">
        <p14:creationId xmlns:p14="http://schemas.microsoft.com/office/powerpoint/2010/main" val="337907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CBAF60-E7EE-43A9-9873-3B668C61C0CB}" type="slidenum">
              <a:rPr lang="en-CA" smtClean="0"/>
              <a:t>9</a:t>
            </a:fld>
            <a:endParaRPr lang="en-CA"/>
          </a:p>
        </p:txBody>
      </p:sp>
    </p:spTree>
    <p:extLst>
      <p:ext uri="{BB962C8B-B14F-4D97-AF65-F5344CB8AC3E}">
        <p14:creationId xmlns:p14="http://schemas.microsoft.com/office/powerpoint/2010/main" val="78088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Jack Westfall’s work on the Hight Plains Research Network is perhaps the most emblematic example of this focus</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Community is involved in setting the research questions, engage participants and interpret results</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Our very own Viv Ramsden, former NAPCRG president, is developing a PBRLN in Saskatchewan that is relationship driven, this involves understanding and knowing about someone through repeated interactions. Relational equity is about co-creating and carefully cultivating the work being undertaken. We hope to build on these relationships in co-creating a PBRLN which would undertake to answer questions that are meaningful to each of the clinics/Residency Training Sites in Saskatchewan.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This strategy not only mitigates potential power imbalances but also boosts the sustainability and quality of healthcare interventions.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They have put Site Scholarship Leads (family physicians) in each of the Residency Training Sites and are working towards having a two-person team of people with lived experience in each of these sites that could support and engage in education/learning, research and practice with the health care providers, researchers, decision-makers and other patients.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ECBAF60-E7EE-43A9-9873-3B668C61C0CB}" type="slidenum">
              <a:rPr lang="en-CA" smtClean="0"/>
              <a:t>10</a:t>
            </a:fld>
            <a:endParaRPr lang="en-CA"/>
          </a:p>
        </p:txBody>
      </p:sp>
    </p:spTree>
    <p:extLst>
      <p:ext uri="{BB962C8B-B14F-4D97-AF65-F5344CB8AC3E}">
        <p14:creationId xmlns:p14="http://schemas.microsoft.com/office/powerpoint/2010/main" val="1801637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6EE994-FA90-4E99-A883-56684CB3C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5503" y="616129"/>
            <a:ext cx="8229600" cy="1865608"/>
          </a:xfrm>
          <a:prstGeom prst="rect">
            <a:avLst/>
          </a:prstGeom>
        </p:spPr>
      </p:pic>
    </p:spTree>
    <p:extLst>
      <p:ext uri="{BB962C8B-B14F-4D97-AF65-F5344CB8AC3E}">
        <p14:creationId xmlns:p14="http://schemas.microsoft.com/office/powerpoint/2010/main" val="1126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92151402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17830231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2815-712C-9076-FE3A-2A1CD29F60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04ADE1-469B-85E9-153A-27FD5737E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747062-BA2E-0118-1690-2B8729569E33}"/>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5" name="Footer Placeholder 4">
            <a:extLst>
              <a:ext uri="{FF2B5EF4-FFF2-40B4-BE49-F238E27FC236}">
                <a16:creationId xmlns:a16="http://schemas.microsoft.com/office/drawing/2014/main" id="{C73F3482-7429-5BA1-ACE5-A4BA6C5AB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02329-8EE0-0379-F1DD-01224D66BCB8}"/>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235733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04092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2815-712C-9076-FE3A-2A1CD29F60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04ADE1-469B-85E9-153A-27FD5737E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747062-BA2E-0118-1690-2B8729569E33}"/>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5" name="Footer Placeholder 4">
            <a:extLst>
              <a:ext uri="{FF2B5EF4-FFF2-40B4-BE49-F238E27FC236}">
                <a16:creationId xmlns:a16="http://schemas.microsoft.com/office/drawing/2014/main" id="{C73F3482-7429-5BA1-ACE5-A4BA6C5AB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02329-8EE0-0379-F1DD-01224D66BCB8}"/>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152155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872-C192-92CB-807B-0203469D9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723E2-ADD0-DCFA-C857-C37A98AF5A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40B76-6D73-276C-7B7A-075B88FB1169}"/>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5" name="Footer Placeholder 4">
            <a:extLst>
              <a:ext uri="{FF2B5EF4-FFF2-40B4-BE49-F238E27FC236}">
                <a16:creationId xmlns:a16="http://schemas.microsoft.com/office/drawing/2014/main" id="{DBFE69CA-975B-9261-D874-4F772797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A29AD-424F-A2C9-681C-E071F653375D}"/>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1779232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DAD1-74ED-4C54-1CF1-04C88C09E5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FC11DC-CC68-982C-63AB-8A2887B12A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B30A3-8B4A-5DA1-567F-CAEAAEDACAB9}"/>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5" name="Footer Placeholder 4">
            <a:extLst>
              <a:ext uri="{FF2B5EF4-FFF2-40B4-BE49-F238E27FC236}">
                <a16:creationId xmlns:a16="http://schemas.microsoft.com/office/drawing/2014/main" id="{D68CEB9B-A009-254E-F91C-D139F8E95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96D8B-8CD6-23A8-0819-2509E11FDB49}"/>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3955613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999C-9233-B5C1-83BB-6B9F3A335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A43EE-830B-48D3-A29F-4BB3883C6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19081-F94D-87F5-C8CF-59E201ED4D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32CEDB-740F-CD18-BD73-DF00F6F3CB39}"/>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6" name="Footer Placeholder 5">
            <a:extLst>
              <a:ext uri="{FF2B5EF4-FFF2-40B4-BE49-F238E27FC236}">
                <a16:creationId xmlns:a16="http://schemas.microsoft.com/office/drawing/2014/main" id="{127CAEB7-817E-C5A8-3FC8-F1FF17C6E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BA3E7-6CDD-636D-429E-00BEACBC8511}"/>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3399497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8970-3BEB-3A9E-44DA-9899F2C026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C30EA-2A0F-8E11-4ADA-D2065B8A1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EE080-7AAD-D1BF-5724-7466D36E1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BA346A-45E1-24AE-1A74-A64A1E289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17D775-21A2-6FE9-6DBC-4A3CABA06A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9AFF83-F0B9-1882-7F72-ACFC8884F6F8}"/>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8" name="Footer Placeholder 7">
            <a:extLst>
              <a:ext uri="{FF2B5EF4-FFF2-40B4-BE49-F238E27FC236}">
                <a16:creationId xmlns:a16="http://schemas.microsoft.com/office/drawing/2014/main" id="{C6E42A3E-3643-C43B-8CB7-8668738E1C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9D9F38-EA85-C95E-025E-CBB611ECB4FD}"/>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2126387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A066-0212-D4CB-A6D6-F200405FB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83551F-08FC-A052-E5FB-09B771D0210F}"/>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4" name="Footer Placeholder 3">
            <a:extLst>
              <a:ext uri="{FF2B5EF4-FFF2-40B4-BE49-F238E27FC236}">
                <a16:creationId xmlns:a16="http://schemas.microsoft.com/office/drawing/2014/main" id="{D417634B-B65F-DC12-85DE-FCBF39486C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6C3BA-BDE3-AD19-E67C-41C0C857ED2E}"/>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264832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bwMode="auto">
          <a:xfrm>
            <a:off x="507997" y="1227834"/>
            <a:ext cx="10363200" cy="0"/>
          </a:xfrm>
          <a:prstGeom prst="line">
            <a:avLst/>
          </a:prstGeom>
          <a:noFill/>
          <a:ln w="12700" cap="flat" cmpd="sng" algn="ctr">
            <a:solidFill>
              <a:srgbClr val="7670B3"/>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275B8919-5969-4983-AFC7-AE9511249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7102"/>
          <a:stretch/>
        </p:blipFill>
        <p:spPr>
          <a:xfrm>
            <a:off x="11080589" y="5929300"/>
            <a:ext cx="902863" cy="893864"/>
          </a:xfrm>
          <a:prstGeom prst="rect">
            <a:avLst/>
          </a:prstGeom>
        </p:spPr>
      </p:pic>
    </p:spTree>
    <p:extLst>
      <p:ext uri="{BB962C8B-B14F-4D97-AF65-F5344CB8AC3E}">
        <p14:creationId xmlns:p14="http://schemas.microsoft.com/office/powerpoint/2010/main" val="4041876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E572E-7257-0259-5350-9403BB9CE8C5}"/>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3" name="Footer Placeholder 2">
            <a:extLst>
              <a:ext uri="{FF2B5EF4-FFF2-40B4-BE49-F238E27FC236}">
                <a16:creationId xmlns:a16="http://schemas.microsoft.com/office/drawing/2014/main" id="{868A77EF-7C8D-43BD-26FF-19BE7C390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574E8B-9279-7731-9D3E-38E9CEAE49E6}"/>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805152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ACCC-5257-1235-9122-B766FE594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A6C95C-780E-36D9-2F16-4F8BFAE41F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A6DC0-2218-2DFE-0693-6E2CA89D9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C86D6-D76F-938A-5E3D-9243655143E4}"/>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6" name="Footer Placeholder 5">
            <a:extLst>
              <a:ext uri="{FF2B5EF4-FFF2-40B4-BE49-F238E27FC236}">
                <a16:creationId xmlns:a16="http://schemas.microsoft.com/office/drawing/2014/main" id="{41D30661-C3BD-4579-298B-BF50D70D4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160AA-CC83-8CE9-6018-74D97A44D790}"/>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405856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3FA6-A133-DDCD-03AF-08F5CE4F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22C8C-311A-2D24-4CE9-EBA19B639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6470F-5CAC-4D5F-A7AF-A8E206305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2C055-EE1A-D953-973C-AE18D546BE5C}"/>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6" name="Footer Placeholder 5">
            <a:extLst>
              <a:ext uri="{FF2B5EF4-FFF2-40B4-BE49-F238E27FC236}">
                <a16:creationId xmlns:a16="http://schemas.microsoft.com/office/drawing/2014/main" id="{B2FE1551-012A-49D3-6B00-916FBD5D2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4E2CC-EE46-6036-56CC-AF7D9AC2F5CD}"/>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799011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5346-9E3C-44E9-F937-6DC7EB94C5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A4DE7D-4C12-140B-B456-02C5236A3C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199943-16E8-8C25-7F77-4C28FC9C949F}"/>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5" name="Footer Placeholder 4">
            <a:extLst>
              <a:ext uri="{FF2B5EF4-FFF2-40B4-BE49-F238E27FC236}">
                <a16:creationId xmlns:a16="http://schemas.microsoft.com/office/drawing/2014/main" id="{81569B19-4AF7-AC3D-D0AA-D0A4B051E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8D31-6AF1-6E48-CC6E-37D86C12EA97}"/>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1927806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330E86-5A3C-2FDC-910F-8759AE0D29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C156DC-9BF7-9122-E607-B15265CCCA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50BE8-491F-4387-2093-F01A73B47BAE}"/>
              </a:ext>
            </a:extLst>
          </p:cNvPr>
          <p:cNvSpPr>
            <a:spLocks noGrp="1"/>
          </p:cNvSpPr>
          <p:nvPr>
            <p:ph type="dt" sz="half" idx="10"/>
          </p:nvPr>
        </p:nvSpPr>
        <p:spPr/>
        <p:txBody>
          <a:bodyPr/>
          <a:lstStyle/>
          <a:p>
            <a:fld id="{020F1279-2C72-2246-8E2C-7BFF7FE36A4D}" type="datetimeFigureOut">
              <a:rPr lang="en-US" smtClean="0"/>
              <a:t>6/16/2024</a:t>
            </a:fld>
            <a:endParaRPr lang="en-US"/>
          </a:p>
        </p:txBody>
      </p:sp>
      <p:sp>
        <p:nvSpPr>
          <p:cNvPr id="5" name="Footer Placeholder 4">
            <a:extLst>
              <a:ext uri="{FF2B5EF4-FFF2-40B4-BE49-F238E27FC236}">
                <a16:creationId xmlns:a16="http://schemas.microsoft.com/office/drawing/2014/main" id="{B7C06CF2-47C9-4863-C62D-69CD3F8F7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CAE52-16D5-0140-362A-5629D083BBBD}"/>
              </a:ext>
            </a:extLst>
          </p:cNvPr>
          <p:cNvSpPr>
            <a:spLocks noGrp="1"/>
          </p:cNvSpPr>
          <p:nvPr>
            <p:ph type="sldNum" sz="quarter" idx="12"/>
          </p:nvPr>
        </p:nvSpPr>
        <p:spPr/>
        <p:txBody>
          <a:bodyPr/>
          <a:lstStyle/>
          <a:p>
            <a:fld id="{48C1676C-B651-7040-AAAF-E8ED5EDFCB30}" type="slidenum">
              <a:rPr lang="en-US" smtClean="0"/>
              <a:t>‹#›</a:t>
            </a:fld>
            <a:endParaRPr lang="en-US"/>
          </a:p>
        </p:txBody>
      </p:sp>
    </p:spTree>
    <p:extLst>
      <p:ext uri="{BB962C8B-B14F-4D97-AF65-F5344CB8AC3E}">
        <p14:creationId xmlns:p14="http://schemas.microsoft.com/office/powerpoint/2010/main" val="2733956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_DeepYellow">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a:t>Insert Image</a:t>
            </a:r>
          </a:p>
        </p:txBody>
      </p:sp>
    </p:spTree>
    <p:extLst>
      <p:ext uri="{BB962C8B-B14F-4D97-AF65-F5344CB8AC3E}">
        <p14:creationId xmlns:p14="http://schemas.microsoft.com/office/powerpoint/2010/main" val="1943945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a:t>Insert Image</a:t>
            </a:r>
          </a:p>
        </p:txBody>
      </p:sp>
    </p:spTree>
    <p:extLst>
      <p:ext uri="{BB962C8B-B14F-4D97-AF65-F5344CB8AC3E}">
        <p14:creationId xmlns:p14="http://schemas.microsoft.com/office/powerpoint/2010/main" val="485810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a:t>Insert Image</a:t>
            </a:r>
            <a:endParaRPr lang="en-GB"/>
          </a:p>
        </p:txBody>
      </p:sp>
    </p:spTree>
    <p:extLst>
      <p:ext uri="{BB962C8B-B14F-4D97-AF65-F5344CB8AC3E}">
        <p14:creationId xmlns:p14="http://schemas.microsoft.com/office/powerpoint/2010/main" val="2153823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Tree>
    <p:extLst>
      <p:ext uri="{BB962C8B-B14F-4D97-AF65-F5344CB8AC3E}">
        <p14:creationId xmlns:p14="http://schemas.microsoft.com/office/powerpoint/2010/main" val="74838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a:t>Insert Image</a:t>
            </a:r>
            <a:endParaRPr lang="en-GB"/>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Tree>
    <p:extLst>
      <p:ext uri="{BB962C8B-B14F-4D97-AF65-F5344CB8AC3E}">
        <p14:creationId xmlns:p14="http://schemas.microsoft.com/office/powerpoint/2010/main" val="162215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bwMode="auto">
          <a:xfrm>
            <a:off x="507997" y="1227834"/>
            <a:ext cx="10363200" cy="0"/>
          </a:xfrm>
          <a:prstGeom prst="line">
            <a:avLst/>
          </a:prstGeom>
          <a:noFill/>
          <a:ln w="12700" cap="flat" cmpd="sng" algn="ctr">
            <a:solidFill>
              <a:srgbClr val="7670B3"/>
            </a:solidFill>
            <a:prstDash val="solid"/>
            <a:round/>
            <a:headEnd type="none" w="med" len="med"/>
            <a:tailEnd type="none" w="med" len="med"/>
          </a:ln>
          <a:effectLst/>
        </p:spPr>
      </p:cxnSp>
    </p:spTree>
    <p:extLst>
      <p:ext uri="{BB962C8B-B14F-4D97-AF65-F5344CB8AC3E}">
        <p14:creationId xmlns:p14="http://schemas.microsoft.com/office/powerpoint/2010/main" val="3611725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1588277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962620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41353740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267279657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55744835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5500848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89459119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36333220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73461814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944043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wi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US" dirty="0"/>
          </a:p>
        </p:txBody>
      </p:sp>
      <p:cxnSp>
        <p:nvCxnSpPr>
          <p:cNvPr id="6" name="Straight Connector 5"/>
          <p:cNvCxnSpPr/>
          <p:nvPr userDrawn="1"/>
        </p:nvCxnSpPr>
        <p:spPr bwMode="auto">
          <a:xfrm>
            <a:off x="507997" y="1227834"/>
            <a:ext cx="10363200" cy="0"/>
          </a:xfrm>
          <a:prstGeom prst="line">
            <a:avLst/>
          </a:prstGeom>
          <a:noFill/>
          <a:ln w="12700" cap="flat" cmpd="sng" algn="ctr">
            <a:solidFill>
              <a:srgbClr val="7670B3"/>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60347C3A-1802-4629-8FFB-E59B22D33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7102"/>
          <a:stretch/>
        </p:blipFill>
        <p:spPr>
          <a:xfrm>
            <a:off x="11080589" y="5929300"/>
            <a:ext cx="902863" cy="893864"/>
          </a:xfrm>
          <a:prstGeom prst="rect">
            <a:avLst/>
          </a:prstGeom>
        </p:spPr>
      </p:pic>
    </p:spTree>
    <p:extLst>
      <p:ext uri="{BB962C8B-B14F-4D97-AF65-F5344CB8AC3E}">
        <p14:creationId xmlns:p14="http://schemas.microsoft.com/office/powerpoint/2010/main" val="2823275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76071693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35020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1846617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4356156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928534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175313467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294738120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279994741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4216933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60749140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US" dirty="0"/>
          </a:p>
        </p:txBody>
      </p:sp>
      <p:cxnSp>
        <p:nvCxnSpPr>
          <p:cNvPr id="6" name="Straight Connector 5"/>
          <p:cNvCxnSpPr>
            <a:cxnSpLocks/>
          </p:cNvCxnSpPr>
          <p:nvPr userDrawn="1"/>
        </p:nvCxnSpPr>
        <p:spPr bwMode="auto">
          <a:xfrm>
            <a:off x="507997" y="1227834"/>
            <a:ext cx="11220707" cy="0"/>
          </a:xfrm>
          <a:prstGeom prst="line">
            <a:avLst/>
          </a:prstGeom>
          <a:noFill/>
          <a:ln w="12700" cap="flat" cmpd="sng" algn="ctr">
            <a:solidFill>
              <a:srgbClr val="7670B3"/>
            </a:solidFill>
            <a:prstDash val="solid"/>
            <a:round/>
            <a:headEnd type="none" w="med" len="med"/>
            <a:tailEnd type="none" w="med" len="med"/>
          </a:ln>
          <a:effectLst/>
        </p:spPr>
      </p:cxnSp>
    </p:spTree>
    <p:extLst>
      <p:ext uri="{BB962C8B-B14F-4D97-AF65-F5344CB8AC3E}">
        <p14:creationId xmlns:p14="http://schemas.microsoft.com/office/powerpoint/2010/main" val="2157850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44168567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3229637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a:t>Insert Image</a:t>
            </a:r>
            <a:endParaRPr lang="en-GB"/>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57540029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a:t>Insert Image</a:t>
            </a:r>
            <a:endParaRPr lang="en-GB"/>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a:t>I</a:t>
            </a:r>
            <a:endParaRPr lang="en-GB"/>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a:t>Important Content</a:t>
            </a:r>
            <a:endParaRPr lang="en-GB"/>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33694869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5332999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00289220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142629009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31996831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a:t>Icon</a:t>
            </a:r>
          </a:p>
        </p:txBody>
      </p:sp>
    </p:spTree>
    <p:extLst>
      <p:ext uri="{BB962C8B-B14F-4D97-AF65-F5344CB8AC3E}">
        <p14:creationId xmlns:p14="http://schemas.microsoft.com/office/powerpoint/2010/main" val="386660390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6283670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F5338D-CFD9-4B70-98A0-6C19CDDAE0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7102"/>
          <a:stretch/>
        </p:blipFill>
        <p:spPr>
          <a:xfrm>
            <a:off x="11080589" y="5929300"/>
            <a:ext cx="902863" cy="893864"/>
          </a:xfrm>
          <a:prstGeom prst="rect">
            <a:avLst/>
          </a:prstGeom>
        </p:spPr>
      </p:pic>
    </p:spTree>
    <p:extLst>
      <p:ext uri="{BB962C8B-B14F-4D97-AF65-F5344CB8AC3E}">
        <p14:creationId xmlns:p14="http://schemas.microsoft.com/office/powerpoint/2010/main" val="2201779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255616183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2623967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60903737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82420221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8390316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919603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2013967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3789325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6261526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128173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5003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1311479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135046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6847059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46119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4657273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a:t>Insert Image</a:t>
            </a:r>
            <a:endParaRPr lang="en-GB"/>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a:t>I</a:t>
            </a:r>
            <a:endParaRPr lang="en-GB"/>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8276190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a:t>Insert Image</a:t>
            </a:r>
          </a:p>
        </p:txBody>
      </p:sp>
    </p:spTree>
    <p:extLst>
      <p:ext uri="{BB962C8B-B14F-4D97-AF65-F5344CB8AC3E}">
        <p14:creationId xmlns:p14="http://schemas.microsoft.com/office/powerpoint/2010/main" val="351435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a:t>I</a:t>
            </a:r>
            <a:endParaRPr lang="en-GB"/>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a:t>THANK </a:t>
            </a:r>
            <a:r>
              <a:rPr lang="en-US" err="1"/>
              <a:t>yOU</a:t>
            </a:r>
            <a:endParaRPr lang="en-US"/>
          </a:p>
        </p:txBody>
      </p:sp>
    </p:spTree>
    <p:extLst>
      <p:ext uri="{BB962C8B-B14F-4D97-AF65-F5344CB8AC3E}">
        <p14:creationId xmlns:p14="http://schemas.microsoft.com/office/powerpoint/2010/main" val="41059086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a:t>Insert Image</a:t>
            </a:r>
            <a:endParaRPr lang="en-GB"/>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a:t>I</a:t>
            </a:r>
            <a:endParaRPr lang="en-GB"/>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a:t>THANK </a:t>
            </a:r>
            <a:r>
              <a:rPr lang="en-US" err="1"/>
              <a:t>yOU</a:t>
            </a:r>
            <a:endParaRPr lang="en-US"/>
          </a:p>
        </p:txBody>
      </p:sp>
    </p:spTree>
    <p:extLst>
      <p:ext uri="{BB962C8B-B14F-4D97-AF65-F5344CB8AC3E}">
        <p14:creationId xmlns:p14="http://schemas.microsoft.com/office/powerpoint/2010/main" val="4029073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a:t>I</a:t>
            </a:r>
            <a:endParaRPr lang="en-GB"/>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a:t>THANK </a:t>
            </a:r>
            <a:r>
              <a:rPr lang="en-US" err="1"/>
              <a:t>yOU</a:t>
            </a:r>
            <a:endParaRPr lang="en-US"/>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144758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TextBox 1"/>
          <p:cNvSpPr txBox="1"/>
          <p:nvPr userDrawn="1"/>
        </p:nvSpPr>
        <p:spPr>
          <a:xfrm>
            <a:off x="3341272" y="4154556"/>
            <a:ext cx="6345648" cy="923330"/>
          </a:xfrm>
          <a:prstGeom prst="rect">
            <a:avLst/>
          </a:prstGeom>
          <a:noFill/>
        </p:spPr>
        <p:txBody>
          <a:bodyPr wrap="none" rtlCol="0">
            <a:spAutoFit/>
          </a:bodyPr>
          <a:lstStyle/>
          <a:p>
            <a:r>
              <a:rPr lang="en-US" sz="5400" b="0" dirty="0">
                <a:solidFill>
                  <a:srgbClr val="7670B3"/>
                </a:solidFill>
              </a:rPr>
              <a:t>www.cpcrn-rcrsp.com</a:t>
            </a:r>
          </a:p>
        </p:txBody>
      </p:sp>
      <p:pic>
        <p:nvPicPr>
          <p:cNvPr id="4" name="Picture 3">
            <a:extLst>
              <a:ext uri="{FF2B5EF4-FFF2-40B4-BE49-F238E27FC236}">
                <a16:creationId xmlns:a16="http://schemas.microsoft.com/office/drawing/2014/main" id="{25608D61-D1EB-4543-8251-973741D05B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10" y="1874368"/>
            <a:ext cx="10058400" cy="2280188"/>
          </a:xfrm>
          <a:prstGeom prst="rect">
            <a:avLst/>
          </a:prstGeom>
        </p:spPr>
      </p:pic>
    </p:spTree>
    <p:extLst>
      <p:ext uri="{BB962C8B-B14F-4D97-AF65-F5344CB8AC3E}">
        <p14:creationId xmlns:p14="http://schemas.microsoft.com/office/powerpoint/2010/main" val="2686263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a:t>Insert Image</a:t>
            </a:r>
            <a:endParaRPr lang="en-GB"/>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a:t>THANK </a:t>
            </a:r>
            <a:r>
              <a:rPr lang="en-US" err="1"/>
              <a:t>yOU</a:t>
            </a:r>
            <a:endParaRPr lang="en-US"/>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a:t>I</a:t>
            </a:r>
            <a:endParaRPr lang="en-GB"/>
          </a:p>
        </p:txBody>
      </p:sp>
    </p:spTree>
    <p:extLst>
      <p:ext uri="{BB962C8B-B14F-4D97-AF65-F5344CB8AC3E}">
        <p14:creationId xmlns:p14="http://schemas.microsoft.com/office/powerpoint/2010/main" val="299115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unders">
    <p:spTree>
      <p:nvGrpSpPr>
        <p:cNvPr id="1" name=""/>
        <p:cNvGrpSpPr/>
        <p:nvPr/>
      </p:nvGrpSpPr>
      <p:grpSpPr>
        <a:xfrm>
          <a:off x="0" y="0"/>
          <a:ext cx="0" cy="0"/>
          <a:chOff x="0" y="0"/>
          <a:chExt cx="0" cy="0"/>
        </a:xfrm>
      </p:grpSpPr>
      <p:grpSp>
        <p:nvGrpSpPr>
          <p:cNvPr id="9" name="Group 8"/>
          <p:cNvGrpSpPr/>
          <p:nvPr userDrawn="1"/>
        </p:nvGrpSpPr>
        <p:grpSpPr>
          <a:xfrm>
            <a:off x="1668570" y="2333798"/>
            <a:ext cx="8854861" cy="2190404"/>
            <a:chOff x="536548" y="3410952"/>
            <a:chExt cx="8312726" cy="2190404"/>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548" y="3496430"/>
              <a:ext cx="3915713" cy="210492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2262" y="3410952"/>
              <a:ext cx="4397012" cy="1956187"/>
            </a:xfrm>
            <a:prstGeom prst="rect">
              <a:avLst/>
            </a:prstGeom>
          </p:spPr>
        </p:pic>
      </p:grpSp>
    </p:spTree>
    <p:extLst>
      <p:ext uri="{BB962C8B-B14F-4D97-AF65-F5344CB8AC3E}">
        <p14:creationId xmlns:p14="http://schemas.microsoft.com/office/powerpoint/2010/main" val="249079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50" Type="http://schemas.openxmlformats.org/officeDocument/2006/relationships/slideLayout" Target="../slideLayouts/slideLayout74.xml"/><Relationship Id="rId55" Type="http://schemas.openxmlformats.org/officeDocument/2006/relationships/slideLayout" Target="../slideLayouts/slideLayout79.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slideLayout" Target="../slideLayouts/slideLayout77.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56" Type="http://schemas.openxmlformats.org/officeDocument/2006/relationships/slideLayout" Target="../slideLayouts/slideLayout80.xml"/><Relationship Id="rId8" Type="http://schemas.openxmlformats.org/officeDocument/2006/relationships/slideLayout" Target="../slideLayouts/slideLayout32.xml"/><Relationship Id="rId51" Type="http://schemas.openxmlformats.org/officeDocument/2006/relationships/slideLayout" Target="../slideLayouts/slideLayout75.xml"/><Relationship Id="rId3"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2064" y="384048"/>
            <a:ext cx="11216640" cy="8229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1645920"/>
            <a:ext cx="10972800"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1311265"/>
      </p:ext>
    </p:extLst>
  </p:cSld>
  <p:clrMap bg1="lt1" tx1="dk1" bg2="lt2" tx2="dk2" accent1="accent1" accent2="accent2" accent3="accent3" accent4="accent4" accent5="accent5" accent6="accent6" hlink="hlink" folHlink="folHlink"/>
  <p:sldLayoutIdLst>
    <p:sldLayoutId id="2147483768" r:id="rId1"/>
    <p:sldLayoutId id="2147483777" r:id="rId2"/>
    <p:sldLayoutId id="2147483769" r:id="rId3"/>
    <p:sldLayoutId id="2147483778" r:id="rId4"/>
    <p:sldLayoutId id="2147483773" r:id="rId5"/>
    <p:sldLayoutId id="2147483775" r:id="rId6"/>
    <p:sldLayoutId id="2147483774" r:id="rId7"/>
    <p:sldLayoutId id="2147483776" r:id="rId8"/>
    <p:sldLayoutId id="2147483779" r:id="rId9"/>
    <p:sldLayoutId id="2147483780" r:id="rId10"/>
    <p:sldLayoutId id="2147483781" r:id="rId11"/>
    <p:sldLayoutId id="2147483782" r:id="rId12"/>
    <p:sldLayoutId id="2147483783" r:id="rId13"/>
  </p:sldLayoutIdLst>
  <p:txStyles>
    <p:titleStyle>
      <a:lvl1pPr algn="l" defTabSz="914400" rtl="0" eaLnBrk="1" latinLnBrk="0" hangingPunct="1">
        <a:lnSpc>
          <a:spcPct val="90000"/>
        </a:lnSpc>
        <a:spcBef>
          <a:spcPct val="0"/>
        </a:spcBef>
        <a:buNone/>
        <a:defRPr sz="3000" kern="1200">
          <a:solidFill>
            <a:schemeClr val="accent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9C061-A0EC-4E9D-1FB7-6FB2E1D032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E2A46-A433-6BD7-28A9-AE53CBF04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77DCC-1216-6E5E-75BB-F9539A557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0F1279-2C72-2246-8E2C-7BFF7FE36A4D}" type="datetimeFigureOut">
              <a:rPr lang="en-US" smtClean="0"/>
              <a:t>6/16/2024</a:t>
            </a:fld>
            <a:endParaRPr lang="en-US"/>
          </a:p>
        </p:txBody>
      </p:sp>
      <p:sp>
        <p:nvSpPr>
          <p:cNvPr id="5" name="Footer Placeholder 4">
            <a:extLst>
              <a:ext uri="{FF2B5EF4-FFF2-40B4-BE49-F238E27FC236}">
                <a16:creationId xmlns:a16="http://schemas.microsoft.com/office/drawing/2014/main" id="{6529C1A1-1AC4-1526-8112-10F0DBF2B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61BD0C-396B-D484-31F8-13FA43785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C1676C-B651-7040-AAAF-E8ED5EDFCB30}" type="slidenum">
              <a:rPr lang="en-US" smtClean="0"/>
              <a:t>‹#›</a:t>
            </a:fld>
            <a:endParaRPr lang="en-US"/>
          </a:p>
        </p:txBody>
      </p:sp>
    </p:spTree>
    <p:extLst>
      <p:ext uri="{BB962C8B-B14F-4D97-AF65-F5344CB8AC3E}">
        <p14:creationId xmlns:p14="http://schemas.microsoft.com/office/powerpoint/2010/main" val="391438215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09028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 id="2147483833" r:id="rId37"/>
    <p:sldLayoutId id="2147483834" r:id="rId38"/>
    <p:sldLayoutId id="2147483835" r:id="rId39"/>
    <p:sldLayoutId id="2147483836" r:id="rId40"/>
    <p:sldLayoutId id="2147483837" r:id="rId41"/>
    <p:sldLayoutId id="2147483838" r:id="rId42"/>
    <p:sldLayoutId id="2147483839" r:id="rId43"/>
    <p:sldLayoutId id="2147483840" r:id="rId44"/>
    <p:sldLayoutId id="2147483841" r:id="rId45"/>
    <p:sldLayoutId id="2147483842" r:id="rId46"/>
    <p:sldLayoutId id="2147483843" r:id="rId47"/>
    <p:sldLayoutId id="2147483844" r:id="rId48"/>
    <p:sldLayoutId id="2147483845" r:id="rId49"/>
    <p:sldLayoutId id="2147483846" r:id="rId50"/>
    <p:sldLayoutId id="2147483847" r:id="rId51"/>
    <p:sldLayoutId id="2147483848" r:id="rId52"/>
    <p:sldLayoutId id="2147483849" r:id="rId53"/>
    <p:sldLayoutId id="2147483850" r:id="rId54"/>
    <p:sldLayoutId id="2147483851" r:id="rId55"/>
    <p:sldLayoutId id="214748385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jfif"/></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 Id="rId5" Type="http://schemas.openxmlformats.org/officeDocument/2006/relationships/image" Target="../media/image47.sv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fif"/><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8.jp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8"/>
          <p:cNvSpPr txBox="1">
            <a:spLocks/>
          </p:cNvSpPr>
          <p:nvPr/>
        </p:nvSpPr>
        <p:spPr>
          <a:xfrm>
            <a:off x="344890" y="4188800"/>
            <a:ext cx="11231741" cy="14936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None/>
            </a:pPr>
            <a:r>
              <a:rPr lang="en-US" dirty="0"/>
              <a:t>Onil Bhattacharyya</a:t>
            </a:r>
          </a:p>
          <a:p>
            <a:pPr marL="0" indent="0" algn="ctr">
              <a:lnSpc>
                <a:spcPct val="80000"/>
              </a:lnSpc>
              <a:buNone/>
            </a:pPr>
            <a:r>
              <a:rPr lang="en-US" dirty="0" err="1"/>
              <a:t>Frigon</a:t>
            </a:r>
            <a:r>
              <a:rPr lang="en-US" dirty="0"/>
              <a:t> </a:t>
            </a:r>
            <a:r>
              <a:rPr lang="en-US" dirty="0" err="1"/>
              <a:t>Blau</a:t>
            </a:r>
            <a:r>
              <a:rPr lang="en-US" dirty="0"/>
              <a:t> Chair in Family Medicine Research at Women’s College Hospital</a:t>
            </a:r>
          </a:p>
          <a:p>
            <a:pPr marL="0" indent="0" algn="ctr">
              <a:buNone/>
            </a:pPr>
            <a:r>
              <a:rPr lang="en-US" dirty="0"/>
              <a:t>Associate Professor, Department of Family and Community Medicine</a:t>
            </a:r>
          </a:p>
        </p:txBody>
      </p:sp>
      <p:sp>
        <p:nvSpPr>
          <p:cNvPr id="5" name="Title 7"/>
          <p:cNvSpPr txBox="1">
            <a:spLocks/>
          </p:cNvSpPr>
          <p:nvPr/>
        </p:nvSpPr>
        <p:spPr>
          <a:xfrm>
            <a:off x="697832" y="360950"/>
            <a:ext cx="10702351" cy="1956972"/>
          </a:xfrm>
          <a:prstGeom prst="rect">
            <a:avLst/>
          </a:prstGeom>
        </p:spPr>
        <p:txBody>
          <a:bodyPr>
            <a:noAutofit/>
          </a:bodyPr>
          <a:lstStyle>
            <a:lvl1pPr algn="l" defTabSz="914400" rtl="0" eaLnBrk="1" latinLnBrk="0" hangingPunct="1">
              <a:lnSpc>
                <a:spcPct val="90000"/>
              </a:lnSpc>
              <a:spcBef>
                <a:spcPct val="0"/>
              </a:spcBef>
              <a:buNone/>
              <a:defRPr sz="3000" kern="1200">
                <a:solidFill>
                  <a:srgbClr val="29776F"/>
                </a:solidFill>
                <a:latin typeface="+mn-lt"/>
                <a:ea typeface="+mj-ea"/>
                <a:cs typeface="+mj-cs"/>
              </a:defRPr>
            </a:lvl1pPr>
          </a:lstStyle>
          <a:p>
            <a:pPr algn="ctr">
              <a:lnSpc>
                <a:spcPct val="100000"/>
              </a:lnSpc>
            </a:pPr>
            <a:r>
              <a:rPr lang="en-US" sz="6000" dirty="0">
                <a:solidFill>
                  <a:srgbClr val="3A3667"/>
                </a:solidFill>
              </a:rPr>
              <a:t>Choose Your Own Adventure: PBRNs, Primary Care Learning Health Systems and Everything in Between</a:t>
            </a:r>
            <a:endParaRPr lang="en-US" sz="6000" dirty="0">
              <a:solidFill>
                <a:srgbClr val="7670B3"/>
              </a:solidFill>
            </a:endParaRPr>
          </a:p>
        </p:txBody>
      </p:sp>
      <p:cxnSp>
        <p:nvCxnSpPr>
          <p:cNvPr id="6" name="Straight Connector 5"/>
          <p:cNvCxnSpPr/>
          <p:nvPr/>
        </p:nvCxnSpPr>
        <p:spPr bwMode="auto">
          <a:xfrm>
            <a:off x="530086" y="4112812"/>
            <a:ext cx="10979427" cy="0"/>
          </a:xfrm>
          <a:prstGeom prst="line">
            <a:avLst/>
          </a:prstGeom>
          <a:noFill/>
          <a:ln w="12700" cap="flat" cmpd="sng" algn="ctr">
            <a:solidFill>
              <a:srgbClr val="7670B3"/>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07B5883B-5B2C-11F6-F078-95CA68237D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1516" y="5642812"/>
            <a:ext cx="2125594" cy="1106267"/>
          </a:xfrm>
          <a:prstGeom prst="rect">
            <a:avLst/>
          </a:prstGeom>
          <a:noFill/>
          <a:ln>
            <a:noFill/>
          </a:ln>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Lst>
        </p:spPr>
      </p:pic>
      <p:pic>
        <p:nvPicPr>
          <p:cNvPr id="8" name="Picture 7" descr="Text&#10;&#10;Description automatically generated">
            <a:extLst>
              <a:ext uri="{FF2B5EF4-FFF2-40B4-BE49-F238E27FC236}">
                <a16:creationId xmlns:a16="http://schemas.microsoft.com/office/drawing/2014/main" id="{0F115289-1497-3B31-D8BD-3AA3E905449F}"/>
              </a:ext>
            </a:extLst>
          </p:cNvPr>
          <p:cNvPicPr>
            <a:picLocks noChangeAspect="1"/>
          </p:cNvPicPr>
          <p:nvPr/>
        </p:nvPicPr>
        <p:blipFill>
          <a:blip r:embed="rId4"/>
          <a:stretch>
            <a:fillRect/>
          </a:stretch>
        </p:blipFill>
        <p:spPr>
          <a:xfrm>
            <a:off x="0" y="5758479"/>
            <a:ext cx="4354289" cy="99060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36338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7578-10BA-A56C-54EC-B855D100437B}"/>
              </a:ext>
            </a:extLst>
          </p:cNvPr>
          <p:cNvSpPr>
            <a:spLocks noGrp="1"/>
          </p:cNvSpPr>
          <p:nvPr>
            <p:ph type="title"/>
          </p:nvPr>
        </p:nvSpPr>
        <p:spPr>
          <a:xfrm>
            <a:off x="0" y="0"/>
            <a:ext cx="11216640" cy="822960"/>
          </a:xfrm>
        </p:spPr>
        <p:txBody>
          <a:bodyPr>
            <a:normAutofit/>
          </a:bodyPr>
          <a:lstStyle/>
          <a:p>
            <a:r>
              <a:rPr lang="en-US" sz="4000" dirty="0">
                <a:latin typeface="+mj-lt"/>
              </a:rPr>
              <a:t>Community Engagement</a:t>
            </a:r>
          </a:p>
        </p:txBody>
      </p:sp>
      <p:pic>
        <p:nvPicPr>
          <p:cNvPr id="3" name="Picture 2" descr="A group of people putting their hands together&#10;&#10;Description automatically generated">
            <a:extLst>
              <a:ext uri="{FF2B5EF4-FFF2-40B4-BE49-F238E27FC236}">
                <a16:creationId xmlns:a16="http://schemas.microsoft.com/office/drawing/2014/main" id="{7DF552E0-DDD8-4F77-F0A7-E695E7872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96" y="2222755"/>
            <a:ext cx="2606722" cy="2182372"/>
          </a:xfrm>
          <a:prstGeom prst="rect">
            <a:avLst/>
          </a:prstGeom>
        </p:spPr>
      </p:pic>
      <p:pic>
        <p:nvPicPr>
          <p:cNvPr id="6" name="Picture 5" descr="A blue and yellow text on a white background&#10;&#10;Description automatically generated">
            <a:extLst>
              <a:ext uri="{FF2B5EF4-FFF2-40B4-BE49-F238E27FC236}">
                <a16:creationId xmlns:a16="http://schemas.microsoft.com/office/drawing/2014/main" id="{E4159808-E07D-FF48-6A28-220A40054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2635" y="1854896"/>
            <a:ext cx="4514850" cy="1219200"/>
          </a:xfrm>
          <a:prstGeom prst="rect">
            <a:avLst/>
          </a:prstGeom>
        </p:spPr>
      </p:pic>
      <p:pic>
        <p:nvPicPr>
          <p:cNvPr id="7" name="Picture 6" descr="A person in a black suit&#10;&#10;Description automatically generated">
            <a:extLst>
              <a:ext uri="{FF2B5EF4-FFF2-40B4-BE49-F238E27FC236}">
                <a16:creationId xmlns:a16="http://schemas.microsoft.com/office/drawing/2014/main" id="{BA000187-905D-FC1B-5388-A1F99578A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6376" y="3429000"/>
            <a:ext cx="2065608" cy="2065608"/>
          </a:xfrm>
          <a:prstGeom prst="ellipse">
            <a:avLst/>
          </a:prstGeom>
        </p:spPr>
      </p:pic>
    </p:spTree>
    <p:extLst>
      <p:ext uri="{BB962C8B-B14F-4D97-AF65-F5344CB8AC3E}">
        <p14:creationId xmlns:p14="http://schemas.microsoft.com/office/powerpoint/2010/main" val="10803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7553-127C-1E2E-17B2-44BBCA858A27}"/>
              </a:ext>
            </a:extLst>
          </p:cNvPr>
          <p:cNvSpPr>
            <a:spLocks noGrp="1"/>
          </p:cNvSpPr>
          <p:nvPr>
            <p:ph type="title"/>
          </p:nvPr>
        </p:nvSpPr>
        <p:spPr>
          <a:xfrm>
            <a:off x="0" y="0"/>
            <a:ext cx="11216640" cy="822960"/>
          </a:xfrm>
        </p:spPr>
        <p:txBody>
          <a:bodyPr>
            <a:normAutofit/>
          </a:bodyPr>
          <a:lstStyle/>
          <a:p>
            <a:r>
              <a:rPr lang="en-US" sz="4000" dirty="0">
                <a:latin typeface="+mj-lt"/>
              </a:rPr>
              <a:t>Quality Improvement</a:t>
            </a:r>
          </a:p>
        </p:txBody>
      </p:sp>
      <p:pic>
        <p:nvPicPr>
          <p:cNvPr id="4" name="Picture 3" descr="A diagram of a plan and study&#10;&#10;Description automatically generated">
            <a:extLst>
              <a:ext uri="{FF2B5EF4-FFF2-40B4-BE49-F238E27FC236}">
                <a16:creationId xmlns:a16="http://schemas.microsoft.com/office/drawing/2014/main" id="{89C9452A-7CA2-4E5A-B11B-B0963B1C2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72" y="2450950"/>
            <a:ext cx="2306592" cy="2306592"/>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C10C1245-D457-36C5-3554-AE33020BA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593" y="1934749"/>
            <a:ext cx="6127187" cy="1196758"/>
          </a:xfrm>
          <a:prstGeom prst="rect">
            <a:avLst/>
          </a:prstGeom>
        </p:spPr>
      </p:pic>
      <p:pic>
        <p:nvPicPr>
          <p:cNvPr id="10" name="Picture 9" descr="A logo with a light bulb in the center&#10;&#10;Description automatically generated">
            <a:extLst>
              <a:ext uri="{FF2B5EF4-FFF2-40B4-BE49-F238E27FC236}">
                <a16:creationId xmlns:a16="http://schemas.microsoft.com/office/drawing/2014/main" id="{28D29E5B-5CD1-0FB9-962D-A685B236C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533" y="3523949"/>
            <a:ext cx="4647154" cy="2351685"/>
          </a:xfrm>
          <a:prstGeom prst="rect">
            <a:avLst/>
          </a:prstGeom>
        </p:spPr>
      </p:pic>
    </p:spTree>
    <p:extLst>
      <p:ext uri="{BB962C8B-B14F-4D97-AF65-F5344CB8AC3E}">
        <p14:creationId xmlns:p14="http://schemas.microsoft.com/office/powerpoint/2010/main" val="29562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43F329-32C3-BE41-B578-30B43E9A32DA}"/>
              </a:ext>
            </a:extLst>
          </p:cNvPr>
          <p:cNvPicPr>
            <a:picLocks noChangeAspect="1"/>
          </p:cNvPicPr>
          <p:nvPr/>
        </p:nvPicPr>
        <p:blipFill>
          <a:blip r:embed="rId3"/>
          <a:stretch>
            <a:fillRect/>
          </a:stretch>
        </p:blipFill>
        <p:spPr>
          <a:xfrm>
            <a:off x="3026048" y="0"/>
            <a:ext cx="6268235" cy="1440000"/>
          </a:xfrm>
          <a:prstGeom prst="rect">
            <a:avLst/>
          </a:prstGeom>
        </p:spPr>
      </p:pic>
      <p:sp>
        <p:nvSpPr>
          <p:cNvPr id="21" name="TextBox 20">
            <a:extLst>
              <a:ext uri="{FF2B5EF4-FFF2-40B4-BE49-F238E27FC236}">
                <a16:creationId xmlns:a16="http://schemas.microsoft.com/office/drawing/2014/main" id="{35112C6F-0161-C149-8A08-2C04C0D310FD}"/>
              </a:ext>
            </a:extLst>
          </p:cNvPr>
          <p:cNvSpPr txBox="1"/>
          <p:nvPr/>
        </p:nvSpPr>
        <p:spPr>
          <a:xfrm>
            <a:off x="467877" y="1404703"/>
            <a:ext cx="5859621" cy="4031873"/>
          </a:xfrm>
          <a:prstGeom prst="rect">
            <a:avLst/>
          </a:prstGeom>
          <a:noFill/>
        </p:spPr>
        <p:txBody>
          <a:bodyPr wrap="square" rtlCol="0">
            <a:spAutoFit/>
          </a:bodyPr>
          <a:lstStyle/>
          <a:p>
            <a:pPr>
              <a:spcAft>
                <a:spcPts val="1200"/>
              </a:spcAft>
            </a:pPr>
            <a:r>
              <a:rPr lang="en-CA" sz="4000" b="1" dirty="0">
                <a:latin typeface="+mj-lt"/>
                <a:cs typeface="Times New Roman" panose="02020603050405020304" pitchFamily="18" charset="0"/>
              </a:rPr>
              <a:t>Objectives</a:t>
            </a:r>
          </a:p>
          <a:p>
            <a:pPr marL="342900" indent="-342900">
              <a:spcAft>
                <a:spcPts val="600"/>
              </a:spcAft>
              <a:buFont typeface="Arial" panose="020B0604020202020204" pitchFamily="34" charset="0"/>
              <a:buChar char="•"/>
            </a:pPr>
            <a:r>
              <a:rPr lang="en-CA" sz="2800" dirty="0">
                <a:latin typeface="Calibri" panose="020F0502020204030204" pitchFamily="34" charset="0"/>
                <a:cs typeface="Calibri" panose="020F0502020204030204" pitchFamily="34" charset="0"/>
              </a:rPr>
              <a:t>Tests current and</a:t>
            </a:r>
            <a:r>
              <a:rPr lang="en-CA" sz="2800" b="0" i="0" u="none" strike="noStrike" dirty="0">
                <a:effectLst/>
                <a:latin typeface="Calibri" panose="020F0502020204030204" pitchFamily="34" charset="0"/>
                <a:cs typeface="Calibri" panose="020F0502020204030204" pitchFamily="34" charset="0"/>
              </a:rPr>
              <a:t> emerging treatments for acute COVID-19</a:t>
            </a:r>
          </a:p>
          <a:p>
            <a:pPr marL="342900" indent="-342900">
              <a:spcAft>
                <a:spcPts val="600"/>
              </a:spcAft>
              <a:buFont typeface="Arial" panose="020B0604020202020204" pitchFamily="34" charset="0"/>
              <a:buChar char="•"/>
            </a:pPr>
            <a:r>
              <a:rPr lang="en-CA" sz="2800" dirty="0">
                <a:latin typeface="Calibri" panose="020F0502020204030204" pitchFamily="34" charset="0"/>
                <a:cs typeface="Calibri" panose="020F0502020204030204" pitchFamily="34" charset="0"/>
              </a:rPr>
              <a:t>Study whether any acute treatment can prevent long COVID</a:t>
            </a:r>
          </a:p>
          <a:p>
            <a:pPr marL="342900" indent="-342900">
              <a:spcAft>
                <a:spcPts val="600"/>
              </a:spcAft>
              <a:buFont typeface="Arial" panose="020B0604020202020204" pitchFamily="34" charset="0"/>
              <a:buChar char="•"/>
            </a:pPr>
            <a:r>
              <a:rPr lang="en-CA" sz="2800" b="0" i="0" u="none" strike="noStrike" dirty="0">
                <a:effectLst/>
                <a:latin typeface="Calibri" panose="020F0502020204030204" pitchFamily="34" charset="0"/>
                <a:cs typeface="Calibri" panose="020F0502020204030204" pitchFamily="34" charset="0"/>
              </a:rPr>
              <a:t>Build an adaptive platform trial for other respiratory infections and future pandemics</a:t>
            </a:r>
          </a:p>
        </p:txBody>
      </p:sp>
      <p:sp>
        <p:nvSpPr>
          <p:cNvPr id="2" name="TextBox 1">
            <a:extLst>
              <a:ext uri="{FF2B5EF4-FFF2-40B4-BE49-F238E27FC236}">
                <a16:creationId xmlns:a16="http://schemas.microsoft.com/office/drawing/2014/main" id="{CE3665EC-55B5-4BC4-4AD5-228F8730F94D}"/>
              </a:ext>
            </a:extLst>
          </p:cNvPr>
          <p:cNvSpPr txBox="1"/>
          <p:nvPr/>
        </p:nvSpPr>
        <p:spPr>
          <a:xfrm>
            <a:off x="6736111" y="1404703"/>
            <a:ext cx="4988011" cy="4893647"/>
          </a:xfrm>
          <a:prstGeom prst="rect">
            <a:avLst/>
          </a:prstGeom>
          <a:noFill/>
        </p:spPr>
        <p:txBody>
          <a:bodyPr wrap="square" rtlCol="0">
            <a:spAutoFit/>
          </a:bodyPr>
          <a:lstStyle/>
          <a:p>
            <a:pPr>
              <a:spcAft>
                <a:spcPts val="1200"/>
              </a:spcAft>
            </a:pPr>
            <a:r>
              <a:rPr lang="en-CA" sz="4000" b="1" dirty="0">
                <a:latin typeface="+mj-lt"/>
                <a:cs typeface="Times New Roman" panose="02020603050405020304" pitchFamily="18" charset="0"/>
              </a:rPr>
              <a:t>Participants</a:t>
            </a:r>
          </a:p>
          <a:p>
            <a:pPr marL="342900" indent="-342900">
              <a:spcAft>
                <a:spcPts val="600"/>
              </a:spcAft>
              <a:buFont typeface="Arial" panose="020B0604020202020204" pitchFamily="34" charset="0"/>
              <a:buChar char="•"/>
            </a:pPr>
            <a:r>
              <a:rPr lang="en-CA" sz="2800" b="0" i="0" u="none" strike="noStrike" dirty="0">
                <a:effectLst/>
                <a:latin typeface="Calibri" panose="020F0502020204030204" pitchFamily="34" charset="0"/>
                <a:cs typeface="Calibri" panose="020F0502020204030204" pitchFamily="34" charset="0"/>
              </a:rPr>
              <a:t>Adults who </a:t>
            </a:r>
            <a:r>
              <a:rPr lang="en-CA" sz="2800" b="1" i="0" u="none" strike="noStrike" dirty="0">
                <a:solidFill>
                  <a:srgbClr val="EF7B45"/>
                </a:solidFill>
                <a:effectLst/>
                <a:latin typeface="Calibri" panose="020F0502020204030204" pitchFamily="34" charset="0"/>
                <a:cs typeface="Calibri" panose="020F0502020204030204" pitchFamily="34" charset="0"/>
              </a:rPr>
              <a:t>tested positive for COVID</a:t>
            </a:r>
            <a:r>
              <a:rPr lang="en-CA" sz="2800" b="0" i="0" u="none" strike="noStrike" dirty="0">
                <a:solidFill>
                  <a:srgbClr val="EF7B45"/>
                </a:solidFill>
                <a:effectLst/>
                <a:latin typeface="Calibri" panose="020F0502020204030204" pitchFamily="34" charset="0"/>
                <a:cs typeface="Calibri" panose="020F0502020204030204" pitchFamily="34" charset="0"/>
              </a:rPr>
              <a:t> </a:t>
            </a:r>
            <a:r>
              <a:rPr lang="en-CA" sz="2800" b="0" i="0" u="none" strike="noStrike" dirty="0">
                <a:effectLst/>
                <a:latin typeface="Calibri" panose="020F0502020204030204" pitchFamily="34" charset="0"/>
                <a:cs typeface="Calibri" panose="020F0502020204030204" pitchFamily="34" charset="0"/>
              </a:rPr>
              <a:t>with symptoms starting within the last 5 days and</a:t>
            </a:r>
            <a:endParaRPr lang="en-CA" sz="2800"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CA" sz="2800" dirty="0">
                <a:latin typeface="Calibri" panose="020F0502020204030204" pitchFamily="34" charset="0"/>
                <a:cs typeface="Calibri" panose="020F0502020204030204" pitchFamily="34" charset="0"/>
              </a:rPr>
              <a:t>a</a:t>
            </a:r>
            <a:r>
              <a:rPr lang="en-CA" sz="2800" b="0" i="0" u="none" strike="noStrike" dirty="0">
                <a:effectLst/>
                <a:latin typeface="Calibri" panose="020F0502020204030204" pitchFamily="34" charset="0"/>
                <a:cs typeface="Calibri" panose="020F0502020204030204" pitchFamily="34" charset="0"/>
              </a:rPr>
              <a:t>ged 18-49 years with one or more chronic condition(s) </a:t>
            </a:r>
            <a:r>
              <a:rPr lang="en-CA" sz="2800" b="1" i="0" u="none" strike="noStrike" dirty="0">
                <a:solidFill>
                  <a:srgbClr val="30ACC1"/>
                </a:solidFill>
                <a:effectLst/>
                <a:latin typeface="Calibri" panose="020F0502020204030204" pitchFamily="34" charset="0"/>
                <a:cs typeface="Calibri" panose="020F0502020204030204" pitchFamily="34" charset="0"/>
              </a:rPr>
              <a:t>OR</a:t>
            </a:r>
            <a:r>
              <a:rPr lang="en-CA" sz="2800" b="0" i="0" u="none" strike="noStrike" dirty="0">
                <a:effectLst/>
                <a:latin typeface="Calibri" panose="020F0502020204030204" pitchFamily="34" charset="0"/>
                <a:cs typeface="Calibri" panose="020F0502020204030204" pitchFamily="34" charset="0"/>
              </a:rPr>
              <a:t> aged 50+ years regardless of health status</a:t>
            </a:r>
          </a:p>
          <a:p>
            <a:pPr marL="342900" indent="-342900">
              <a:spcAft>
                <a:spcPts val="600"/>
              </a:spcAft>
              <a:buFont typeface="Arial" panose="020B0604020202020204" pitchFamily="34" charset="0"/>
              <a:buChar char="•"/>
            </a:pPr>
            <a:r>
              <a:rPr lang="en-CA" sz="2800" dirty="0">
                <a:latin typeface="Calibri" panose="020F0502020204030204" pitchFamily="34" charset="0"/>
                <a:cs typeface="Calibri" panose="020F0502020204030204" pitchFamily="34" charset="0"/>
              </a:rPr>
              <a:t>546 participants recruited to date</a:t>
            </a:r>
            <a:endParaRPr lang="en-CA" sz="2800" b="0" i="0" u="none" strike="noStrike" dirty="0">
              <a:effectLst/>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0BF9D249-3762-0250-91A6-7DE513FFCD94}"/>
              </a:ext>
            </a:extLst>
          </p:cNvPr>
          <p:cNvCxnSpPr/>
          <p:nvPr/>
        </p:nvCxnSpPr>
        <p:spPr>
          <a:xfrm>
            <a:off x="838200" y="617717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48298F3-AD4E-440F-FF9C-002C4F946298}"/>
              </a:ext>
            </a:extLst>
          </p:cNvPr>
          <p:cNvSpPr txBox="1"/>
          <p:nvPr/>
        </p:nvSpPr>
        <p:spPr>
          <a:xfrm>
            <a:off x="838200" y="6281809"/>
            <a:ext cx="10515600" cy="400110"/>
          </a:xfrm>
          <a:prstGeom prst="rect">
            <a:avLst/>
          </a:prstGeom>
          <a:noFill/>
        </p:spPr>
        <p:txBody>
          <a:bodyPr wrap="square" rtlCol="0">
            <a:spAutoFit/>
          </a:bodyPr>
          <a:lstStyle/>
          <a:p>
            <a:pPr algn="ctr"/>
            <a:r>
              <a:rPr lang="en-US" sz="2000" dirty="0">
                <a:solidFill>
                  <a:srgbClr val="1B6E7A"/>
                </a:solidFill>
                <a:latin typeface="Calibri" panose="020F0502020204030204" pitchFamily="34" charset="0"/>
                <a:cs typeface="Calibri" panose="020F0502020204030204" pitchFamily="34" charset="0"/>
              </a:rPr>
              <a:t>Funded by a $10M grant from 3 federal agencies</a:t>
            </a:r>
          </a:p>
        </p:txBody>
      </p:sp>
      <p:sp>
        <p:nvSpPr>
          <p:cNvPr id="7" name="Title 1">
            <a:extLst>
              <a:ext uri="{FF2B5EF4-FFF2-40B4-BE49-F238E27FC236}">
                <a16:creationId xmlns:a16="http://schemas.microsoft.com/office/drawing/2014/main" id="{EC25CC19-633A-4BBF-9775-52B9A849F3B7}"/>
              </a:ext>
            </a:extLst>
          </p:cNvPr>
          <p:cNvSpPr txBox="1">
            <a:spLocks/>
          </p:cNvSpPr>
          <p:nvPr/>
        </p:nvSpPr>
        <p:spPr>
          <a:xfrm>
            <a:off x="0" y="0"/>
            <a:ext cx="11216640" cy="8229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6"/>
                </a:solidFill>
                <a:latin typeface="+mn-lt"/>
                <a:ea typeface="+mj-ea"/>
                <a:cs typeface="+mj-cs"/>
              </a:defRPr>
            </a:lvl1pPr>
          </a:lstStyle>
          <a:p>
            <a:pPr algn="l"/>
            <a:r>
              <a:rPr lang="en-CA" sz="4000" dirty="0">
                <a:latin typeface="+mj-lt"/>
              </a:rPr>
              <a:t>R</a:t>
            </a:r>
            <a:r>
              <a:rPr lang="en-US" sz="4000" dirty="0" err="1">
                <a:latin typeface="+mj-lt"/>
              </a:rPr>
              <a:t>esearch</a:t>
            </a:r>
            <a:endParaRPr lang="en-US" sz="4000" dirty="0">
              <a:latin typeface="+mj-lt"/>
            </a:endParaRPr>
          </a:p>
        </p:txBody>
      </p:sp>
    </p:spTree>
    <p:extLst>
      <p:ext uri="{BB962C8B-B14F-4D97-AF65-F5344CB8AC3E}">
        <p14:creationId xmlns:p14="http://schemas.microsoft.com/office/powerpoint/2010/main" val="251363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6D07C117-3760-44B7-810E-69C01B0EA019}"/>
              </a:ext>
            </a:extLst>
          </p:cNvPr>
          <p:cNvSpPr>
            <a:spLocks noGrp="1"/>
          </p:cNvSpPr>
          <p:nvPr/>
        </p:nvSpPr>
        <p:spPr>
          <a:xfrm>
            <a:off x="402792" y="1417252"/>
            <a:ext cx="7269971" cy="4510394"/>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276" indent="-342900">
              <a:lnSpc>
                <a:spcPct val="110000"/>
              </a:lnSpc>
              <a:spcBef>
                <a:spcPts val="1100"/>
              </a:spcBef>
              <a:spcAft>
                <a:spcPts val="600"/>
              </a:spcAft>
              <a:buClr>
                <a:prstClr val="black"/>
              </a:buClr>
              <a:defRPr/>
            </a:pPr>
            <a:r>
              <a:rPr lang="en-CA" sz="2200" b="1" dirty="0">
                <a:solidFill>
                  <a:prstClr val="black"/>
                </a:solidFill>
                <a:latin typeface="Hind" panose="02000000000000000000" pitchFamily="2" charset="77"/>
                <a:ea typeface="Calibri" panose="020F0502020204030204" pitchFamily="34" charset="0"/>
                <a:cs typeface="Hind" panose="02000000000000000000" pitchFamily="2" charset="77"/>
              </a:rPr>
              <a:t>​</a:t>
            </a:r>
            <a:r>
              <a:rPr lang="en-CA" sz="2200" b="1" dirty="0">
                <a:solidFill>
                  <a:srgbClr val="008DA8"/>
                </a:solidFill>
                <a:latin typeface="Hind" panose="02000000000000000000" pitchFamily="2" charset="77"/>
                <a:ea typeface="Calibri" panose="020F0502020204030204" pitchFamily="34" charset="0"/>
                <a:cs typeface="Hind" panose="02000000000000000000" pitchFamily="2" charset="77"/>
              </a:rPr>
              <a:t>Artificial intelligence (AI) scribes </a:t>
            </a:r>
            <a:r>
              <a:rPr lang="en-CA" sz="2200" dirty="0">
                <a:solidFill>
                  <a:prstClr val="black"/>
                </a:solidFill>
                <a:latin typeface="Hind" panose="02000000000000000000" pitchFamily="2" charset="77"/>
                <a:ea typeface="Calibri" panose="020F0502020204030204" pitchFamily="34" charset="0"/>
                <a:cs typeface="Hind" panose="02000000000000000000" pitchFamily="2" charset="77"/>
              </a:rPr>
              <a:t>are software programs that capture and transcribe dialogue between patients and clinicians to automatically generate medical notes.</a:t>
            </a:r>
          </a:p>
          <a:p>
            <a:pPr marL="342276" indent="-342900">
              <a:lnSpc>
                <a:spcPct val="110000"/>
              </a:lnSpc>
              <a:spcBef>
                <a:spcPts val="1100"/>
              </a:spcBef>
              <a:spcAft>
                <a:spcPts val="600"/>
              </a:spcAft>
              <a:buClr>
                <a:prstClr val="black"/>
              </a:buClr>
              <a:defRPr/>
            </a:pPr>
            <a:r>
              <a:rPr lang="en-CA" sz="2200" dirty="0">
                <a:solidFill>
                  <a:prstClr val="black"/>
                </a:solidFill>
                <a:latin typeface="Hind" panose="02000000000000000000" pitchFamily="2" charset="77"/>
                <a:ea typeface="Calibri" panose="020F0502020204030204" pitchFamily="34" charset="0"/>
                <a:cs typeface="Hind" panose="02000000000000000000" pitchFamily="2" charset="77"/>
              </a:rPr>
              <a:t>AI scribes and automation processes have the potential to </a:t>
            </a:r>
            <a:r>
              <a:rPr lang="en-CA" sz="2200" b="1" dirty="0">
                <a:solidFill>
                  <a:srgbClr val="008DA8"/>
                </a:solidFill>
                <a:latin typeface="Hind" panose="02000000000000000000" pitchFamily="2" charset="77"/>
                <a:ea typeface="Calibri" panose="020F0502020204030204" pitchFamily="34" charset="0"/>
                <a:cs typeface="Hind" panose="02000000000000000000" pitchFamily="2" charset="77"/>
              </a:rPr>
              <a:t>alleviate administrative burden</a:t>
            </a:r>
            <a:r>
              <a:rPr lang="en-CA" sz="2200" dirty="0">
                <a:solidFill>
                  <a:prstClr val="black"/>
                </a:solidFill>
                <a:latin typeface="Hind" panose="02000000000000000000" pitchFamily="2" charset="77"/>
                <a:ea typeface="Calibri" panose="020F0502020204030204" pitchFamily="34" charset="0"/>
                <a:cs typeface="Hind" panose="02000000000000000000" pitchFamily="2" charset="77"/>
              </a:rPr>
              <a:t>.</a:t>
            </a:r>
          </a:p>
          <a:p>
            <a:pPr marL="342276" indent="-342900">
              <a:lnSpc>
                <a:spcPct val="110000"/>
              </a:lnSpc>
              <a:spcBef>
                <a:spcPts val="1100"/>
              </a:spcBef>
              <a:buClr>
                <a:prstClr val="black"/>
              </a:buClr>
              <a:defRPr/>
            </a:pPr>
            <a:r>
              <a:rPr lang="en-CA" sz="2200" b="1" dirty="0">
                <a:solidFill>
                  <a:srgbClr val="008DA8"/>
                </a:solidFill>
                <a:latin typeface="Hind" panose="02000000000000000000" pitchFamily="2" charset="77"/>
                <a:ea typeface="Calibri" panose="020F0502020204030204" pitchFamily="34" charset="0"/>
                <a:cs typeface="Hind" panose="02000000000000000000" pitchFamily="2" charset="77"/>
              </a:rPr>
              <a:t>​Aim:</a:t>
            </a:r>
            <a:r>
              <a:rPr lang="en-CA" sz="2200" dirty="0">
                <a:solidFill>
                  <a:srgbClr val="008DA8"/>
                </a:solidFill>
                <a:latin typeface="Hind" panose="02000000000000000000" pitchFamily="2" charset="77"/>
                <a:ea typeface="Calibri" panose="020F0502020204030204" pitchFamily="34" charset="0"/>
                <a:cs typeface="Hind" panose="02000000000000000000" pitchFamily="2" charset="77"/>
              </a:rPr>
              <a:t> </a:t>
            </a:r>
            <a:r>
              <a:rPr lang="en-CA" sz="2200" dirty="0">
                <a:solidFill>
                  <a:prstClr val="black"/>
                </a:solidFill>
                <a:latin typeface="Hind" panose="02000000000000000000" pitchFamily="2" charset="77"/>
                <a:ea typeface="Calibri" panose="020F0502020204030204" pitchFamily="34" charset="0"/>
                <a:cs typeface="Hind" panose="02000000000000000000" pitchFamily="2" charset="77"/>
              </a:rPr>
              <a:t>To evaluate and describe the potential benefits and/or impacts of AI scribes and automation processes in primary care. </a:t>
            </a:r>
          </a:p>
        </p:txBody>
      </p:sp>
      <p:sp>
        <p:nvSpPr>
          <p:cNvPr id="39" name="TextBox 38">
            <a:extLst>
              <a:ext uri="{FF2B5EF4-FFF2-40B4-BE49-F238E27FC236}">
                <a16:creationId xmlns:a16="http://schemas.microsoft.com/office/drawing/2014/main" id="{672714D6-C6B3-F94C-BED4-1358D9D7B736}"/>
              </a:ext>
            </a:extLst>
          </p:cNvPr>
          <p:cNvSpPr txBox="1"/>
          <p:nvPr/>
        </p:nvSpPr>
        <p:spPr>
          <a:xfrm>
            <a:off x="402792" y="201062"/>
            <a:ext cx="984114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a:cs typeface="Arial"/>
              </a:rPr>
              <a:t>Informing Policy</a:t>
            </a:r>
            <a:r>
              <a:rPr kumimoji="0" lang="en-US" sz="3600" b="0" i="0" u="none" strike="noStrike" kern="1200" cap="none" spc="0" normalizeH="0" baseline="0" noProof="0" dirty="0">
                <a:ln>
                  <a:noFill/>
                </a:ln>
                <a:solidFill>
                  <a:prstClr val="black"/>
                </a:solidFill>
                <a:effectLst/>
                <a:uLnTx/>
                <a:uFillTx/>
                <a:latin typeface="Arial"/>
                <a:cs typeface="Arial"/>
              </a:rPr>
              <a:t>: Administrative Burden and AI</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6E61859D-32BA-4D4B-A9F6-673BD06559D4}"/>
              </a:ext>
            </a:extLst>
          </p:cNvPr>
          <p:cNvCxnSpPr>
            <a:cxnSpLocks/>
          </p:cNvCxnSpPr>
          <p:nvPr/>
        </p:nvCxnSpPr>
        <p:spPr>
          <a:xfrm>
            <a:off x="402792" y="908948"/>
            <a:ext cx="112122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1">
            <a:extLst>
              <a:ext uri="{FF2B5EF4-FFF2-40B4-BE49-F238E27FC236}">
                <a16:creationId xmlns:a16="http://schemas.microsoft.com/office/drawing/2014/main" id="{06D38337-CAFA-277E-4A4A-D67ACA604BC3}"/>
              </a:ext>
            </a:extLst>
          </p:cNvPr>
          <p:cNvSpPr txBox="1">
            <a:spLocks/>
          </p:cNvSpPr>
          <p:nvPr/>
        </p:nvSpPr>
        <p:spPr>
          <a:xfrm>
            <a:off x="251460" y="6339600"/>
            <a:ext cx="71628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screenshot of a chat&#10;&#10;Description automatically generated">
            <a:extLst>
              <a:ext uri="{FF2B5EF4-FFF2-40B4-BE49-F238E27FC236}">
                <a16:creationId xmlns:a16="http://schemas.microsoft.com/office/drawing/2014/main" id="{1262C6DC-C850-D7B3-B111-EEC5D8542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763" y="1681316"/>
            <a:ext cx="4256171" cy="3109430"/>
          </a:xfrm>
          <a:prstGeom prst="rect">
            <a:avLst/>
          </a:prstGeom>
        </p:spPr>
      </p:pic>
      <p:pic>
        <p:nvPicPr>
          <p:cNvPr id="3" name="Picture 2" descr="CDHE_logo.png">
            <a:extLst>
              <a:ext uri="{FF2B5EF4-FFF2-40B4-BE49-F238E27FC236}">
                <a16:creationId xmlns:a16="http://schemas.microsoft.com/office/drawing/2014/main" id="{D1F79015-49CB-ABA8-86B5-E4C62D71C636}"/>
              </a:ext>
            </a:extLst>
          </p:cNvPr>
          <p:cNvPicPr>
            <a:picLocks noChangeAspect="1"/>
          </p:cNvPicPr>
          <p:nvPr/>
        </p:nvPicPr>
        <p:blipFill>
          <a:blip r:embed="rId4"/>
          <a:stretch>
            <a:fillRect/>
          </a:stretch>
        </p:blipFill>
        <p:spPr>
          <a:xfrm>
            <a:off x="7762221" y="5693664"/>
            <a:ext cx="4364735" cy="1163097"/>
          </a:xfrm>
          <a:prstGeom prst="rect">
            <a:avLst/>
          </a:prstGeom>
        </p:spPr>
      </p:pic>
    </p:spTree>
    <p:extLst>
      <p:ext uri="{BB962C8B-B14F-4D97-AF65-F5344CB8AC3E}">
        <p14:creationId xmlns:p14="http://schemas.microsoft.com/office/powerpoint/2010/main" val="21038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362C7-845C-3778-8A51-21B38672C43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38AC784-5C12-A78D-C9EC-A07AC31BE652}"/>
              </a:ext>
            </a:extLst>
          </p:cNvPr>
          <p:cNvSpPr/>
          <p:nvPr/>
        </p:nvSpPr>
        <p:spPr>
          <a:xfrm>
            <a:off x="8113002" y="2168301"/>
            <a:ext cx="3661092" cy="1925931"/>
          </a:xfrm>
          <a:prstGeom prst="rect">
            <a:avLst/>
          </a:prstGeom>
          <a:solidFill>
            <a:srgbClr val="008DA8">
              <a:alpha val="25098"/>
            </a:srgbClr>
          </a:solidFill>
          <a:ln>
            <a:solidFill>
              <a:srgbClr val="2C61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6E36EC83-F70F-74F8-3361-7BA63B9A54FB}"/>
              </a:ext>
            </a:extLst>
          </p:cNvPr>
          <p:cNvSpPr txBox="1"/>
          <p:nvPr/>
        </p:nvSpPr>
        <p:spPr>
          <a:xfrm>
            <a:off x="402792" y="201062"/>
            <a:ext cx="984114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Research at the Pace of Policy</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0" name="Straight Connector 39">
            <a:extLst>
              <a:ext uri="{FF2B5EF4-FFF2-40B4-BE49-F238E27FC236}">
                <a16:creationId xmlns:a16="http://schemas.microsoft.com/office/drawing/2014/main" id="{15C4FBAA-21DB-4505-56BF-EAD3EB6C8ABA}"/>
              </a:ext>
            </a:extLst>
          </p:cNvPr>
          <p:cNvCxnSpPr>
            <a:cxnSpLocks/>
          </p:cNvCxnSpPr>
          <p:nvPr/>
        </p:nvCxnSpPr>
        <p:spPr>
          <a:xfrm>
            <a:off x="402792" y="908948"/>
            <a:ext cx="112122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1">
            <a:extLst>
              <a:ext uri="{FF2B5EF4-FFF2-40B4-BE49-F238E27FC236}">
                <a16:creationId xmlns:a16="http://schemas.microsoft.com/office/drawing/2014/main" id="{E5B08AAC-25C7-21C1-88DA-4998E0200575}"/>
              </a:ext>
            </a:extLst>
          </p:cNvPr>
          <p:cNvSpPr txBox="1">
            <a:spLocks/>
          </p:cNvSpPr>
          <p:nvPr/>
        </p:nvSpPr>
        <p:spPr>
          <a:xfrm>
            <a:off x="251460" y="6339600"/>
            <a:ext cx="71628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A3196F89-9194-B327-FFAF-95294EF51324}"/>
              </a:ext>
            </a:extLst>
          </p:cNvPr>
          <p:cNvSpPr/>
          <p:nvPr/>
        </p:nvSpPr>
        <p:spPr>
          <a:xfrm>
            <a:off x="8113002" y="2040162"/>
            <a:ext cx="3661092" cy="360000"/>
          </a:xfrm>
          <a:prstGeom prst="rect">
            <a:avLst/>
          </a:prstGeom>
          <a:solidFill>
            <a:srgbClr val="2C6179"/>
          </a:solidFill>
          <a:ln>
            <a:solidFill>
              <a:srgbClr val="2C61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Implementation</a:t>
            </a:r>
          </a:p>
        </p:txBody>
      </p:sp>
      <p:grpSp>
        <p:nvGrpSpPr>
          <p:cNvPr id="35" name="Group 34">
            <a:extLst>
              <a:ext uri="{FF2B5EF4-FFF2-40B4-BE49-F238E27FC236}">
                <a16:creationId xmlns:a16="http://schemas.microsoft.com/office/drawing/2014/main" id="{46E586AC-80EB-1C02-6769-4F05627776D9}"/>
              </a:ext>
            </a:extLst>
          </p:cNvPr>
          <p:cNvGrpSpPr/>
          <p:nvPr/>
        </p:nvGrpSpPr>
        <p:grpSpPr>
          <a:xfrm>
            <a:off x="402792" y="2024688"/>
            <a:ext cx="3661092" cy="2054071"/>
            <a:chOff x="402792" y="3929480"/>
            <a:chExt cx="3661092" cy="2054071"/>
          </a:xfrm>
        </p:grpSpPr>
        <p:sp>
          <p:nvSpPr>
            <p:cNvPr id="9" name="Rectangle 8">
              <a:extLst>
                <a:ext uri="{FF2B5EF4-FFF2-40B4-BE49-F238E27FC236}">
                  <a16:creationId xmlns:a16="http://schemas.microsoft.com/office/drawing/2014/main" id="{913527B5-9C47-9810-48A3-E4A4F63FF7C1}"/>
                </a:ext>
              </a:extLst>
            </p:cNvPr>
            <p:cNvSpPr/>
            <p:nvPr/>
          </p:nvSpPr>
          <p:spPr>
            <a:xfrm>
              <a:off x="402792" y="4057621"/>
              <a:ext cx="3661092" cy="1925930"/>
            </a:xfrm>
            <a:prstGeom prst="rect">
              <a:avLst/>
            </a:prstGeom>
            <a:solidFill>
              <a:srgbClr val="013755">
                <a:alpha val="14902"/>
              </a:srgbClr>
            </a:solidFill>
            <a:ln>
              <a:solidFill>
                <a:srgbClr val="0137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EDE8839-2CCA-A52E-D21C-9B2017D30DDC}"/>
                </a:ext>
              </a:extLst>
            </p:cNvPr>
            <p:cNvSpPr/>
            <p:nvPr/>
          </p:nvSpPr>
          <p:spPr>
            <a:xfrm>
              <a:off x="402792" y="3929480"/>
              <a:ext cx="3661092" cy="360000"/>
            </a:xfrm>
            <a:prstGeom prst="rect">
              <a:avLst/>
            </a:prstGeom>
            <a:solidFill>
              <a:srgbClr val="013755"/>
            </a:solidFill>
            <a:ln>
              <a:solidFill>
                <a:srgbClr val="0137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Competitive Analysis</a:t>
              </a:r>
            </a:p>
          </p:txBody>
        </p:sp>
      </p:grpSp>
      <p:pic>
        <p:nvPicPr>
          <p:cNvPr id="32" name="Graphic 31" descr="Clipboard Checked outline">
            <a:extLst>
              <a:ext uri="{FF2B5EF4-FFF2-40B4-BE49-F238E27FC236}">
                <a16:creationId xmlns:a16="http://schemas.microsoft.com/office/drawing/2014/main" id="{88D1266C-E1BC-78DF-0082-B37BE785D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5681" y="3378552"/>
            <a:ext cx="672013" cy="672013"/>
          </a:xfrm>
          <a:prstGeom prst="rect">
            <a:avLst/>
          </a:prstGeom>
        </p:spPr>
      </p:pic>
      <p:sp>
        <p:nvSpPr>
          <p:cNvPr id="37" name="TextBox 36">
            <a:extLst>
              <a:ext uri="{FF2B5EF4-FFF2-40B4-BE49-F238E27FC236}">
                <a16:creationId xmlns:a16="http://schemas.microsoft.com/office/drawing/2014/main" id="{26E1751C-566A-6701-CBF6-07A36F0D62AB}"/>
              </a:ext>
            </a:extLst>
          </p:cNvPr>
          <p:cNvSpPr txBox="1"/>
          <p:nvPr/>
        </p:nvSpPr>
        <p:spPr>
          <a:xfrm>
            <a:off x="8257259" y="2486183"/>
            <a:ext cx="3372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t>Implementation of </a:t>
            </a:r>
            <a:br>
              <a:rPr kumimoji="0" lang="en-CA" sz="1600" b="0"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br>
            <a:r>
              <a:rPr kumimoji="0" lang="en-CA" sz="1600" b="1"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t>3 AI scribes among </a:t>
            </a:r>
            <a:br>
              <a:rPr kumimoji="0" lang="en-CA" sz="1600" b="0"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br>
            <a:r>
              <a:rPr kumimoji="0" lang="en-CA" sz="1600" b="1"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t>150 primary care providers </a:t>
            </a:r>
            <a:r>
              <a:rPr kumimoji="0" lang="en-CA" sz="1600" b="0" i="0" u="none" strike="noStrike" kern="1200" cap="none" spc="0" normalizeH="0" baseline="0" noProof="0" dirty="0">
                <a:ln>
                  <a:noFill/>
                </a:ln>
                <a:solidFill>
                  <a:prstClr val="black"/>
                </a:solidFill>
                <a:effectLst/>
                <a:uLnTx/>
                <a:uFillTx/>
                <a:latin typeface="Hind" panose="02000000000000000000" pitchFamily="2" charset="0"/>
                <a:ea typeface="+mn-ea"/>
                <a:cs typeface="Hind" panose="02000000000000000000" pitchFamily="2" charset="0"/>
              </a:rPr>
              <a:t>across Ontario to understand use in real-life settings.</a:t>
            </a:r>
          </a:p>
        </p:txBody>
      </p:sp>
      <p:grpSp>
        <p:nvGrpSpPr>
          <p:cNvPr id="43" name="Group 42">
            <a:extLst>
              <a:ext uri="{FF2B5EF4-FFF2-40B4-BE49-F238E27FC236}">
                <a16:creationId xmlns:a16="http://schemas.microsoft.com/office/drawing/2014/main" id="{B5579F46-2B41-DD65-3E51-BD9B905D190B}"/>
              </a:ext>
            </a:extLst>
          </p:cNvPr>
          <p:cNvGrpSpPr/>
          <p:nvPr/>
        </p:nvGrpSpPr>
        <p:grpSpPr>
          <a:xfrm>
            <a:off x="4151013" y="2024688"/>
            <a:ext cx="3661092" cy="2054071"/>
            <a:chOff x="4151013" y="3929480"/>
            <a:chExt cx="3661092" cy="2054071"/>
          </a:xfrm>
        </p:grpSpPr>
        <p:sp>
          <p:nvSpPr>
            <p:cNvPr id="11" name="Rectangle 10">
              <a:extLst>
                <a:ext uri="{FF2B5EF4-FFF2-40B4-BE49-F238E27FC236}">
                  <a16:creationId xmlns:a16="http://schemas.microsoft.com/office/drawing/2014/main" id="{6209A102-7395-6665-30E8-2714A183E880}"/>
                </a:ext>
              </a:extLst>
            </p:cNvPr>
            <p:cNvSpPr/>
            <p:nvPr/>
          </p:nvSpPr>
          <p:spPr>
            <a:xfrm>
              <a:off x="4151013" y="4057621"/>
              <a:ext cx="3661092" cy="1925930"/>
            </a:xfrm>
            <a:prstGeom prst="rect">
              <a:avLst/>
            </a:prstGeom>
            <a:solidFill>
              <a:srgbClr val="CC006A">
                <a:alpha val="14902"/>
              </a:srgbClr>
            </a:solidFill>
            <a:ln>
              <a:solidFill>
                <a:srgbClr val="CC00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5B167CA-F9A6-41BA-D7B1-D760994E8F2C}"/>
                </a:ext>
              </a:extLst>
            </p:cNvPr>
            <p:cNvSpPr/>
            <p:nvPr/>
          </p:nvSpPr>
          <p:spPr>
            <a:xfrm>
              <a:off x="4151013" y="3929480"/>
              <a:ext cx="3661092" cy="360000"/>
            </a:xfrm>
            <a:prstGeom prst="rect">
              <a:avLst/>
            </a:prstGeom>
            <a:solidFill>
              <a:srgbClr val="CC006A"/>
            </a:solidFill>
            <a:ln>
              <a:solidFill>
                <a:srgbClr val="CC00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Simulated Clinical Encounters</a:t>
              </a:r>
            </a:p>
          </p:txBody>
        </p:sp>
      </p:grpSp>
      <p:grpSp>
        <p:nvGrpSpPr>
          <p:cNvPr id="54" name="Group 53">
            <a:extLst>
              <a:ext uri="{FF2B5EF4-FFF2-40B4-BE49-F238E27FC236}">
                <a16:creationId xmlns:a16="http://schemas.microsoft.com/office/drawing/2014/main" id="{A8FE1DEE-6725-1CB8-7AD8-384B90273247}"/>
              </a:ext>
            </a:extLst>
          </p:cNvPr>
          <p:cNvGrpSpPr/>
          <p:nvPr/>
        </p:nvGrpSpPr>
        <p:grpSpPr>
          <a:xfrm>
            <a:off x="402792" y="1410662"/>
            <a:ext cx="11371302" cy="635356"/>
            <a:chOff x="402792" y="5084969"/>
            <a:chExt cx="11371302" cy="635356"/>
          </a:xfrm>
        </p:grpSpPr>
        <p:sp>
          <p:nvSpPr>
            <p:cNvPr id="52" name="Arrow: Right 51">
              <a:extLst>
                <a:ext uri="{FF2B5EF4-FFF2-40B4-BE49-F238E27FC236}">
                  <a16:creationId xmlns:a16="http://schemas.microsoft.com/office/drawing/2014/main" id="{9BFD3A86-E327-6E6C-E91F-34857C403800}"/>
                </a:ext>
              </a:extLst>
            </p:cNvPr>
            <p:cNvSpPr/>
            <p:nvPr/>
          </p:nvSpPr>
          <p:spPr>
            <a:xfrm>
              <a:off x="402792" y="5310390"/>
              <a:ext cx="11371302" cy="279570"/>
            </a:xfrm>
            <a:prstGeom prst="rightArrow">
              <a:avLst>
                <a:gd name="adj1" fmla="val 50000"/>
                <a:gd name="adj2" fmla="val 121388"/>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A5A5A5">
                    <a:lumMod val="40000"/>
                    <a:lumOff val="60000"/>
                  </a:srgbClr>
                </a:solidFill>
                <a:effectLst/>
                <a:uLnTx/>
                <a:uFillTx/>
                <a:latin typeface="Calibri" panose="020F0502020204030204"/>
                <a:ea typeface="+mn-ea"/>
                <a:cs typeface="+mn-cs"/>
              </a:endParaRPr>
            </a:p>
          </p:txBody>
        </p:sp>
        <p:sp>
          <p:nvSpPr>
            <p:cNvPr id="53" name="Parallelogram 52">
              <a:extLst>
                <a:ext uri="{FF2B5EF4-FFF2-40B4-BE49-F238E27FC236}">
                  <a16:creationId xmlns:a16="http://schemas.microsoft.com/office/drawing/2014/main" id="{995D040C-2A40-F5BF-5F20-D383B5E6A10F}"/>
                </a:ext>
              </a:extLst>
            </p:cNvPr>
            <p:cNvSpPr/>
            <p:nvPr/>
          </p:nvSpPr>
          <p:spPr>
            <a:xfrm>
              <a:off x="7833249" y="5084969"/>
              <a:ext cx="321972" cy="635356"/>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6" name="Graphic 55">
            <a:extLst>
              <a:ext uri="{FF2B5EF4-FFF2-40B4-BE49-F238E27FC236}">
                <a16:creationId xmlns:a16="http://schemas.microsoft.com/office/drawing/2014/main" id="{85D65AD3-4214-68AA-1D34-9CFFF7D5053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9691" y="3528347"/>
            <a:ext cx="496909" cy="496909"/>
          </a:xfrm>
          <a:prstGeom prst="rect">
            <a:avLst/>
          </a:prstGeom>
        </p:spPr>
      </p:pic>
      <p:pic>
        <p:nvPicPr>
          <p:cNvPr id="58" name="Graphic 57">
            <a:extLst>
              <a:ext uri="{FF2B5EF4-FFF2-40B4-BE49-F238E27FC236}">
                <a16:creationId xmlns:a16="http://schemas.microsoft.com/office/drawing/2014/main" id="{452899B8-2D85-12E3-378D-05B24882B3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59565" y="3486456"/>
            <a:ext cx="646331" cy="646331"/>
          </a:xfrm>
          <a:prstGeom prst="rect">
            <a:avLst/>
          </a:prstGeom>
        </p:spPr>
      </p:pic>
      <p:sp>
        <p:nvSpPr>
          <p:cNvPr id="59" name="TextBox 58">
            <a:extLst>
              <a:ext uri="{FF2B5EF4-FFF2-40B4-BE49-F238E27FC236}">
                <a16:creationId xmlns:a16="http://schemas.microsoft.com/office/drawing/2014/main" id="{E87C7727-49BB-E3C7-3DBE-86D41425DF17}"/>
              </a:ext>
            </a:extLst>
          </p:cNvPr>
          <p:cNvSpPr txBox="1"/>
          <p:nvPr/>
        </p:nvSpPr>
        <p:spPr>
          <a:xfrm>
            <a:off x="597415" y="1051134"/>
            <a:ext cx="71313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008DA8"/>
                </a:solidFill>
                <a:effectLst/>
                <a:uLnTx/>
                <a:uFillTx/>
                <a:latin typeface="Hind" panose="02000000000000000000" pitchFamily="2" charset="0"/>
                <a:ea typeface="+mn-ea"/>
                <a:cs typeface="Hind" panose="02000000000000000000" pitchFamily="2" charset="0"/>
              </a:rPr>
              <a:t>Phase 1: Discovery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Hind" panose="02000000000000000000" pitchFamily="2" charset="0"/>
                <a:ea typeface="+mn-ea"/>
                <a:cs typeface="Hind" panose="02000000000000000000" pitchFamily="2" charset="0"/>
              </a:rPr>
              <a:t>October 2023 – March 2024</a:t>
            </a:r>
          </a:p>
        </p:txBody>
      </p:sp>
      <p:sp>
        <p:nvSpPr>
          <p:cNvPr id="60" name="TextBox 59">
            <a:extLst>
              <a:ext uri="{FF2B5EF4-FFF2-40B4-BE49-F238E27FC236}">
                <a16:creationId xmlns:a16="http://schemas.microsoft.com/office/drawing/2014/main" id="{1B627386-B6F0-4D58-40F5-AEC5CE9E93C5}"/>
              </a:ext>
            </a:extLst>
          </p:cNvPr>
          <p:cNvSpPr txBox="1"/>
          <p:nvPr/>
        </p:nvSpPr>
        <p:spPr>
          <a:xfrm>
            <a:off x="8237177" y="1049198"/>
            <a:ext cx="34033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008DA8"/>
                </a:solidFill>
                <a:effectLst/>
                <a:uLnTx/>
                <a:uFillTx/>
                <a:latin typeface="Hind" panose="02000000000000000000" pitchFamily="2" charset="0"/>
                <a:ea typeface="+mn-ea"/>
                <a:cs typeface="Hind" panose="02000000000000000000" pitchFamily="2" charset="0"/>
              </a:rPr>
              <a:t>Phase 2: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Hind" panose="02000000000000000000" pitchFamily="2" charset="0"/>
                <a:ea typeface="+mn-ea"/>
                <a:cs typeface="Hind" panose="02000000000000000000" pitchFamily="2" charset="0"/>
              </a:rPr>
              <a:t>April – June 2024</a:t>
            </a:r>
          </a:p>
        </p:txBody>
      </p:sp>
      <p:pic>
        <p:nvPicPr>
          <p:cNvPr id="4" name="Picture 3" descr="CDHE_logo.png">
            <a:extLst>
              <a:ext uri="{FF2B5EF4-FFF2-40B4-BE49-F238E27FC236}">
                <a16:creationId xmlns:a16="http://schemas.microsoft.com/office/drawing/2014/main" id="{C40FE90D-790A-2397-4629-33493E56837E}"/>
              </a:ext>
            </a:extLst>
          </p:cNvPr>
          <p:cNvPicPr>
            <a:picLocks noChangeAspect="1"/>
          </p:cNvPicPr>
          <p:nvPr/>
        </p:nvPicPr>
        <p:blipFill>
          <a:blip r:embed="rId9"/>
          <a:stretch>
            <a:fillRect/>
          </a:stretch>
        </p:blipFill>
        <p:spPr>
          <a:xfrm>
            <a:off x="9581890" y="6178562"/>
            <a:ext cx="2545066" cy="678199"/>
          </a:xfrm>
          <a:prstGeom prst="rect">
            <a:avLst/>
          </a:prstGeom>
        </p:spPr>
      </p:pic>
      <p:sp>
        <p:nvSpPr>
          <p:cNvPr id="2" name="TextBox 1">
            <a:extLst>
              <a:ext uri="{FF2B5EF4-FFF2-40B4-BE49-F238E27FC236}">
                <a16:creationId xmlns:a16="http://schemas.microsoft.com/office/drawing/2014/main" id="{0D18B452-BCA8-8106-C11B-57B915B624E3}"/>
              </a:ext>
            </a:extLst>
          </p:cNvPr>
          <p:cNvSpPr txBox="1"/>
          <p:nvPr/>
        </p:nvSpPr>
        <p:spPr>
          <a:xfrm>
            <a:off x="4234325" y="2476212"/>
            <a:ext cx="3494468" cy="1323439"/>
          </a:xfrm>
          <a:prstGeom prst="rect">
            <a:avLst/>
          </a:prstGeom>
          <a:noFill/>
        </p:spPr>
        <p:txBody>
          <a:bodyPr wrap="square" rtlCol="0">
            <a:spAutoFit/>
          </a:bodyPr>
          <a:lstStyle/>
          <a:p>
            <a:pPr algn="ctr"/>
            <a:r>
              <a:rPr lang="en-CA" sz="1600" dirty="0">
                <a:latin typeface="Hind" panose="02000000000000000000" pitchFamily="2" charset="0"/>
                <a:cs typeface="Hind" panose="02000000000000000000" pitchFamily="2" charset="0"/>
              </a:rPr>
              <a:t>Clinical encounter between a </a:t>
            </a:r>
            <a:br>
              <a:rPr lang="en-CA" sz="1600" dirty="0">
                <a:latin typeface="Hind" panose="02000000000000000000" pitchFamily="2" charset="0"/>
                <a:cs typeface="Hind" panose="02000000000000000000" pitchFamily="2" charset="0"/>
              </a:rPr>
            </a:br>
            <a:r>
              <a:rPr lang="en-CA" sz="1600" b="1" dirty="0">
                <a:latin typeface="Hind" panose="02000000000000000000" pitchFamily="2" charset="0"/>
                <a:cs typeface="Hind" panose="02000000000000000000" pitchFamily="2" charset="0"/>
              </a:rPr>
              <a:t>standardized patient and primary care provider using an AI scribe</a:t>
            </a:r>
            <a:r>
              <a:rPr lang="en-CA" sz="1600" dirty="0">
                <a:latin typeface="Hind" panose="02000000000000000000" pitchFamily="2" charset="0"/>
                <a:cs typeface="Hind" panose="02000000000000000000" pitchFamily="2" charset="0"/>
              </a:rPr>
              <a:t> to assess performance and impact in a controlled lab environment. </a:t>
            </a:r>
          </a:p>
        </p:txBody>
      </p:sp>
      <p:sp>
        <p:nvSpPr>
          <p:cNvPr id="3" name="TextBox 2">
            <a:extLst>
              <a:ext uri="{FF2B5EF4-FFF2-40B4-BE49-F238E27FC236}">
                <a16:creationId xmlns:a16="http://schemas.microsoft.com/office/drawing/2014/main" id="{8F24FBA0-EAF2-9816-2CD2-B6CB88CE7167}"/>
              </a:ext>
            </a:extLst>
          </p:cNvPr>
          <p:cNvSpPr txBox="1"/>
          <p:nvPr/>
        </p:nvSpPr>
        <p:spPr>
          <a:xfrm>
            <a:off x="486104" y="2490290"/>
            <a:ext cx="3494468" cy="1077218"/>
          </a:xfrm>
          <a:prstGeom prst="rect">
            <a:avLst/>
          </a:prstGeom>
          <a:noFill/>
        </p:spPr>
        <p:txBody>
          <a:bodyPr wrap="square" rtlCol="0">
            <a:spAutoFit/>
          </a:bodyPr>
          <a:lstStyle/>
          <a:p>
            <a:pPr algn="ctr"/>
            <a:r>
              <a:rPr lang="en-CA" sz="1600" dirty="0">
                <a:latin typeface="Hind" panose="02000000000000000000" pitchFamily="2" charset="0"/>
                <a:cs typeface="Hind" panose="02000000000000000000" pitchFamily="2" charset="0"/>
              </a:rPr>
              <a:t>Head-to-head comparison of the features, functions, and technical performance of </a:t>
            </a:r>
            <a:r>
              <a:rPr lang="en-CA" sz="1600" b="1" dirty="0">
                <a:latin typeface="Hind" panose="02000000000000000000" pitchFamily="2" charset="0"/>
                <a:cs typeface="Hind" panose="02000000000000000000" pitchFamily="2" charset="0"/>
              </a:rPr>
              <a:t>6 AI scribes </a:t>
            </a:r>
            <a:r>
              <a:rPr lang="en-CA" sz="1600" dirty="0">
                <a:latin typeface="Hind" panose="02000000000000000000" pitchFamily="2" charset="0"/>
                <a:cs typeface="Hind" panose="02000000000000000000" pitchFamily="2" charset="0"/>
              </a:rPr>
              <a:t>in the Ontario market.</a:t>
            </a:r>
          </a:p>
        </p:txBody>
      </p:sp>
    </p:spTree>
    <p:extLst>
      <p:ext uri="{BB962C8B-B14F-4D97-AF65-F5344CB8AC3E}">
        <p14:creationId xmlns:p14="http://schemas.microsoft.com/office/powerpoint/2010/main" val="359725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9139CC-EF58-0347-0813-F49A9F957F1F}"/>
              </a:ext>
            </a:extLst>
          </p:cNvPr>
          <p:cNvPicPr>
            <a:picLocks noChangeAspect="1"/>
          </p:cNvPicPr>
          <p:nvPr/>
        </p:nvPicPr>
        <p:blipFill>
          <a:blip r:embed="rId2"/>
          <a:stretch>
            <a:fillRect/>
          </a:stretch>
        </p:blipFill>
        <p:spPr>
          <a:xfrm>
            <a:off x="1858908" y="1070086"/>
            <a:ext cx="3643803" cy="2420883"/>
          </a:xfrm>
          <a:prstGeom prst="rect">
            <a:avLst/>
          </a:prstGeom>
        </p:spPr>
      </p:pic>
      <p:sp>
        <p:nvSpPr>
          <p:cNvPr id="12" name="TextBox 11">
            <a:extLst>
              <a:ext uri="{FF2B5EF4-FFF2-40B4-BE49-F238E27FC236}">
                <a16:creationId xmlns:a16="http://schemas.microsoft.com/office/drawing/2014/main" id="{9686A652-8078-6E9C-C6E1-7A35EAA3D1C9}"/>
              </a:ext>
            </a:extLst>
          </p:cNvPr>
          <p:cNvSpPr txBox="1"/>
          <p:nvPr/>
        </p:nvSpPr>
        <p:spPr>
          <a:xfrm>
            <a:off x="6699971" y="3678459"/>
            <a:ext cx="4552365" cy="477054"/>
          </a:xfrm>
          <a:prstGeom prst="rect">
            <a:avLst/>
          </a:prstGeom>
          <a:noFill/>
        </p:spPr>
        <p:txBody>
          <a:bodyPr wrap="square" rtlCol="0">
            <a:spAutoFit/>
          </a:bodyPr>
          <a:lstStyle/>
          <a:p>
            <a:pPr algn="ctr"/>
            <a:r>
              <a:rPr lang="en-US" sz="2500" b="1" dirty="0"/>
              <a:t> Network of primary care clinics</a:t>
            </a:r>
          </a:p>
        </p:txBody>
      </p:sp>
      <p:sp>
        <p:nvSpPr>
          <p:cNvPr id="14" name="TextBox 13">
            <a:extLst>
              <a:ext uri="{FF2B5EF4-FFF2-40B4-BE49-F238E27FC236}">
                <a16:creationId xmlns:a16="http://schemas.microsoft.com/office/drawing/2014/main" id="{B267B41E-B80A-E269-BFC6-A1C8E2DC232D}"/>
              </a:ext>
            </a:extLst>
          </p:cNvPr>
          <p:cNvSpPr txBox="1"/>
          <p:nvPr/>
        </p:nvSpPr>
        <p:spPr>
          <a:xfrm>
            <a:off x="1504845" y="3678459"/>
            <a:ext cx="4351927" cy="861774"/>
          </a:xfrm>
          <a:prstGeom prst="rect">
            <a:avLst/>
          </a:prstGeom>
          <a:noFill/>
        </p:spPr>
        <p:txBody>
          <a:bodyPr wrap="square">
            <a:spAutoFit/>
          </a:bodyPr>
          <a:lstStyle/>
          <a:p>
            <a:pPr algn="ctr"/>
            <a:r>
              <a:rPr lang="en-US" sz="2500" b="1"/>
              <a:t>Simulations in Virtual Care Lab at WCH</a:t>
            </a:r>
          </a:p>
        </p:txBody>
      </p:sp>
      <p:pic>
        <p:nvPicPr>
          <p:cNvPr id="16" name="Picture 15">
            <a:extLst>
              <a:ext uri="{FF2B5EF4-FFF2-40B4-BE49-F238E27FC236}">
                <a16:creationId xmlns:a16="http://schemas.microsoft.com/office/drawing/2014/main" id="{2B6EBA51-1314-AF8A-9B57-47E7573B8BE9}"/>
              </a:ext>
            </a:extLst>
          </p:cNvPr>
          <p:cNvPicPr>
            <a:picLocks noChangeAspect="1"/>
          </p:cNvPicPr>
          <p:nvPr/>
        </p:nvPicPr>
        <p:blipFill>
          <a:blip r:embed="rId3"/>
          <a:stretch>
            <a:fillRect/>
          </a:stretch>
        </p:blipFill>
        <p:spPr>
          <a:xfrm>
            <a:off x="7182349" y="818419"/>
            <a:ext cx="3524578" cy="2437833"/>
          </a:xfrm>
          <a:prstGeom prst="rect">
            <a:avLst/>
          </a:prstGeom>
        </p:spPr>
      </p:pic>
      <p:pic>
        <p:nvPicPr>
          <p:cNvPr id="18" name="Graphic 17" descr="Add with solid fill">
            <a:extLst>
              <a:ext uri="{FF2B5EF4-FFF2-40B4-BE49-F238E27FC236}">
                <a16:creationId xmlns:a16="http://schemas.microsoft.com/office/drawing/2014/main" id="{1CFBC60B-1C3C-5976-82ED-62A77EC4B5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94845" y="1747129"/>
            <a:ext cx="580411" cy="580411"/>
          </a:xfrm>
          <a:prstGeom prst="rect">
            <a:avLst/>
          </a:prstGeom>
        </p:spPr>
      </p:pic>
      <p:sp>
        <p:nvSpPr>
          <p:cNvPr id="19" name="TextBox 18">
            <a:extLst>
              <a:ext uri="{FF2B5EF4-FFF2-40B4-BE49-F238E27FC236}">
                <a16:creationId xmlns:a16="http://schemas.microsoft.com/office/drawing/2014/main" id="{97BB51F3-5567-7C01-504B-A83368BCBB6F}"/>
              </a:ext>
            </a:extLst>
          </p:cNvPr>
          <p:cNvSpPr txBox="1"/>
          <p:nvPr/>
        </p:nvSpPr>
        <p:spPr>
          <a:xfrm>
            <a:off x="1504845" y="4756970"/>
            <a:ext cx="9606490" cy="1446550"/>
          </a:xfrm>
          <a:prstGeom prst="rect">
            <a:avLst/>
          </a:prstGeom>
          <a:noFill/>
          <a:ln w="79375">
            <a:solidFill>
              <a:srgbClr val="ED2092"/>
            </a:solidFill>
          </a:ln>
        </p:spPr>
        <p:txBody>
          <a:bodyPr wrap="square" rtlCol="0">
            <a:spAutoFit/>
          </a:bodyPr>
          <a:lstStyle/>
          <a:p>
            <a:r>
              <a:rPr lang="en-US" sz="2200" b="1" dirty="0"/>
              <a:t>Network of clinics is used to implement and evaluate other initiatives</a:t>
            </a:r>
          </a:p>
          <a:p>
            <a:pPr marL="342900" indent="-342900">
              <a:buFont typeface="Arial" panose="020B0604020202020204" pitchFamily="34" charset="0"/>
              <a:buChar char="•"/>
            </a:pPr>
            <a:r>
              <a:rPr lang="en-US" sz="2200" dirty="0"/>
              <a:t>Secure messaging</a:t>
            </a:r>
          </a:p>
          <a:p>
            <a:pPr marL="342900" indent="-342900">
              <a:buFont typeface="Arial" panose="020B0604020202020204" pitchFamily="34" charset="0"/>
              <a:buChar char="•"/>
            </a:pPr>
            <a:r>
              <a:rPr lang="en-US" sz="2200" dirty="0"/>
              <a:t>Digitizing clinical processes</a:t>
            </a:r>
          </a:p>
          <a:p>
            <a:pPr marL="342900" indent="-342900">
              <a:buFont typeface="Arial" panose="020B0604020202020204" pitchFamily="34" charset="0"/>
              <a:buChar char="•"/>
            </a:pPr>
            <a:r>
              <a:rPr lang="en-US" sz="2200" dirty="0"/>
              <a:t>Clinical decision support systems</a:t>
            </a:r>
          </a:p>
        </p:txBody>
      </p:sp>
      <p:pic>
        <p:nvPicPr>
          <p:cNvPr id="3" name="Picture 2">
            <a:extLst>
              <a:ext uri="{FF2B5EF4-FFF2-40B4-BE49-F238E27FC236}">
                <a16:creationId xmlns:a16="http://schemas.microsoft.com/office/drawing/2014/main" id="{083DDBAD-5584-26D7-1BD8-43FC606C07C8}"/>
              </a:ext>
            </a:extLst>
          </p:cNvPr>
          <p:cNvPicPr>
            <a:picLocks noChangeAspect="1"/>
          </p:cNvPicPr>
          <p:nvPr/>
        </p:nvPicPr>
        <p:blipFill>
          <a:blip r:embed="rId3"/>
          <a:stretch>
            <a:fillRect/>
          </a:stretch>
        </p:blipFill>
        <p:spPr>
          <a:xfrm>
            <a:off x="9094491" y="2019063"/>
            <a:ext cx="2475407" cy="1712156"/>
          </a:xfrm>
          <a:prstGeom prst="rect">
            <a:avLst/>
          </a:prstGeom>
        </p:spPr>
      </p:pic>
      <p:pic>
        <p:nvPicPr>
          <p:cNvPr id="6" name="Picture 5">
            <a:extLst>
              <a:ext uri="{FF2B5EF4-FFF2-40B4-BE49-F238E27FC236}">
                <a16:creationId xmlns:a16="http://schemas.microsoft.com/office/drawing/2014/main" id="{4EE6568A-9922-7AFB-CCAC-CBD3A3B5BD90}"/>
              </a:ext>
            </a:extLst>
          </p:cNvPr>
          <p:cNvPicPr>
            <a:picLocks noChangeAspect="1"/>
          </p:cNvPicPr>
          <p:nvPr/>
        </p:nvPicPr>
        <p:blipFill>
          <a:blip r:embed="rId3"/>
          <a:stretch>
            <a:fillRect/>
          </a:stretch>
        </p:blipFill>
        <p:spPr>
          <a:xfrm>
            <a:off x="6571061" y="213238"/>
            <a:ext cx="1913406" cy="1323439"/>
          </a:xfrm>
          <a:prstGeom prst="rect">
            <a:avLst/>
          </a:prstGeom>
        </p:spPr>
      </p:pic>
      <p:pic>
        <p:nvPicPr>
          <p:cNvPr id="8" name="Picture 7">
            <a:extLst>
              <a:ext uri="{FF2B5EF4-FFF2-40B4-BE49-F238E27FC236}">
                <a16:creationId xmlns:a16="http://schemas.microsoft.com/office/drawing/2014/main" id="{D70435C2-88B3-0B93-21C4-DFF222C5605A}"/>
              </a:ext>
            </a:extLst>
          </p:cNvPr>
          <p:cNvPicPr>
            <a:picLocks noChangeAspect="1"/>
          </p:cNvPicPr>
          <p:nvPr/>
        </p:nvPicPr>
        <p:blipFill>
          <a:blip r:embed="rId3"/>
          <a:stretch>
            <a:fillRect/>
          </a:stretch>
        </p:blipFill>
        <p:spPr>
          <a:xfrm>
            <a:off x="9047997" y="61417"/>
            <a:ext cx="1991387" cy="1377376"/>
          </a:xfrm>
          <a:prstGeom prst="rect">
            <a:avLst/>
          </a:prstGeom>
        </p:spPr>
      </p:pic>
      <p:pic>
        <p:nvPicPr>
          <p:cNvPr id="9" name="Picture 8">
            <a:extLst>
              <a:ext uri="{FF2B5EF4-FFF2-40B4-BE49-F238E27FC236}">
                <a16:creationId xmlns:a16="http://schemas.microsoft.com/office/drawing/2014/main" id="{9FC33B54-BF54-372B-0D06-0BE97F682D68}"/>
              </a:ext>
            </a:extLst>
          </p:cNvPr>
          <p:cNvPicPr>
            <a:picLocks noChangeAspect="1"/>
          </p:cNvPicPr>
          <p:nvPr/>
        </p:nvPicPr>
        <p:blipFill>
          <a:blip r:embed="rId3"/>
          <a:stretch>
            <a:fillRect/>
          </a:stretch>
        </p:blipFill>
        <p:spPr>
          <a:xfrm>
            <a:off x="6699971" y="2412458"/>
            <a:ext cx="1483624" cy="1266794"/>
          </a:xfrm>
          <a:prstGeom prst="rect">
            <a:avLst/>
          </a:prstGeom>
        </p:spPr>
      </p:pic>
      <p:pic>
        <p:nvPicPr>
          <p:cNvPr id="10" name="Picture 9">
            <a:extLst>
              <a:ext uri="{FF2B5EF4-FFF2-40B4-BE49-F238E27FC236}">
                <a16:creationId xmlns:a16="http://schemas.microsoft.com/office/drawing/2014/main" id="{7214CD74-9752-561D-C6F5-EE2D51B2951C}"/>
              </a:ext>
            </a:extLst>
          </p:cNvPr>
          <p:cNvPicPr>
            <a:picLocks noChangeAspect="1"/>
          </p:cNvPicPr>
          <p:nvPr/>
        </p:nvPicPr>
        <p:blipFill>
          <a:blip r:embed="rId3"/>
          <a:stretch>
            <a:fillRect/>
          </a:stretch>
        </p:blipFill>
        <p:spPr>
          <a:xfrm>
            <a:off x="8069594" y="102956"/>
            <a:ext cx="1384396" cy="957540"/>
          </a:xfrm>
          <a:prstGeom prst="rect">
            <a:avLst/>
          </a:prstGeom>
        </p:spPr>
      </p:pic>
      <p:sp>
        <p:nvSpPr>
          <p:cNvPr id="2" name="TextBox 1">
            <a:extLst>
              <a:ext uri="{FF2B5EF4-FFF2-40B4-BE49-F238E27FC236}">
                <a16:creationId xmlns:a16="http://schemas.microsoft.com/office/drawing/2014/main" id="{B84D3FDA-2B81-8606-4AEF-67CBEE69B564}"/>
              </a:ext>
            </a:extLst>
          </p:cNvPr>
          <p:cNvSpPr txBox="1"/>
          <p:nvPr/>
        </p:nvSpPr>
        <p:spPr>
          <a:xfrm>
            <a:off x="402792" y="201062"/>
            <a:ext cx="984114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Next Steps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344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03DD-6537-4890-AF8E-3E85957C7960}"/>
              </a:ext>
            </a:extLst>
          </p:cNvPr>
          <p:cNvSpPr>
            <a:spLocks noGrp="1"/>
          </p:cNvSpPr>
          <p:nvPr>
            <p:ph type="title"/>
          </p:nvPr>
        </p:nvSpPr>
        <p:spPr>
          <a:xfrm>
            <a:off x="113662" y="-48334"/>
            <a:ext cx="12167746" cy="1226634"/>
          </a:xfrm>
        </p:spPr>
        <p:txBody>
          <a:bodyPr>
            <a:noAutofit/>
          </a:bodyPr>
          <a:lstStyle/>
          <a:p>
            <a:r>
              <a:rPr lang="en-US" sz="3600" dirty="0">
                <a:latin typeface="+mj-lt"/>
              </a:rPr>
              <a:t>Practice based research and learning network stages of maturity</a:t>
            </a:r>
            <a:endParaRPr lang="en-CA" sz="3600" dirty="0">
              <a:latin typeface="+mj-lt"/>
            </a:endParaRPr>
          </a:p>
        </p:txBody>
      </p:sp>
      <p:grpSp>
        <p:nvGrpSpPr>
          <p:cNvPr id="3" name="Group 2">
            <a:extLst>
              <a:ext uri="{FF2B5EF4-FFF2-40B4-BE49-F238E27FC236}">
                <a16:creationId xmlns:a16="http://schemas.microsoft.com/office/drawing/2014/main" id="{53BBB793-38D8-45A2-8CFD-32740AB5F9C7}"/>
              </a:ext>
            </a:extLst>
          </p:cNvPr>
          <p:cNvGrpSpPr/>
          <p:nvPr/>
        </p:nvGrpSpPr>
        <p:grpSpPr>
          <a:xfrm>
            <a:off x="233947" y="1618252"/>
            <a:ext cx="11724106" cy="4750090"/>
            <a:chOff x="1186934" y="1530360"/>
            <a:chExt cx="11230066" cy="4750090"/>
          </a:xfrm>
          <a:effectLst/>
        </p:grpSpPr>
        <p:sp>
          <p:nvSpPr>
            <p:cNvPr id="4" name="Rectangle 3">
              <a:extLst>
                <a:ext uri="{FF2B5EF4-FFF2-40B4-BE49-F238E27FC236}">
                  <a16:creationId xmlns:a16="http://schemas.microsoft.com/office/drawing/2014/main" id="{5EDF48AF-51E6-4D3B-B4BD-4CDC5585B6EC}"/>
                </a:ext>
              </a:extLst>
            </p:cNvPr>
            <p:cNvSpPr/>
            <p:nvPr/>
          </p:nvSpPr>
          <p:spPr>
            <a:xfrm>
              <a:off x="1381447" y="1589114"/>
              <a:ext cx="11035553" cy="4691336"/>
            </a:xfrm>
            <a:prstGeom prst="rect">
              <a:avLst/>
            </a:prstGeom>
            <a:solidFill>
              <a:schemeClr val="bg1"/>
            </a:solidFill>
            <a:ln>
              <a:noFill/>
            </a:ln>
          </p:spPr>
          <p:txBody>
            <a:bodyPr/>
            <a:lstStyle/>
            <a:p>
              <a:endParaRPr lang="en-CA" dirty="0"/>
            </a:p>
          </p:txBody>
        </p:sp>
        <p:sp>
          <p:nvSpPr>
            <p:cNvPr id="5" name="Straight Connector 4">
              <a:extLst>
                <a:ext uri="{FF2B5EF4-FFF2-40B4-BE49-F238E27FC236}">
                  <a16:creationId xmlns:a16="http://schemas.microsoft.com/office/drawing/2014/main" id="{361C94BC-D0F0-4CE1-B245-362BA3D14174}"/>
                </a:ext>
              </a:extLst>
            </p:cNvPr>
            <p:cNvSpPr/>
            <p:nvPr/>
          </p:nvSpPr>
          <p:spPr>
            <a:xfrm>
              <a:off x="2688162" y="5679524"/>
              <a:ext cx="4620965" cy="0"/>
            </a:xfrm>
            <a:prstGeom prst="line">
              <a:avLst/>
            </a:prstGeom>
            <a:ln>
              <a:solidFill>
                <a:schemeClr val="bg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6" name="Straight Connector 5">
              <a:extLst>
                <a:ext uri="{FF2B5EF4-FFF2-40B4-BE49-F238E27FC236}">
                  <a16:creationId xmlns:a16="http://schemas.microsoft.com/office/drawing/2014/main" id="{0382E849-E27B-4DAA-B52C-1305A4A4BABE}"/>
                </a:ext>
              </a:extLst>
            </p:cNvPr>
            <p:cNvSpPr/>
            <p:nvPr/>
          </p:nvSpPr>
          <p:spPr>
            <a:xfrm>
              <a:off x="4285797" y="4208189"/>
              <a:ext cx="1729987" cy="345140"/>
            </a:xfrm>
            <a:prstGeom prst="line">
              <a:avLst/>
            </a:prstGeom>
            <a:ln>
              <a:solidFill>
                <a:schemeClr val="bg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7" name="Straight Connector 6">
              <a:extLst>
                <a:ext uri="{FF2B5EF4-FFF2-40B4-BE49-F238E27FC236}">
                  <a16:creationId xmlns:a16="http://schemas.microsoft.com/office/drawing/2014/main" id="{F2C26396-C548-4847-8873-A0747E8E2C8B}"/>
                </a:ext>
              </a:extLst>
            </p:cNvPr>
            <p:cNvSpPr/>
            <p:nvPr/>
          </p:nvSpPr>
          <p:spPr>
            <a:xfrm flipV="1">
              <a:off x="4274968" y="3221793"/>
              <a:ext cx="1654088" cy="52576"/>
            </a:xfrm>
            <a:prstGeom prst="line">
              <a:avLst/>
            </a:prstGeom>
            <a:ln>
              <a:solidFill>
                <a:schemeClr val="bg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8" name="Straight Connector 7">
              <a:extLst>
                <a:ext uri="{FF2B5EF4-FFF2-40B4-BE49-F238E27FC236}">
                  <a16:creationId xmlns:a16="http://schemas.microsoft.com/office/drawing/2014/main" id="{0964EB9F-2E01-4F0A-BB46-D6453F1D6C93}"/>
                </a:ext>
              </a:extLst>
            </p:cNvPr>
            <p:cNvSpPr/>
            <p:nvPr/>
          </p:nvSpPr>
          <p:spPr>
            <a:xfrm flipV="1">
              <a:off x="3644633" y="1906647"/>
              <a:ext cx="3114484" cy="128400"/>
            </a:xfrm>
            <a:prstGeom prst="line">
              <a:avLst/>
            </a:prstGeom>
            <a:ln>
              <a:solidFill>
                <a:schemeClr val="bg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10" name="Freeform 22">
              <a:extLst>
                <a:ext uri="{FF2B5EF4-FFF2-40B4-BE49-F238E27FC236}">
                  <a16:creationId xmlns:a16="http://schemas.microsoft.com/office/drawing/2014/main" id="{2155B6DB-82FB-4579-925F-57E445FE6A58}"/>
                </a:ext>
              </a:extLst>
            </p:cNvPr>
            <p:cNvSpPr/>
            <p:nvPr/>
          </p:nvSpPr>
          <p:spPr>
            <a:xfrm>
              <a:off x="1186934" y="3995334"/>
              <a:ext cx="3002455" cy="1548140"/>
            </a:xfrm>
            <a:custGeom>
              <a:avLst/>
              <a:gdLst>
                <a:gd name="connsiteX0" fmla="*/ 0 w 3002455"/>
                <a:gd name="connsiteY0" fmla="*/ 0 h 1548140"/>
                <a:gd name="connsiteX1" fmla="*/ 3002455 w 3002455"/>
                <a:gd name="connsiteY1" fmla="*/ 0 h 1548140"/>
                <a:gd name="connsiteX2" fmla="*/ 3002455 w 3002455"/>
                <a:gd name="connsiteY2" fmla="*/ 1548140 h 1548140"/>
                <a:gd name="connsiteX3" fmla="*/ 0 w 3002455"/>
                <a:gd name="connsiteY3" fmla="*/ 1548140 h 1548140"/>
                <a:gd name="connsiteX4" fmla="*/ 0 w 3002455"/>
                <a:gd name="connsiteY4" fmla="*/ 0 h 154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455" h="1548140">
                  <a:moveTo>
                    <a:pt x="0" y="0"/>
                  </a:moveTo>
                  <a:lnTo>
                    <a:pt x="3002455" y="0"/>
                  </a:lnTo>
                  <a:lnTo>
                    <a:pt x="3002455" y="1548140"/>
                  </a:lnTo>
                  <a:lnTo>
                    <a:pt x="0" y="154814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a:p>
          </p:txBody>
        </p:sp>
        <p:sp>
          <p:nvSpPr>
            <p:cNvPr id="11" name="Freeform 24">
              <a:extLst>
                <a:ext uri="{FF2B5EF4-FFF2-40B4-BE49-F238E27FC236}">
                  <a16:creationId xmlns:a16="http://schemas.microsoft.com/office/drawing/2014/main" id="{2B800451-4020-430B-A750-8B7A023764A7}"/>
                </a:ext>
              </a:extLst>
            </p:cNvPr>
            <p:cNvSpPr/>
            <p:nvPr/>
          </p:nvSpPr>
          <p:spPr>
            <a:xfrm>
              <a:off x="4034749" y="1530360"/>
              <a:ext cx="7487165" cy="672182"/>
            </a:xfrm>
            <a:custGeom>
              <a:avLst/>
              <a:gdLst>
                <a:gd name="connsiteX0" fmla="*/ 0 w 3552393"/>
                <a:gd name="connsiteY0" fmla="*/ 0 h 672182"/>
                <a:gd name="connsiteX1" fmla="*/ 3552393 w 3552393"/>
                <a:gd name="connsiteY1" fmla="*/ 0 h 672182"/>
                <a:gd name="connsiteX2" fmla="*/ 3552393 w 3552393"/>
                <a:gd name="connsiteY2" fmla="*/ 672182 h 672182"/>
                <a:gd name="connsiteX3" fmla="*/ 0 w 3552393"/>
                <a:gd name="connsiteY3" fmla="*/ 672182 h 672182"/>
                <a:gd name="connsiteX4" fmla="*/ 0 w 3552393"/>
                <a:gd name="connsiteY4" fmla="*/ 0 h 672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2393" h="672182">
                  <a:moveTo>
                    <a:pt x="0" y="0"/>
                  </a:moveTo>
                  <a:lnTo>
                    <a:pt x="3552393" y="0"/>
                  </a:lnTo>
                  <a:lnTo>
                    <a:pt x="3552393" y="672182"/>
                  </a:lnTo>
                  <a:lnTo>
                    <a:pt x="0" y="6721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r>
                <a:rPr lang="en-US" sz="2000" b="1" kern="1200" dirty="0">
                  <a:solidFill>
                    <a:schemeClr val="tx1">
                      <a:lumMod val="65000"/>
                      <a:lumOff val="35000"/>
                    </a:schemeClr>
                  </a:solidFill>
                  <a:latin typeface="+mn-lt"/>
                </a:rPr>
                <a:t>FORMATION</a:t>
              </a:r>
              <a:r>
                <a:rPr lang="en-US" sz="2000" dirty="0">
                  <a:solidFill>
                    <a:schemeClr val="tx1">
                      <a:lumMod val="65000"/>
                      <a:lumOff val="35000"/>
                    </a:schemeClr>
                  </a:solidFill>
                </a:rPr>
                <a:t>: Small group of primary care practices, patients and researchers.</a:t>
              </a:r>
            </a:p>
          </p:txBody>
        </p:sp>
        <p:sp>
          <p:nvSpPr>
            <p:cNvPr id="12" name="Freeform 26">
              <a:extLst>
                <a:ext uri="{FF2B5EF4-FFF2-40B4-BE49-F238E27FC236}">
                  <a16:creationId xmlns:a16="http://schemas.microsoft.com/office/drawing/2014/main" id="{EC68DE23-1896-444E-A990-56FFA4500151}"/>
                </a:ext>
              </a:extLst>
            </p:cNvPr>
            <p:cNvSpPr/>
            <p:nvPr/>
          </p:nvSpPr>
          <p:spPr>
            <a:xfrm>
              <a:off x="4034749" y="2785041"/>
              <a:ext cx="7596649" cy="642261"/>
            </a:xfrm>
            <a:custGeom>
              <a:avLst/>
              <a:gdLst>
                <a:gd name="connsiteX0" fmla="*/ 0 w 4321963"/>
                <a:gd name="connsiteY0" fmla="*/ 0 h 642261"/>
                <a:gd name="connsiteX1" fmla="*/ 4321963 w 4321963"/>
                <a:gd name="connsiteY1" fmla="*/ 0 h 642261"/>
                <a:gd name="connsiteX2" fmla="*/ 4321963 w 4321963"/>
                <a:gd name="connsiteY2" fmla="*/ 642261 h 642261"/>
                <a:gd name="connsiteX3" fmla="*/ 0 w 4321963"/>
                <a:gd name="connsiteY3" fmla="*/ 642261 h 642261"/>
                <a:gd name="connsiteX4" fmla="*/ 0 w 4321963"/>
                <a:gd name="connsiteY4" fmla="*/ 0 h 64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1963" h="642261">
                  <a:moveTo>
                    <a:pt x="0" y="0"/>
                  </a:moveTo>
                  <a:lnTo>
                    <a:pt x="4321963" y="0"/>
                  </a:lnTo>
                  <a:lnTo>
                    <a:pt x="4321963" y="642261"/>
                  </a:lnTo>
                  <a:lnTo>
                    <a:pt x="0" y="6422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defTabSz="711200">
                <a:lnSpc>
                  <a:spcPct val="90000"/>
                </a:lnSpc>
                <a:spcBef>
                  <a:spcPct val="0"/>
                </a:spcBef>
                <a:spcAft>
                  <a:spcPct val="35000"/>
                </a:spcAft>
              </a:pPr>
              <a:r>
                <a:rPr lang="en-US" sz="2000" b="1" dirty="0">
                  <a:solidFill>
                    <a:schemeClr val="tx1">
                      <a:lumMod val="65000"/>
                      <a:lumOff val="35000"/>
                    </a:schemeClr>
                  </a:solidFill>
                </a:rPr>
                <a:t>GROWTH &amp; EXPANSION</a:t>
              </a:r>
              <a:r>
                <a:rPr lang="en-US" sz="2000" dirty="0">
                  <a:solidFill>
                    <a:schemeClr val="tx1">
                      <a:lumMod val="65000"/>
                      <a:lumOff val="35000"/>
                    </a:schemeClr>
                  </a:solidFill>
                </a:rPr>
                <a:t>: Expanded membership and establishment of basic research processes and governance structures.</a:t>
              </a:r>
              <a:endParaRPr lang="en-US" sz="2000" kern="1200" dirty="0">
                <a:solidFill>
                  <a:schemeClr val="tx1">
                    <a:lumMod val="65000"/>
                    <a:lumOff val="35000"/>
                  </a:schemeClr>
                </a:solidFill>
                <a:latin typeface="+mn-lt"/>
              </a:endParaRPr>
            </a:p>
          </p:txBody>
        </p:sp>
        <p:sp>
          <p:nvSpPr>
            <p:cNvPr id="13" name="Freeform 28">
              <a:extLst>
                <a:ext uri="{FF2B5EF4-FFF2-40B4-BE49-F238E27FC236}">
                  <a16:creationId xmlns:a16="http://schemas.microsoft.com/office/drawing/2014/main" id="{A13EF7EA-5596-4D8D-BA66-3B1EBCE423F2}"/>
                </a:ext>
              </a:extLst>
            </p:cNvPr>
            <p:cNvSpPr/>
            <p:nvPr/>
          </p:nvSpPr>
          <p:spPr>
            <a:xfrm>
              <a:off x="7051104" y="4023482"/>
              <a:ext cx="4323766" cy="1032093"/>
            </a:xfrm>
            <a:custGeom>
              <a:avLst/>
              <a:gdLst>
                <a:gd name="connsiteX0" fmla="*/ 0 w 4323766"/>
                <a:gd name="connsiteY0" fmla="*/ 0 h 1032093"/>
                <a:gd name="connsiteX1" fmla="*/ 4323766 w 4323766"/>
                <a:gd name="connsiteY1" fmla="*/ 0 h 1032093"/>
                <a:gd name="connsiteX2" fmla="*/ 4323766 w 4323766"/>
                <a:gd name="connsiteY2" fmla="*/ 1032093 h 1032093"/>
                <a:gd name="connsiteX3" fmla="*/ 0 w 4323766"/>
                <a:gd name="connsiteY3" fmla="*/ 1032093 h 1032093"/>
                <a:gd name="connsiteX4" fmla="*/ 0 w 4323766"/>
                <a:gd name="connsiteY4" fmla="*/ 0 h 1032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766" h="1032093">
                  <a:moveTo>
                    <a:pt x="0" y="0"/>
                  </a:moveTo>
                  <a:lnTo>
                    <a:pt x="4323766" y="0"/>
                  </a:lnTo>
                  <a:lnTo>
                    <a:pt x="4323766" y="1032093"/>
                  </a:lnTo>
                  <a:lnTo>
                    <a:pt x="0" y="10320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US" sz="6500" kern="1200"/>
            </a:p>
          </p:txBody>
        </p:sp>
        <p:sp>
          <p:nvSpPr>
            <p:cNvPr id="14" name="Freeform 30">
              <a:extLst>
                <a:ext uri="{FF2B5EF4-FFF2-40B4-BE49-F238E27FC236}">
                  <a16:creationId xmlns:a16="http://schemas.microsoft.com/office/drawing/2014/main" id="{B77C5CB4-0901-4833-A79B-69FB80557561}"/>
                </a:ext>
              </a:extLst>
            </p:cNvPr>
            <p:cNvSpPr/>
            <p:nvPr/>
          </p:nvSpPr>
          <p:spPr>
            <a:xfrm>
              <a:off x="4034749" y="4066469"/>
              <a:ext cx="7727153" cy="672182"/>
            </a:xfrm>
            <a:custGeom>
              <a:avLst/>
              <a:gdLst>
                <a:gd name="connsiteX0" fmla="*/ 0 w 3549539"/>
                <a:gd name="connsiteY0" fmla="*/ 0 h 672182"/>
                <a:gd name="connsiteX1" fmla="*/ 3549539 w 3549539"/>
                <a:gd name="connsiteY1" fmla="*/ 0 h 672182"/>
                <a:gd name="connsiteX2" fmla="*/ 3549539 w 3549539"/>
                <a:gd name="connsiteY2" fmla="*/ 672182 h 672182"/>
                <a:gd name="connsiteX3" fmla="*/ 0 w 3549539"/>
                <a:gd name="connsiteY3" fmla="*/ 672182 h 672182"/>
                <a:gd name="connsiteX4" fmla="*/ 0 w 3549539"/>
                <a:gd name="connsiteY4" fmla="*/ 0 h 672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9539" h="672182">
                  <a:moveTo>
                    <a:pt x="0" y="0"/>
                  </a:moveTo>
                  <a:lnTo>
                    <a:pt x="3549539" y="0"/>
                  </a:lnTo>
                  <a:lnTo>
                    <a:pt x="3549539" y="672182"/>
                  </a:lnTo>
                  <a:lnTo>
                    <a:pt x="0" y="6721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0" rIns="60960" bIns="0" numCol="1" spcCol="1270" anchor="ctr" anchorCtr="0">
              <a:noAutofit/>
            </a:bodyPr>
            <a:lstStyle/>
            <a:p>
              <a:pPr lvl="0" defTabSz="711200">
                <a:lnSpc>
                  <a:spcPct val="90000"/>
                </a:lnSpc>
                <a:spcBef>
                  <a:spcPct val="0"/>
                </a:spcBef>
                <a:spcAft>
                  <a:spcPct val="35000"/>
                </a:spcAft>
              </a:pPr>
              <a:r>
                <a:rPr lang="en-CA" sz="2000" b="1" dirty="0">
                  <a:solidFill>
                    <a:schemeClr val="tx1">
                      <a:lumMod val="65000"/>
                      <a:lumOff val="35000"/>
                    </a:schemeClr>
                  </a:solidFill>
                </a:rPr>
                <a:t>KNOWLEDGE TRANSLATION, MOBILIZATION AND INNOVATION</a:t>
              </a:r>
              <a:r>
                <a:rPr lang="en-CA" sz="2000" dirty="0">
                  <a:solidFill>
                    <a:schemeClr val="tx1">
                      <a:lumMod val="65000"/>
                      <a:lumOff val="35000"/>
                    </a:schemeClr>
                  </a:solidFill>
                </a:rPr>
                <a:t>: </a:t>
              </a:r>
              <a:r>
                <a:rPr lang="en-US" sz="2000" dirty="0">
                  <a:solidFill>
                    <a:schemeClr val="tx1">
                      <a:lumMod val="65000"/>
                      <a:lumOff val="35000"/>
                    </a:schemeClr>
                  </a:solidFill>
                </a:rPr>
                <a:t>contributes significantly to research and QI in the region; A leader in primary care research, driving innovation in clinical practice and research methods.</a:t>
              </a:r>
              <a:endParaRPr lang="en-US" sz="2000" b="0" kern="1200" dirty="0">
                <a:solidFill>
                  <a:schemeClr val="tx1">
                    <a:lumMod val="65000"/>
                    <a:lumOff val="35000"/>
                  </a:schemeClr>
                </a:solidFill>
                <a:latin typeface="+mn-lt"/>
              </a:endParaRPr>
            </a:p>
          </p:txBody>
        </p:sp>
      </p:grpSp>
      <p:sp>
        <p:nvSpPr>
          <p:cNvPr id="19" name="TextBox 18">
            <a:extLst>
              <a:ext uri="{FF2B5EF4-FFF2-40B4-BE49-F238E27FC236}">
                <a16:creationId xmlns:a16="http://schemas.microsoft.com/office/drawing/2014/main" id="{5B8D43AF-5C0E-4EFC-953D-5FCC0806BF92}"/>
              </a:ext>
            </a:extLst>
          </p:cNvPr>
          <p:cNvSpPr txBox="1"/>
          <p:nvPr/>
        </p:nvSpPr>
        <p:spPr>
          <a:xfrm>
            <a:off x="3207045" y="5226790"/>
            <a:ext cx="8494820" cy="1015663"/>
          </a:xfrm>
          <a:prstGeom prst="rect">
            <a:avLst/>
          </a:prstGeom>
          <a:noFill/>
        </p:spPr>
        <p:txBody>
          <a:bodyPr wrap="square" rtlCol="0">
            <a:spAutoFit/>
          </a:bodyPr>
          <a:lstStyle/>
          <a:p>
            <a:r>
              <a:rPr lang="en-US" sz="2000" b="1" dirty="0">
                <a:solidFill>
                  <a:schemeClr val="tx1">
                    <a:lumMod val="65000"/>
                    <a:lumOff val="35000"/>
                  </a:schemeClr>
                </a:solidFill>
              </a:rPr>
              <a:t>SUSTAINABILITY THRU EMBEDDED APPLIED RESEARCH AND EVIDENCE</a:t>
            </a:r>
            <a:r>
              <a:rPr lang="en-US" sz="2000" dirty="0">
                <a:solidFill>
                  <a:schemeClr val="tx1">
                    <a:lumMod val="65000"/>
                    <a:lumOff val="35000"/>
                  </a:schemeClr>
                </a:solidFill>
              </a:rPr>
              <a:t>: achieves long-term sustainability and impact on primary care and research; provides system level leadership.  </a:t>
            </a:r>
          </a:p>
        </p:txBody>
      </p:sp>
      <p:sp>
        <p:nvSpPr>
          <p:cNvPr id="20" name="Oval 19">
            <a:extLst>
              <a:ext uri="{FF2B5EF4-FFF2-40B4-BE49-F238E27FC236}">
                <a16:creationId xmlns:a16="http://schemas.microsoft.com/office/drawing/2014/main" id="{DC07344D-3D15-474F-97B7-320096D23DE4}"/>
              </a:ext>
            </a:extLst>
          </p:cNvPr>
          <p:cNvSpPr/>
          <p:nvPr/>
        </p:nvSpPr>
        <p:spPr>
          <a:xfrm>
            <a:off x="1544135" y="4022674"/>
            <a:ext cx="1097280" cy="1097280"/>
          </a:xfrm>
          <a:prstGeom prst="ellipse">
            <a:avLst/>
          </a:prstGeom>
          <a:blipFill>
            <a:blip r:embed="rId3">
              <a:extLst>
                <a:ext uri="{28A0092B-C50C-407E-A947-70E740481C1C}">
                  <a14:useLocalDpi xmlns:a14="http://schemas.microsoft.com/office/drawing/2010/main" val="0"/>
                </a:ext>
              </a:extLst>
            </a:blip>
            <a:srcRect/>
            <a:stretch>
              <a:fillRect l="-12000" r="-12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21" name="Oval 20">
            <a:extLst>
              <a:ext uri="{FF2B5EF4-FFF2-40B4-BE49-F238E27FC236}">
                <a16:creationId xmlns:a16="http://schemas.microsoft.com/office/drawing/2014/main" id="{926F1238-53AF-42E6-A252-C5D2BD154E11}"/>
              </a:ext>
            </a:extLst>
          </p:cNvPr>
          <p:cNvSpPr/>
          <p:nvPr/>
        </p:nvSpPr>
        <p:spPr>
          <a:xfrm>
            <a:off x="1544135" y="2796606"/>
            <a:ext cx="1097280" cy="1097280"/>
          </a:xfrm>
          <a:prstGeom prst="ellipse">
            <a:avLst/>
          </a:prstGeom>
          <a:blipFill>
            <a:blip r:embed="rId4" cstate="print">
              <a:extLst>
                <a:ext uri="{28A0092B-C50C-407E-A947-70E740481C1C}">
                  <a14:useLocalDpi xmlns:a14="http://schemas.microsoft.com/office/drawing/2010/main" val="0"/>
                </a:ext>
              </a:extLst>
            </a:blip>
            <a:srcRect/>
            <a:stretch>
              <a:fillRect l="-8000" r="-8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dirty="0"/>
          </a:p>
        </p:txBody>
      </p:sp>
      <p:sp>
        <p:nvSpPr>
          <p:cNvPr id="22" name="Oval 21">
            <a:extLst>
              <a:ext uri="{FF2B5EF4-FFF2-40B4-BE49-F238E27FC236}">
                <a16:creationId xmlns:a16="http://schemas.microsoft.com/office/drawing/2014/main" id="{A4A0F56E-F938-47E5-AB20-060500B6F4B5}"/>
              </a:ext>
            </a:extLst>
          </p:cNvPr>
          <p:cNvSpPr/>
          <p:nvPr/>
        </p:nvSpPr>
        <p:spPr>
          <a:xfrm>
            <a:off x="1544135" y="5248741"/>
            <a:ext cx="1097280" cy="1097280"/>
          </a:xfrm>
          <a:prstGeom prst="ellipse">
            <a:avLst/>
          </a:prstGeom>
          <a:blipFill rotWithShape="1">
            <a:blip r:embed="rId5">
              <a:extLst>
                <a:ext uri="{28A0092B-C50C-407E-A947-70E740481C1C}">
                  <a14:useLocalDpi xmlns:a14="http://schemas.microsoft.com/office/drawing/2010/main" val="0"/>
                </a:ext>
              </a:extLst>
            </a:blip>
            <a:srcRect/>
            <a:stretch>
              <a:fillRect t="-25000" b="-25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23" name="Oval 22">
            <a:extLst>
              <a:ext uri="{FF2B5EF4-FFF2-40B4-BE49-F238E27FC236}">
                <a16:creationId xmlns:a16="http://schemas.microsoft.com/office/drawing/2014/main" id="{912D4A0C-7DA7-4A4C-846C-DCAF12CD0328}"/>
              </a:ext>
            </a:extLst>
          </p:cNvPr>
          <p:cNvSpPr/>
          <p:nvPr/>
        </p:nvSpPr>
        <p:spPr>
          <a:xfrm>
            <a:off x="1544135" y="1570538"/>
            <a:ext cx="1097280" cy="1097280"/>
          </a:xfrm>
          <a:prstGeom prst="ellipse">
            <a:avLst/>
          </a:prstGeom>
          <a:blipFill>
            <a:blip r:embed="rId6">
              <a:extLst>
                <a:ext uri="{28A0092B-C50C-407E-A947-70E740481C1C}">
                  <a14:useLocalDpi xmlns:a14="http://schemas.microsoft.com/office/drawing/2010/main" val="0"/>
                </a:ext>
              </a:extLst>
            </a:blip>
            <a:srcRect/>
            <a:stretch>
              <a:fillRect l="-35000" r="-35000"/>
            </a:stretch>
          </a:blipFill>
          <a:ln>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spTree>
    <p:extLst>
      <p:ext uri="{BB962C8B-B14F-4D97-AF65-F5344CB8AC3E}">
        <p14:creationId xmlns:p14="http://schemas.microsoft.com/office/powerpoint/2010/main" val="380300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EB53-D5F1-A275-3F14-5A78B4B08831}"/>
              </a:ext>
            </a:extLst>
          </p:cNvPr>
          <p:cNvSpPr>
            <a:spLocks noGrp="1"/>
          </p:cNvSpPr>
          <p:nvPr>
            <p:ph type="title"/>
          </p:nvPr>
        </p:nvSpPr>
        <p:spPr>
          <a:xfrm>
            <a:off x="0" y="0"/>
            <a:ext cx="11216640" cy="822960"/>
          </a:xfrm>
        </p:spPr>
        <p:txBody>
          <a:bodyPr>
            <a:normAutofit/>
          </a:bodyPr>
          <a:lstStyle/>
          <a:p>
            <a:r>
              <a:rPr lang="en-US" sz="4000" dirty="0">
                <a:latin typeface="+mj-lt"/>
              </a:rPr>
              <a:t>PBRN – Internal functions</a:t>
            </a:r>
          </a:p>
        </p:txBody>
      </p:sp>
      <p:graphicFrame>
        <p:nvGraphicFramePr>
          <p:cNvPr id="4" name="Table 4">
            <a:extLst>
              <a:ext uri="{FF2B5EF4-FFF2-40B4-BE49-F238E27FC236}">
                <a16:creationId xmlns:a16="http://schemas.microsoft.com/office/drawing/2014/main" id="{83932848-C59B-F02A-BD61-898FB7B615E0}"/>
              </a:ext>
            </a:extLst>
          </p:cNvPr>
          <p:cNvGraphicFramePr>
            <a:graphicFrameLocks noGrp="1"/>
          </p:cNvGraphicFramePr>
          <p:nvPr>
            <p:extLst>
              <p:ext uri="{D42A27DB-BD31-4B8C-83A1-F6EECF244321}">
                <p14:modId xmlns:p14="http://schemas.microsoft.com/office/powerpoint/2010/main" val="3854598207"/>
              </p:ext>
            </p:extLst>
          </p:nvPr>
        </p:nvGraphicFramePr>
        <p:xfrm>
          <a:off x="1034981" y="1477110"/>
          <a:ext cx="10008156" cy="3514464"/>
        </p:xfrm>
        <a:graphic>
          <a:graphicData uri="http://schemas.openxmlformats.org/drawingml/2006/table">
            <a:tbl>
              <a:tblPr firstRow="1" bandRow="1">
                <a:tableStyleId>{5C22544A-7EE6-4342-B048-85BDC9FD1C3A}</a:tableStyleId>
              </a:tblPr>
              <a:tblGrid>
                <a:gridCol w="2542232">
                  <a:extLst>
                    <a:ext uri="{9D8B030D-6E8A-4147-A177-3AD203B41FA5}">
                      <a16:colId xmlns:a16="http://schemas.microsoft.com/office/drawing/2014/main" val="4183907298"/>
                    </a:ext>
                  </a:extLst>
                </a:gridCol>
                <a:gridCol w="1461031">
                  <a:extLst>
                    <a:ext uri="{9D8B030D-6E8A-4147-A177-3AD203B41FA5}">
                      <a16:colId xmlns:a16="http://schemas.microsoft.com/office/drawing/2014/main" val="4032687618"/>
                    </a:ext>
                  </a:extLst>
                </a:gridCol>
                <a:gridCol w="2001631">
                  <a:extLst>
                    <a:ext uri="{9D8B030D-6E8A-4147-A177-3AD203B41FA5}">
                      <a16:colId xmlns:a16="http://schemas.microsoft.com/office/drawing/2014/main" val="3567518888"/>
                    </a:ext>
                  </a:extLst>
                </a:gridCol>
                <a:gridCol w="2001631">
                  <a:extLst>
                    <a:ext uri="{9D8B030D-6E8A-4147-A177-3AD203B41FA5}">
                      <a16:colId xmlns:a16="http://schemas.microsoft.com/office/drawing/2014/main" val="657427446"/>
                    </a:ext>
                  </a:extLst>
                </a:gridCol>
                <a:gridCol w="2001631">
                  <a:extLst>
                    <a:ext uri="{9D8B030D-6E8A-4147-A177-3AD203B41FA5}">
                      <a16:colId xmlns:a16="http://schemas.microsoft.com/office/drawing/2014/main" val="4104685454"/>
                    </a:ext>
                  </a:extLst>
                </a:gridCol>
              </a:tblGrid>
              <a:tr h="528096">
                <a:tc>
                  <a:txBody>
                    <a:bodyPr/>
                    <a:lstStyle/>
                    <a:p>
                      <a:endParaRPr lang="en-US" sz="2000" dirty="0">
                        <a:solidFill>
                          <a:schemeClr val="tx1"/>
                        </a:solidFill>
                      </a:endParaRPr>
                    </a:p>
                  </a:txBody>
                  <a:tcPr/>
                </a:tc>
                <a:tc>
                  <a:txBody>
                    <a:bodyPr/>
                    <a:lstStyle/>
                    <a:p>
                      <a:r>
                        <a:rPr lang="en-US" sz="2000" dirty="0">
                          <a:solidFill>
                            <a:schemeClr val="tx1"/>
                          </a:solidFill>
                        </a:rPr>
                        <a:t>Forming</a:t>
                      </a:r>
                    </a:p>
                  </a:txBody>
                  <a:tcPr/>
                </a:tc>
                <a:tc>
                  <a:txBody>
                    <a:bodyPr/>
                    <a:lstStyle/>
                    <a:p>
                      <a:r>
                        <a:rPr lang="en-US" sz="2000" dirty="0">
                          <a:solidFill>
                            <a:schemeClr val="tx1"/>
                          </a:solidFill>
                        </a:rPr>
                        <a:t>Growth</a:t>
                      </a:r>
                    </a:p>
                  </a:txBody>
                  <a:tcPr/>
                </a:tc>
                <a:tc>
                  <a:txBody>
                    <a:bodyPr/>
                    <a:lstStyle/>
                    <a:p>
                      <a:r>
                        <a:rPr lang="en-US" sz="2000" dirty="0">
                          <a:solidFill>
                            <a:schemeClr val="tx1"/>
                          </a:solidFill>
                        </a:rPr>
                        <a:t>KT + Mobilization</a:t>
                      </a:r>
                    </a:p>
                  </a:txBody>
                  <a:tcPr/>
                </a:tc>
                <a:tc>
                  <a:txBody>
                    <a:bodyPr/>
                    <a:lstStyle/>
                    <a:p>
                      <a:r>
                        <a:rPr lang="en-US" sz="2000" dirty="0">
                          <a:solidFill>
                            <a:schemeClr val="tx1"/>
                          </a:solidFill>
                        </a:rPr>
                        <a:t>Sustainability</a:t>
                      </a:r>
                    </a:p>
                  </a:txBody>
                  <a:tcPr/>
                </a:tc>
                <a:extLst>
                  <a:ext uri="{0D108BD9-81ED-4DB2-BD59-A6C34878D82A}">
                    <a16:rowId xmlns:a16="http://schemas.microsoft.com/office/drawing/2014/main" val="389748066"/>
                  </a:ext>
                </a:extLst>
              </a:tr>
              <a:tr h="528096">
                <a:tc>
                  <a:txBody>
                    <a:bodyPr/>
                    <a:lstStyle/>
                    <a:p>
                      <a:r>
                        <a:rPr lang="en-US" sz="2000" dirty="0"/>
                        <a:t>Leadership</a:t>
                      </a:r>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825108088"/>
                  </a:ext>
                </a:extLst>
              </a:tr>
              <a:tr h="528096">
                <a:tc>
                  <a:txBody>
                    <a:bodyPr/>
                    <a:lstStyle/>
                    <a:p>
                      <a:r>
                        <a:rPr lang="en-US" sz="2000" dirty="0"/>
                        <a:t>Staff</a:t>
                      </a:r>
                    </a:p>
                  </a:txBody>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110592325"/>
                  </a:ext>
                </a:extLst>
              </a:tr>
              <a:tr h="528096">
                <a:tc>
                  <a:txBody>
                    <a:bodyPr/>
                    <a:lstStyle/>
                    <a:p>
                      <a:r>
                        <a:rPr lang="en-US" sz="2000" dirty="0"/>
                        <a:t>Funding</a:t>
                      </a:r>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37016496"/>
                  </a:ext>
                </a:extLst>
              </a:tr>
              <a:tr h="528096">
                <a:tc>
                  <a:txBody>
                    <a:bodyPr/>
                    <a:lstStyle/>
                    <a:p>
                      <a:r>
                        <a:rPr lang="en-US" sz="2000" dirty="0"/>
                        <a:t>Scientific </a:t>
                      </a:r>
                    </a:p>
                    <a:p>
                      <a:r>
                        <a:rPr lang="en-US" sz="2000" dirty="0"/>
                        <a:t>Expertise</a:t>
                      </a:r>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370960570"/>
                  </a:ext>
                </a:extLst>
              </a:tr>
              <a:tr h="528096">
                <a:tc>
                  <a:txBody>
                    <a:bodyPr/>
                    <a:lstStyle/>
                    <a:p>
                      <a:r>
                        <a:rPr lang="en-US" sz="2000" dirty="0"/>
                        <a:t>Data </a:t>
                      </a:r>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2108476248"/>
                  </a:ext>
                </a:extLst>
              </a:tr>
            </a:tbl>
          </a:graphicData>
        </a:graphic>
      </p:graphicFrame>
    </p:spTree>
    <p:extLst>
      <p:ext uri="{BB962C8B-B14F-4D97-AF65-F5344CB8AC3E}">
        <p14:creationId xmlns:p14="http://schemas.microsoft.com/office/powerpoint/2010/main" val="189050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EB53-D5F1-A275-3F14-5A78B4B08831}"/>
              </a:ext>
            </a:extLst>
          </p:cNvPr>
          <p:cNvSpPr>
            <a:spLocks noGrp="1"/>
          </p:cNvSpPr>
          <p:nvPr>
            <p:ph type="title"/>
          </p:nvPr>
        </p:nvSpPr>
        <p:spPr>
          <a:xfrm>
            <a:off x="0" y="0"/>
            <a:ext cx="11216640" cy="822960"/>
          </a:xfrm>
        </p:spPr>
        <p:txBody>
          <a:bodyPr>
            <a:normAutofit/>
          </a:bodyPr>
          <a:lstStyle/>
          <a:p>
            <a:r>
              <a:rPr lang="en-US" sz="4000" dirty="0">
                <a:latin typeface="+mj-lt"/>
              </a:rPr>
              <a:t>Internal functions – Sample of Canadian PBRNs</a:t>
            </a:r>
          </a:p>
        </p:txBody>
      </p:sp>
      <p:graphicFrame>
        <p:nvGraphicFramePr>
          <p:cNvPr id="4" name="Table 4">
            <a:extLst>
              <a:ext uri="{FF2B5EF4-FFF2-40B4-BE49-F238E27FC236}">
                <a16:creationId xmlns:a16="http://schemas.microsoft.com/office/drawing/2014/main" id="{83932848-C59B-F02A-BD61-898FB7B615E0}"/>
              </a:ext>
            </a:extLst>
          </p:cNvPr>
          <p:cNvGraphicFramePr>
            <a:graphicFrameLocks noGrp="1"/>
          </p:cNvGraphicFramePr>
          <p:nvPr>
            <p:extLst>
              <p:ext uri="{D42A27DB-BD31-4B8C-83A1-F6EECF244321}">
                <p14:modId xmlns:p14="http://schemas.microsoft.com/office/powerpoint/2010/main" val="384370604"/>
              </p:ext>
            </p:extLst>
          </p:nvPr>
        </p:nvGraphicFramePr>
        <p:xfrm>
          <a:off x="1034981" y="1477110"/>
          <a:ext cx="10008157" cy="3514464"/>
        </p:xfrm>
        <a:graphic>
          <a:graphicData uri="http://schemas.openxmlformats.org/drawingml/2006/table">
            <a:tbl>
              <a:tblPr firstRow="1" bandRow="1">
                <a:tableStyleId>{5C22544A-7EE6-4342-B048-85BDC9FD1C3A}</a:tableStyleId>
              </a:tblPr>
              <a:tblGrid>
                <a:gridCol w="2118527">
                  <a:extLst>
                    <a:ext uri="{9D8B030D-6E8A-4147-A177-3AD203B41FA5}">
                      <a16:colId xmlns:a16="http://schemas.microsoft.com/office/drawing/2014/main" val="4183907298"/>
                    </a:ext>
                  </a:extLst>
                </a:gridCol>
                <a:gridCol w="1217526">
                  <a:extLst>
                    <a:ext uri="{9D8B030D-6E8A-4147-A177-3AD203B41FA5}">
                      <a16:colId xmlns:a16="http://schemas.microsoft.com/office/drawing/2014/main" val="4032687618"/>
                    </a:ext>
                  </a:extLst>
                </a:gridCol>
                <a:gridCol w="1668026">
                  <a:extLst>
                    <a:ext uri="{9D8B030D-6E8A-4147-A177-3AD203B41FA5}">
                      <a16:colId xmlns:a16="http://schemas.microsoft.com/office/drawing/2014/main" val="3567518888"/>
                    </a:ext>
                  </a:extLst>
                </a:gridCol>
                <a:gridCol w="1668026">
                  <a:extLst>
                    <a:ext uri="{9D8B030D-6E8A-4147-A177-3AD203B41FA5}">
                      <a16:colId xmlns:a16="http://schemas.microsoft.com/office/drawing/2014/main" val="657427446"/>
                    </a:ext>
                  </a:extLst>
                </a:gridCol>
                <a:gridCol w="1668026">
                  <a:extLst>
                    <a:ext uri="{9D8B030D-6E8A-4147-A177-3AD203B41FA5}">
                      <a16:colId xmlns:a16="http://schemas.microsoft.com/office/drawing/2014/main" val="4104685454"/>
                    </a:ext>
                  </a:extLst>
                </a:gridCol>
                <a:gridCol w="1668026">
                  <a:extLst>
                    <a:ext uri="{9D8B030D-6E8A-4147-A177-3AD203B41FA5}">
                      <a16:colId xmlns:a16="http://schemas.microsoft.com/office/drawing/2014/main" val="2152841515"/>
                    </a:ext>
                  </a:extLst>
                </a:gridCol>
              </a:tblGrid>
              <a:tr h="528096">
                <a:tc>
                  <a:txBody>
                    <a:bodyPr/>
                    <a:lstStyle/>
                    <a:p>
                      <a:endParaRPr lang="en-US" sz="2000" dirty="0">
                        <a:solidFill>
                          <a:schemeClr val="tx1"/>
                        </a:solidFill>
                      </a:endParaRPr>
                    </a:p>
                  </a:txBody>
                  <a:tcPr/>
                </a:tc>
                <a:tc>
                  <a:txBody>
                    <a:bodyPr/>
                    <a:lstStyle/>
                    <a:p>
                      <a:pPr algn="ctr"/>
                      <a:r>
                        <a:rPr lang="en-US" sz="2000" dirty="0">
                          <a:solidFill>
                            <a:schemeClr val="tx1"/>
                          </a:solidFill>
                        </a:rPr>
                        <a:t>Forming</a:t>
                      </a:r>
                    </a:p>
                  </a:txBody>
                  <a:tcPr/>
                </a:tc>
                <a:tc>
                  <a:txBody>
                    <a:bodyPr/>
                    <a:lstStyle/>
                    <a:p>
                      <a:pPr algn="ctr"/>
                      <a:r>
                        <a:rPr lang="en-US" sz="2000" dirty="0">
                          <a:solidFill>
                            <a:schemeClr val="tx1"/>
                          </a:solidFill>
                        </a:rPr>
                        <a:t>Growth</a:t>
                      </a:r>
                    </a:p>
                  </a:txBody>
                  <a:tcPr/>
                </a:tc>
                <a:tc>
                  <a:txBody>
                    <a:bodyPr/>
                    <a:lstStyle/>
                    <a:p>
                      <a:pPr algn="ctr"/>
                      <a:r>
                        <a:rPr lang="en-US" sz="2000" dirty="0">
                          <a:solidFill>
                            <a:schemeClr val="tx1"/>
                          </a:solidFill>
                        </a:rPr>
                        <a:t>KT + Mobilization</a:t>
                      </a:r>
                    </a:p>
                  </a:txBody>
                  <a:tcPr/>
                </a:tc>
                <a:tc>
                  <a:txBody>
                    <a:bodyPr/>
                    <a:lstStyle/>
                    <a:p>
                      <a:pPr algn="ctr"/>
                      <a:r>
                        <a:rPr lang="en-US" sz="2000" dirty="0">
                          <a:solidFill>
                            <a:schemeClr val="tx1"/>
                          </a:solidFill>
                        </a:rPr>
                        <a:t>Sustainability</a:t>
                      </a:r>
                    </a:p>
                  </a:txBody>
                  <a:tcPr/>
                </a:tc>
                <a:tc>
                  <a:txBody>
                    <a:bodyPr/>
                    <a:lstStyle/>
                    <a:p>
                      <a:pPr algn="ctr"/>
                      <a:r>
                        <a:rPr lang="en-US" sz="2000" dirty="0">
                          <a:solidFill>
                            <a:schemeClr val="tx1"/>
                          </a:solidFill>
                        </a:rPr>
                        <a:t>Total</a:t>
                      </a:r>
                    </a:p>
                  </a:txBody>
                  <a:tcPr/>
                </a:tc>
                <a:extLst>
                  <a:ext uri="{0D108BD9-81ED-4DB2-BD59-A6C34878D82A}">
                    <a16:rowId xmlns:a16="http://schemas.microsoft.com/office/drawing/2014/main" val="389748066"/>
                  </a:ext>
                </a:extLst>
              </a:tr>
              <a:tr h="528096">
                <a:tc>
                  <a:txBody>
                    <a:bodyPr/>
                    <a:lstStyle/>
                    <a:p>
                      <a:r>
                        <a:rPr lang="en-US" sz="2000" dirty="0"/>
                        <a:t>Leadership</a:t>
                      </a:r>
                    </a:p>
                  </a:txBody>
                  <a:tcPr/>
                </a:tc>
                <a:tc>
                  <a:txBody>
                    <a:bodyPr/>
                    <a:lstStyle/>
                    <a:p>
                      <a:pPr algn="ctr"/>
                      <a:endParaRPr lang="en-US" sz="2000" dirty="0"/>
                    </a:p>
                  </a:txBody>
                  <a:tcPr/>
                </a:tc>
                <a:tc>
                  <a:txBody>
                    <a:bodyPr/>
                    <a:lstStyle/>
                    <a:p>
                      <a:pPr algn="ctr"/>
                      <a:r>
                        <a:rPr lang="en-US" sz="2000" b="1" dirty="0"/>
                        <a:t>5</a:t>
                      </a:r>
                    </a:p>
                  </a:txBody>
                  <a:tcPr/>
                </a:tc>
                <a:tc>
                  <a:txBody>
                    <a:bodyPr/>
                    <a:lstStyle/>
                    <a:p>
                      <a:pPr algn="ctr"/>
                      <a:r>
                        <a:rPr lang="en-US" sz="2000" dirty="0"/>
                        <a:t>2</a:t>
                      </a:r>
                    </a:p>
                  </a:txBody>
                  <a:tcPr/>
                </a:tc>
                <a:tc>
                  <a:txBody>
                    <a:bodyPr/>
                    <a:lstStyle/>
                    <a:p>
                      <a:pPr algn="ctr"/>
                      <a:r>
                        <a:rPr lang="en-US" sz="2000" dirty="0"/>
                        <a:t>2</a:t>
                      </a:r>
                    </a:p>
                  </a:txBody>
                  <a:tcPr/>
                </a:tc>
                <a:tc>
                  <a:txBody>
                    <a:bodyPr/>
                    <a:lstStyle/>
                    <a:p>
                      <a:pPr algn="ctr"/>
                      <a:r>
                        <a:rPr lang="en-US" sz="2000" dirty="0"/>
                        <a:t>9</a:t>
                      </a:r>
                    </a:p>
                  </a:txBody>
                  <a:tcPr/>
                </a:tc>
                <a:extLst>
                  <a:ext uri="{0D108BD9-81ED-4DB2-BD59-A6C34878D82A}">
                    <a16:rowId xmlns:a16="http://schemas.microsoft.com/office/drawing/2014/main" val="1825108088"/>
                  </a:ext>
                </a:extLst>
              </a:tr>
              <a:tr h="528096">
                <a:tc>
                  <a:txBody>
                    <a:bodyPr/>
                    <a:lstStyle/>
                    <a:p>
                      <a:r>
                        <a:rPr lang="en-US" sz="2000" dirty="0"/>
                        <a:t>Staff</a:t>
                      </a:r>
                    </a:p>
                  </a:txBody>
                  <a:tcPr/>
                </a:tc>
                <a:tc>
                  <a:txBody>
                    <a:bodyPr/>
                    <a:lstStyle/>
                    <a:p>
                      <a:pPr algn="ctr"/>
                      <a:endParaRPr lang="en-US" sz="2000" dirty="0"/>
                    </a:p>
                  </a:txBody>
                  <a:tcPr/>
                </a:tc>
                <a:tc>
                  <a:txBody>
                    <a:bodyPr/>
                    <a:lstStyle/>
                    <a:p>
                      <a:pPr algn="ctr"/>
                      <a:r>
                        <a:rPr lang="en-US" sz="2000" dirty="0"/>
                        <a:t>3</a:t>
                      </a:r>
                    </a:p>
                  </a:txBody>
                  <a:tcPr/>
                </a:tc>
                <a:tc>
                  <a:txBody>
                    <a:bodyPr/>
                    <a:lstStyle/>
                    <a:p>
                      <a:pPr algn="ctr"/>
                      <a:r>
                        <a:rPr lang="en-US" sz="2000" dirty="0"/>
                        <a:t>3</a:t>
                      </a:r>
                    </a:p>
                  </a:txBody>
                  <a:tcPr/>
                </a:tc>
                <a:tc>
                  <a:txBody>
                    <a:bodyPr/>
                    <a:lstStyle/>
                    <a:p>
                      <a:pPr algn="ctr"/>
                      <a:r>
                        <a:rPr lang="en-US" sz="2000" dirty="0"/>
                        <a:t>3</a:t>
                      </a:r>
                    </a:p>
                  </a:txBody>
                  <a:tcPr/>
                </a:tc>
                <a:tc>
                  <a:txBody>
                    <a:bodyPr/>
                    <a:lstStyle/>
                    <a:p>
                      <a:pPr algn="ctr"/>
                      <a:r>
                        <a:rPr lang="en-US" sz="2000" dirty="0"/>
                        <a:t>9</a:t>
                      </a:r>
                    </a:p>
                  </a:txBody>
                  <a:tcPr/>
                </a:tc>
                <a:extLst>
                  <a:ext uri="{0D108BD9-81ED-4DB2-BD59-A6C34878D82A}">
                    <a16:rowId xmlns:a16="http://schemas.microsoft.com/office/drawing/2014/main" val="2110592325"/>
                  </a:ext>
                </a:extLst>
              </a:tr>
              <a:tr h="528096">
                <a:tc>
                  <a:txBody>
                    <a:bodyPr/>
                    <a:lstStyle/>
                    <a:p>
                      <a:r>
                        <a:rPr lang="en-US" sz="2000" dirty="0"/>
                        <a:t>Funding</a:t>
                      </a:r>
                    </a:p>
                  </a:txBody>
                  <a:tcPr/>
                </a:tc>
                <a:tc>
                  <a:txBody>
                    <a:bodyPr/>
                    <a:lstStyle/>
                    <a:p>
                      <a:pPr algn="ctr"/>
                      <a:endParaRPr lang="en-US" sz="2000"/>
                    </a:p>
                  </a:txBody>
                  <a:tcPr/>
                </a:tc>
                <a:tc>
                  <a:txBody>
                    <a:bodyPr/>
                    <a:lstStyle/>
                    <a:p>
                      <a:pPr algn="ctr"/>
                      <a:r>
                        <a:rPr lang="en-US" sz="2000" dirty="0"/>
                        <a:t>3</a:t>
                      </a:r>
                    </a:p>
                  </a:txBody>
                  <a:tcPr/>
                </a:tc>
                <a:tc>
                  <a:txBody>
                    <a:bodyPr/>
                    <a:lstStyle/>
                    <a:p>
                      <a:pPr algn="ctr"/>
                      <a:r>
                        <a:rPr lang="en-US" sz="2000" b="1" dirty="0"/>
                        <a:t>5</a:t>
                      </a:r>
                    </a:p>
                  </a:txBody>
                  <a:tcPr/>
                </a:tc>
                <a:tc>
                  <a:txBody>
                    <a:bodyPr/>
                    <a:lstStyle/>
                    <a:p>
                      <a:pPr algn="ctr"/>
                      <a:r>
                        <a:rPr lang="en-US" sz="2000" dirty="0"/>
                        <a:t>1</a:t>
                      </a:r>
                    </a:p>
                  </a:txBody>
                  <a:tcPr/>
                </a:tc>
                <a:tc>
                  <a:txBody>
                    <a:bodyPr/>
                    <a:lstStyle/>
                    <a:p>
                      <a:pPr algn="ctr"/>
                      <a:r>
                        <a:rPr lang="en-US" sz="2000" dirty="0"/>
                        <a:t>9</a:t>
                      </a:r>
                    </a:p>
                  </a:txBody>
                  <a:tcPr/>
                </a:tc>
                <a:extLst>
                  <a:ext uri="{0D108BD9-81ED-4DB2-BD59-A6C34878D82A}">
                    <a16:rowId xmlns:a16="http://schemas.microsoft.com/office/drawing/2014/main" val="137016496"/>
                  </a:ext>
                </a:extLst>
              </a:tr>
              <a:tr h="528096">
                <a:tc>
                  <a:txBody>
                    <a:bodyPr/>
                    <a:lstStyle/>
                    <a:p>
                      <a:r>
                        <a:rPr lang="en-US" sz="2000" dirty="0"/>
                        <a:t>Scientific Expertise</a:t>
                      </a:r>
                    </a:p>
                  </a:txBody>
                  <a:tcPr/>
                </a:tc>
                <a:tc>
                  <a:txBody>
                    <a:bodyPr/>
                    <a:lstStyle/>
                    <a:p>
                      <a:pPr algn="ctr"/>
                      <a:endParaRPr lang="en-US" sz="2000" dirty="0"/>
                    </a:p>
                  </a:txBody>
                  <a:tcPr/>
                </a:tc>
                <a:tc>
                  <a:txBody>
                    <a:bodyPr/>
                    <a:lstStyle/>
                    <a:p>
                      <a:pPr algn="ctr"/>
                      <a:r>
                        <a:rPr lang="en-US" sz="2000" dirty="0"/>
                        <a:t>3</a:t>
                      </a:r>
                    </a:p>
                  </a:txBody>
                  <a:tcPr/>
                </a:tc>
                <a:tc>
                  <a:txBody>
                    <a:bodyPr/>
                    <a:lstStyle/>
                    <a:p>
                      <a:pPr algn="ctr"/>
                      <a:r>
                        <a:rPr lang="en-US" sz="2000" b="1" dirty="0"/>
                        <a:t>5</a:t>
                      </a:r>
                    </a:p>
                  </a:txBody>
                  <a:tcPr/>
                </a:tc>
                <a:tc>
                  <a:txBody>
                    <a:bodyPr/>
                    <a:lstStyle/>
                    <a:p>
                      <a:pPr algn="ctr"/>
                      <a:r>
                        <a:rPr lang="en-US" sz="2000" dirty="0"/>
                        <a:t>1</a:t>
                      </a:r>
                    </a:p>
                  </a:txBody>
                  <a:tcPr/>
                </a:tc>
                <a:tc>
                  <a:txBody>
                    <a:bodyPr/>
                    <a:lstStyle/>
                    <a:p>
                      <a:pPr algn="ctr"/>
                      <a:r>
                        <a:rPr lang="en-US" sz="2000" dirty="0"/>
                        <a:t>9</a:t>
                      </a:r>
                    </a:p>
                  </a:txBody>
                  <a:tcPr/>
                </a:tc>
                <a:extLst>
                  <a:ext uri="{0D108BD9-81ED-4DB2-BD59-A6C34878D82A}">
                    <a16:rowId xmlns:a16="http://schemas.microsoft.com/office/drawing/2014/main" val="2370960570"/>
                  </a:ext>
                </a:extLst>
              </a:tr>
              <a:tr h="528096">
                <a:tc>
                  <a:txBody>
                    <a:bodyPr/>
                    <a:lstStyle/>
                    <a:p>
                      <a:r>
                        <a:rPr lang="en-US" sz="2000" dirty="0"/>
                        <a:t>Data </a:t>
                      </a:r>
                    </a:p>
                  </a:txBody>
                  <a:tcPr/>
                </a:tc>
                <a:tc>
                  <a:txBody>
                    <a:bodyPr/>
                    <a:lstStyle/>
                    <a:p>
                      <a:pPr algn="ctr"/>
                      <a:endParaRPr lang="en-US" sz="2000" dirty="0"/>
                    </a:p>
                  </a:txBody>
                  <a:tcPr/>
                </a:tc>
                <a:tc>
                  <a:txBody>
                    <a:bodyPr/>
                    <a:lstStyle/>
                    <a:p>
                      <a:pPr algn="ctr"/>
                      <a:r>
                        <a:rPr lang="en-US" sz="2000" dirty="0"/>
                        <a:t>3</a:t>
                      </a:r>
                    </a:p>
                  </a:txBody>
                  <a:tcPr/>
                </a:tc>
                <a:tc>
                  <a:txBody>
                    <a:bodyPr/>
                    <a:lstStyle/>
                    <a:p>
                      <a:pPr algn="ctr"/>
                      <a:r>
                        <a:rPr lang="en-US" sz="2000" dirty="0"/>
                        <a:t>3</a:t>
                      </a:r>
                    </a:p>
                  </a:txBody>
                  <a:tcPr/>
                </a:tc>
                <a:tc>
                  <a:txBody>
                    <a:bodyPr/>
                    <a:lstStyle/>
                    <a:p>
                      <a:pPr algn="ctr"/>
                      <a:r>
                        <a:rPr lang="en-US" sz="2000" dirty="0"/>
                        <a:t>3</a:t>
                      </a:r>
                    </a:p>
                  </a:txBody>
                  <a:tcPr/>
                </a:tc>
                <a:tc>
                  <a:txBody>
                    <a:bodyPr/>
                    <a:lstStyle/>
                    <a:p>
                      <a:pPr algn="ctr"/>
                      <a:r>
                        <a:rPr lang="en-US" sz="2000" dirty="0"/>
                        <a:t>9</a:t>
                      </a:r>
                    </a:p>
                  </a:txBody>
                  <a:tcPr/>
                </a:tc>
                <a:extLst>
                  <a:ext uri="{0D108BD9-81ED-4DB2-BD59-A6C34878D82A}">
                    <a16:rowId xmlns:a16="http://schemas.microsoft.com/office/drawing/2014/main" val="2108476248"/>
                  </a:ext>
                </a:extLst>
              </a:tr>
            </a:tbl>
          </a:graphicData>
        </a:graphic>
      </p:graphicFrame>
    </p:spTree>
    <p:extLst>
      <p:ext uri="{BB962C8B-B14F-4D97-AF65-F5344CB8AC3E}">
        <p14:creationId xmlns:p14="http://schemas.microsoft.com/office/powerpoint/2010/main" val="295769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EB53-D5F1-A275-3F14-5A78B4B08831}"/>
              </a:ext>
            </a:extLst>
          </p:cNvPr>
          <p:cNvSpPr>
            <a:spLocks noGrp="1"/>
          </p:cNvSpPr>
          <p:nvPr>
            <p:ph type="title"/>
          </p:nvPr>
        </p:nvSpPr>
        <p:spPr>
          <a:xfrm>
            <a:off x="0" y="0"/>
            <a:ext cx="11216640" cy="822960"/>
          </a:xfrm>
        </p:spPr>
        <p:txBody>
          <a:bodyPr>
            <a:normAutofit/>
          </a:bodyPr>
          <a:lstStyle/>
          <a:p>
            <a:r>
              <a:rPr lang="en-US" sz="4000" dirty="0">
                <a:latin typeface="+mj-lt"/>
              </a:rPr>
              <a:t>External functions</a:t>
            </a:r>
          </a:p>
        </p:txBody>
      </p:sp>
      <p:graphicFrame>
        <p:nvGraphicFramePr>
          <p:cNvPr id="4" name="Table 4">
            <a:extLst>
              <a:ext uri="{FF2B5EF4-FFF2-40B4-BE49-F238E27FC236}">
                <a16:creationId xmlns:a16="http://schemas.microsoft.com/office/drawing/2014/main" id="{83932848-C59B-F02A-BD61-898FB7B615E0}"/>
              </a:ext>
            </a:extLst>
          </p:cNvPr>
          <p:cNvGraphicFramePr>
            <a:graphicFrameLocks noGrp="1"/>
          </p:cNvGraphicFramePr>
          <p:nvPr>
            <p:extLst>
              <p:ext uri="{D42A27DB-BD31-4B8C-83A1-F6EECF244321}">
                <p14:modId xmlns:p14="http://schemas.microsoft.com/office/powerpoint/2010/main" val="3570124406"/>
              </p:ext>
            </p:extLst>
          </p:nvPr>
        </p:nvGraphicFramePr>
        <p:xfrm>
          <a:off x="1034981" y="1477110"/>
          <a:ext cx="10008156" cy="3637056"/>
        </p:xfrm>
        <a:graphic>
          <a:graphicData uri="http://schemas.openxmlformats.org/drawingml/2006/table">
            <a:tbl>
              <a:tblPr firstRow="1" bandRow="1">
                <a:tableStyleId>{5C22544A-7EE6-4342-B048-85BDC9FD1C3A}</a:tableStyleId>
              </a:tblPr>
              <a:tblGrid>
                <a:gridCol w="2542232">
                  <a:extLst>
                    <a:ext uri="{9D8B030D-6E8A-4147-A177-3AD203B41FA5}">
                      <a16:colId xmlns:a16="http://schemas.microsoft.com/office/drawing/2014/main" val="4183907298"/>
                    </a:ext>
                  </a:extLst>
                </a:gridCol>
                <a:gridCol w="1461031">
                  <a:extLst>
                    <a:ext uri="{9D8B030D-6E8A-4147-A177-3AD203B41FA5}">
                      <a16:colId xmlns:a16="http://schemas.microsoft.com/office/drawing/2014/main" val="4032687618"/>
                    </a:ext>
                  </a:extLst>
                </a:gridCol>
                <a:gridCol w="2001631">
                  <a:extLst>
                    <a:ext uri="{9D8B030D-6E8A-4147-A177-3AD203B41FA5}">
                      <a16:colId xmlns:a16="http://schemas.microsoft.com/office/drawing/2014/main" val="3567518888"/>
                    </a:ext>
                  </a:extLst>
                </a:gridCol>
                <a:gridCol w="2001631">
                  <a:extLst>
                    <a:ext uri="{9D8B030D-6E8A-4147-A177-3AD203B41FA5}">
                      <a16:colId xmlns:a16="http://schemas.microsoft.com/office/drawing/2014/main" val="657427446"/>
                    </a:ext>
                  </a:extLst>
                </a:gridCol>
                <a:gridCol w="2001631">
                  <a:extLst>
                    <a:ext uri="{9D8B030D-6E8A-4147-A177-3AD203B41FA5}">
                      <a16:colId xmlns:a16="http://schemas.microsoft.com/office/drawing/2014/main" val="4104685454"/>
                    </a:ext>
                  </a:extLst>
                </a:gridCol>
              </a:tblGrid>
              <a:tr h="528096">
                <a:tc>
                  <a:txBody>
                    <a:bodyPr/>
                    <a:lstStyle/>
                    <a:p>
                      <a:endParaRPr lang="en-US" sz="2000" dirty="0">
                        <a:solidFill>
                          <a:schemeClr val="tx1"/>
                        </a:solidFill>
                      </a:endParaRPr>
                    </a:p>
                  </a:txBody>
                  <a:tcPr/>
                </a:tc>
                <a:tc>
                  <a:txBody>
                    <a:bodyPr/>
                    <a:lstStyle/>
                    <a:p>
                      <a:r>
                        <a:rPr lang="en-US" sz="2000" dirty="0">
                          <a:solidFill>
                            <a:schemeClr val="tx1"/>
                          </a:solidFill>
                        </a:rPr>
                        <a:t>Forming</a:t>
                      </a:r>
                    </a:p>
                  </a:txBody>
                  <a:tcPr/>
                </a:tc>
                <a:tc>
                  <a:txBody>
                    <a:bodyPr/>
                    <a:lstStyle/>
                    <a:p>
                      <a:r>
                        <a:rPr lang="en-US" sz="2000" dirty="0">
                          <a:solidFill>
                            <a:schemeClr val="tx1"/>
                          </a:solidFill>
                        </a:rPr>
                        <a:t>Growth</a:t>
                      </a:r>
                    </a:p>
                  </a:txBody>
                  <a:tcPr/>
                </a:tc>
                <a:tc>
                  <a:txBody>
                    <a:bodyPr/>
                    <a:lstStyle/>
                    <a:p>
                      <a:r>
                        <a:rPr lang="en-US" sz="2000" dirty="0">
                          <a:solidFill>
                            <a:schemeClr val="tx1"/>
                          </a:solidFill>
                        </a:rPr>
                        <a:t>KT + Mobilization</a:t>
                      </a:r>
                    </a:p>
                  </a:txBody>
                  <a:tcPr/>
                </a:tc>
                <a:tc>
                  <a:txBody>
                    <a:bodyPr/>
                    <a:lstStyle/>
                    <a:p>
                      <a:r>
                        <a:rPr lang="en-US" sz="2000" dirty="0">
                          <a:solidFill>
                            <a:schemeClr val="tx1"/>
                          </a:solidFill>
                        </a:rPr>
                        <a:t>Sustainability</a:t>
                      </a:r>
                    </a:p>
                  </a:txBody>
                  <a:tcPr/>
                </a:tc>
                <a:extLst>
                  <a:ext uri="{0D108BD9-81ED-4DB2-BD59-A6C34878D82A}">
                    <a16:rowId xmlns:a16="http://schemas.microsoft.com/office/drawing/2014/main" val="389748066"/>
                  </a:ext>
                </a:extLst>
              </a:tr>
              <a:tr h="528096">
                <a:tc>
                  <a:txBody>
                    <a:bodyPr/>
                    <a:lstStyle/>
                    <a:p>
                      <a:r>
                        <a:rPr lang="en-US" sz="2000" dirty="0"/>
                        <a:t>Learning network</a:t>
                      </a:r>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2108476248"/>
                  </a:ext>
                </a:extLst>
              </a:tr>
              <a:tr h="52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Health workforce engagement</a:t>
                      </a:r>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024337313"/>
                  </a:ext>
                </a:extLst>
              </a:tr>
              <a:tr h="52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Patient and community engagement</a:t>
                      </a:r>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29304659"/>
                  </a:ext>
                </a:extLst>
              </a:tr>
              <a:tr h="528096">
                <a:tc>
                  <a:txBody>
                    <a:bodyPr/>
                    <a:lstStyle/>
                    <a:p>
                      <a:r>
                        <a:rPr lang="en-US" sz="2000" dirty="0"/>
                        <a:t>Indigenous and EDG engagement</a:t>
                      </a:r>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18963835"/>
                  </a:ext>
                </a:extLst>
              </a:tr>
            </a:tbl>
          </a:graphicData>
        </a:graphic>
      </p:graphicFrame>
    </p:spTree>
    <p:extLst>
      <p:ext uri="{BB962C8B-B14F-4D97-AF65-F5344CB8AC3E}">
        <p14:creationId xmlns:p14="http://schemas.microsoft.com/office/powerpoint/2010/main" val="325098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1A9A-79B1-E2EE-1E4E-0F0A9B04729A}"/>
              </a:ext>
            </a:extLst>
          </p:cNvPr>
          <p:cNvSpPr>
            <a:spLocks noGrp="1"/>
          </p:cNvSpPr>
          <p:nvPr>
            <p:ph type="title"/>
          </p:nvPr>
        </p:nvSpPr>
        <p:spPr>
          <a:xfrm>
            <a:off x="548638" y="659262"/>
            <a:ext cx="10805160" cy="707886"/>
          </a:xfrm>
        </p:spPr>
        <p:txBody>
          <a:bodyPr/>
          <a:lstStyle/>
          <a:p>
            <a:r>
              <a:rPr lang="en-US"/>
              <a:t>Challenges in Primary Care</a:t>
            </a:r>
          </a:p>
        </p:txBody>
      </p:sp>
      <p:sp>
        <p:nvSpPr>
          <p:cNvPr id="3" name="Content Placeholder 2">
            <a:extLst>
              <a:ext uri="{FF2B5EF4-FFF2-40B4-BE49-F238E27FC236}">
                <a16:creationId xmlns:a16="http://schemas.microsoft.com/office/drawing/2014/main" id="{CF8426A2-FF7E-0905-8D61-7ABB7785FDD1}"/>
              </a:ext>
            </a:extLst>
          </p:cNvPr>
          <p:cNvSpPr>
            <a:spLocks noGrp="1"/>
          </p:cNvSpPr>
          <p:nvPr>
            <p:ph sz="quarter" idx="13"/>
          </p:nvPr>
        </p:nvSpPr>
        <p:spPr>
          <a:xfrm>
            <a:off x="548638" y="3265956"/>
            <a:ext cx="3474720" cy="1305825"/>
          </a:xfrm>
        </p:spPr>
        <p:txBody>
          <a:bodyPr/>
          <a:lstStyle/>
          <a:p>
            <a:pPr marL="0" indent="0">
              <a:buNone/>
            </a:pPr>
            <a:r>
              <a:rPr lang="en-US"/>
              <a:t>6.5 million Canadians are unattached to a primary care team</a:t>
            </a:r>
          </a:p>
        </p:txBody>
      </p:sp>
      <p:sp>
        <p:nvSpPr>
          <p:cNvPr id="4" name="Text Placeholder 3">
            <a:extLst>
              <a:ext uri="{FF2B5EF4-FFF2-40B4-BE49-F238E27FC236}">
                <a16:creationId xmlns:a16="http://schemas.microsoft.com/office/drawing/2014/main" id="{B2BCB653-3F7C-26BB-55FF-026DAE24184C}"/>
              </a:ext>
            </a:extLst>
          </p:cNvPr>
          <p:cNvSpPr>
            <a:spLocks noGrp="1"/>
          </p:cNvSpPr>
          <p:nvPr>
            <p:ph type="body" sz="quarter" idx="16"/>
          </p:nvPr>
        </p:nvSpPr>
        <p:spPr>
          <a:xfrm>
            <a:off x="1233525" y="2682654"/>
            <a:ext cx="1797793" cy="424732"/>
          </a:xfrm>
        </p:spPr>
        <p:txBody>
          <a:bodyPr/>
          <a:lstStyle/>
          <a:p>
            <a:r>
              <a:rPr lang="en-US"/>
              <a:t>Attachment</a:t>
            </a:r>
          </a:p>
        </p:txBody>
      </p:sp>
      <p:sp>
        <p:nvSpPr>
          <p:cNvPr id="5" name="Content Placeholder 4">
            <a:extLst>
              <a:ext uri="{FF2B5EF4-FFF2-40B4-BE49-F238E27FC236}">
                <a16:creationId xmlns:a16="http://schemas.microsoft.com/office/drawing/2014/main" id="{412133EC-F3AF-ABEE-CEED-28670ED406C5}"/>
              </a:ext>
            </a:extLst>
          </p:cNvPr>
          <p:cNvSpPr>
            <a:spLocks noGrp="1"/>
          </p:cNvSpPr>
          <p:nvPr>
            <p:ph sz="quarter" idx="19"/>
          </p:nvPr>
        </p:nvSpPr>
        <p:spPr>
          <a:xfrm>
            <a:off x="4358638" y="3265956"/>
            <a:ext cx="3474720" cy="1305825"/>
          </a:xfrm>
        </p:spPr>
        <p:txBody>
          <a:bodyPr>
            <a:normAutofit/>
          </a:bodyPr>
          <a:lstStyle/>
          <a:p>
            <a:pPr marL="0" indent="0">
              <a:buNone/>
            </a:pPr>
            <a:r>
              <a:rPr lang="en-US"/>
              <a:t>Of those connected to a primary care team, </a:t>
            </a:r>
            <a:r>
              <a:rPr lang="en-US" b="1"/>
              <a:t>only 1 in 5 have same- or next-day access</a:t>
            </a:r>
            <a:endParaRPr lang="en-US"/>
          </a:p>
        </p:txBody>
      </p:sp>
      <p:sp>
        <p:nvSpPr>
          <p:cNvPr id="6" name="Text Placeholder 5">
            <a:extLst>
              <a:ext uri="{FF2B5EF4-FFF2-40B4-BE49-F238E27FC236}">
                <a16:creationId xmlns:a16="http://schemas.microsoft.com/office/drawing/2014/main" id="{1F1C88D1-9931-497A-6474-04D19B4D1FE4}"/>
              </a:ext>
            </a:extLst>
          </p:cNvPr>
          <p:cNvSpPr>
            <a:spLocks noGrp="1"/>
          </p:cNvSpPr>
          <p:nvPr>
            <p:ph type="body" sz="quarter" idx="20"/>
          </p:nvPr>
        </p:nvSpPr>
        <p:spPr>
          <a:xfrm>
            <a:off x="5542542" y="2682654"/>
            <a:ext cx="1106913" cy="424732"/>
          </a:xfrm>
        </p:spPr>
        <p:txBody>
          <a:bodyPr/>
          <a:lstStyle/>
          <a:p>
            <a:r>
              <a:rPr lang="en-US"/>
              <a:t>Access</a:t>
            </a:r>
          </a:p>
        </p:txBody>
      </p:sp>
      <p:pic>
        <p:nvPicPr>
          <p:cNvPr id="14" name="Picture Placeholder 13" descr="Stethoscope with solid fill">
            <a:extLst>
              <a:ext uri="{FF2B5EF4-FFF2-40B4-BE49-F238E27FC236}">
                <a16:creationId xmlns:a16="http://schemas.microsoft.com/office/drawing/2014/main" id="{4AD7810E-E362-FEB9-C5C4-E0D787DE4411}"/>
              </a:ext>
            </a:extLst>
          </p:cNvPr>
          <p:cNvPicPr>
            <a:picLocks noGrp="1" noChangeAspect="1"/>
          </p:cNvPicPr>
          <p:nvPr>
            <p:ph type="pic" sz="quarter" idx="21"/>
          </p:nvPr>
        </p:nvPicPr>
        <p:blipFill>
          <a:blip r:embed="rId3">
            <a:extLst>
              <a:ext uri="{96DAC541-7B7A-43D3-8B79-37D633B846F1}">
                <asvg:svgBlip xmlns:asvg="http://schemas.microsoft.com/office/drawing/2016/SVG/main" r:embed="rId4"/>
              </a:ext>
            </a:extLst>
          </a:blip>
          <a:srcRect l="853" r="853"/>
          <a:stretch/>
        </p:blipFill>
        <p:spPr>
          <a:xfrm>
            <a:off x="1776822" y="1902825"/>
            <a:ext cx="711197" cy="723544"/>
          </a:xfrm>
        </p:spPr>
      </p:pic>
      <p:pic>
        <p:nvPicPr>
          <p:cNvPr id="16" name="Picture Placeholder 15" descr="Heart with pulse outline">
            <a:extLst>
              <a:ext uri="{FF2B5EF4-FFF2-40B4-BE49-F238E27FC236}">
                <a16:creationId xmlns:a16="http://schemas.microsoft.com/office/drawing/2014/main" id="{1A3479AD-776A-45B5-1B91-65EA2EE6250C}"/>
              </a:ext>
            </a:extLst>
          </p:cNvPr>
          <p:cNvPicPr>
            <a:picLocks noGrp="1" noChangeAspect="1"/>
          </p:cNvPicPr>
          <p:nvPr>
            <p:ph type="pic" sz="quarter" idx="22"/>
          </p:nvPr>
        </p:nvPicPr>
        <p:blipFill>
          <a:blip r:embed="rId5">
            <a:extLst>
              <a:ext uri="{96DAC541-7B7A-43D3-8B79-37D633B846F1}">
                <asvg:svgBlip xmlns:asvg="http://schemas.microsoft.com/office/drawing/2016/SVG/main" r:embed="rId6"/>
              </a:ext>
            </a:extLst>
          </a:blip>
          <a:srcRect l="877" r="877"/>
          <a:stretch>
            <a:fillRect/>
          </a:stretch>
        </p:blipFill>
        <p:spPr>
          <a:xfrm>
            <a:off x="5740401" y="1902825"/>
            <a:ext cx="711197" cy="723544"/>
          </a:xfrm>
        </p:spPr>
      </p:pic>
      <p:sp>
        <p:nvSpPr>
          <p:cNvPr id="9" name="Content Placeholder 8">
            <a:extLst>
              <a:ext uri="{FF2B5EF4-FFF2-40B4-BE49-F238E27FC236}">
                <a16:creationId xmlns:a16="http://schemas.microsoft.com/office/drawing/2014/main" id="{3FB2C853-AAE7-D919-0E49-0BD9CD41140D}"/>
              </a:ext>
            </a:extLst>
          </p:cNvPr>
          <p:cNvSpPr>
            <a:spLocks noGrp="1"/>
          </p:cNvSpPr>
          <p:nvPr>
            <p:ph sz="quarter" idx="23"/>
          </p:nvPr>
        </p:nvSpPr>
        <p:spPr>
          <a:xfrm>
            <a:off x="8229823" y="3262239"/>
            <a:ext cx="3475024" cy="1305825"/>
          </a:xfrm>
        </p:spPr>
        <p:txBody>
          <a:bodyPr vert="horz" lIns="91440" tIns="45720" rIns="91440" bIns="45720" rtlCol="0" anchor="t">
            <a:normAutofit/>
          </a:bodyPr>
          <a:lstStyle/>
          <a:p>
            <a:pPr marL="0" indent="0">
              <a:buNone/>
            </a:pPr>
            <a:r>
              <a:rPr lang="en-US" dirty="0"/>
              <a:t>Higher rates of retirement</a:t>
            </a:r>
          </a:p>
          <a:p>
            <a:pPr marL="0" indent="0">
              <a:buNone/>
            </a:pPr>
            <a:r>
              <a:rPr lang="en-US" dirty="0"/>
              <a:t>Fewer med students choosing family medicine </a:t>
            </a:r>
          </a:p>
        </p:txBody>
      </p:sp>
      <p:sp>
        <p:nvSpPr>
          <p:cNvPr id="10" name="Text Placeholder 9">
            <a:extLst>
              <a:ext uri="{FF2B5EF4-FFF2-40B4-BE49-F238E27FC236}">
                <a16:creationId xmlns:a16="http://schemas.microsoft.com/office/drawing/2014/main" id="{CDAB52E2-5144-AB9D-2814-200B9E90D2DC}"/>
              </a:ext>
            </a:extLst>
          </p:cNvPr>
          <p:cNvSpPr>
            <a:spLocks noGrp="1"/>
          </p:cNvSpPr>
          <p:nvPr>
            <p:ph type="body" sz="quarter" idx="24"/>
          </p:nvPr>
        </p:nvSpPr>
        <p:spPr>
          <a:xfrm>
            <a:off x="8497981" y="2682654"/>
            <a:ext cx="2604128" cy="424732"/>
          </a:xfrm>
        </p:spPr>
        <p:txBody>
          <a:bodyPr/>
          <a:lstStyle/>
          <a:p>
            <a:pPr algn="ctr"/>
            <a:r>
              <a:rPr lang="en-US"/>
              <a:t>Human Resources</a:t>
            </a:r>
          </a:p>
        </p:txBody>
      </p:sp>
      <p:pic>
        <p:nvPicPr>
          <p:cNvPr id="18" name="Picture Placeholder 17" descr="Doctor female with solid fill">
            <a:extLst>
              <a:ext uri="{FF2B5EF4-FFF2-40B4-BE49-F238E27FC236}">
                <a16:creationId xmlns:a16="http://schemas.microsoft.com/office/drawing/2014/main" id="{55D3283D-D235-4A52-0E9B-D81279382B18}"/>
              </a:ext>
            </a:extLst>
          </p:cNvPr>
          <p:cNvPicPr>
            <a:picLocks noGrp="1" noChangeAspect="1"/>
          </p:cNvPicPr>
          <p:nvPr>
            <p:ph type="pic" sz="quarter" idx="25"/>
          </p:nvPr>
        </p:nvPicPr>
        <p:blipFill>
          <a:blip r:embed="rId7">
            <a:extLst>
              <a:ext uri="{96DAC541-7B7A-43D3-8B79-37D633B846F1}">
                <asvg:svgBlip xmlns:asvg="http://schemas.microsoft.com/office/drawing/2016/SVG/main" r:embed="rId8"/>
              </a:ext>
            </a:extLst>
          </a:blip>
          <a:srcRect l="853" r="853"/>
          <a:stretch/>
        </p:blipFill>
        <p:spPr>
          <a:xfrm>
            <a:off x="9444446" y="1902825"/>
            <a:ext cx="711197" cy="723544"/>
          </a:xfrm>
        </p:spPr>
      </p:pic>
      <p:sp>
        <p:nvSpPr>
          <p:cNvPr id="19" name="Text Placeholder 3">
            <a:extLst>
              <a:ext uri="{FF2B5EF4-FFF2-40B4-BE49-F238E27FC236}">
                <a16:creationId xmlns:a16="http://schemas.microsoft.com/office/drawing/2014/main" id="{B8CF4F16-0E35-FBD2-1AB8-F20E8B36B7AC}"/>
              </a:ext>
            </a:extLst>
          </p:cNvPr>
          <p:cNvSpPr txBox="1">
            <a:spLocks/>
          </p:cNvSpPr>
          <p:nvPr/>
        </p:nvSpPr>
        <p:spPr>
          <a:xfrm>
            <a:off x="1450876" y="4609143"/>
            <a:ext cx="9290248" cy="158358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Tx/>
              <a:buSzPct val="100000"/>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Looking forward…</a:t>
            </a:r>
          </a:p>
          <a:p>
            <a:pPr marL="342900" marR="0" lvl="0" indent="-342900" algn="l" defTabSz="914400" rtl="0" eaLnBrk="1" fontAlgn="auto" latinLnBrk="0" hangingPunct="1">
              <a:lnSpc>
                <a:spcPct val="90000"/>
              </a:lnSpc>
              <a:spcBef>
                <a:spcPts val="600"/>
              </a:spcBef>
              <a:spcAft>
                <a:spcPts val="20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16% of family physicians are over the age of 65</a:t>
            </a:r>
          </a:p>
          <a:p>
            <a:pPr marL="342900" marR="0" lvl="0" indent="-342900" algn="l" defTabSz="914400" rtl="0" eaLnBrk="1" fontAlgn="auto" latinLnBrk="0" hangingPunct="1">
              <a:lnSpc>
                <a:spcPct val="90000"/>
              </a:lnSpc>
              <a:spcBef>
                <a:spcPts val="600"/>
              </a:spcBef>
              <a:spcAft>
                <a:spcPts val="20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w Cen MT"/>
                <a:ea typeface="+mn-ea"/>
                <a:cs typeface="+mn-cs"/>
              </a:rPr>
              <a:t>Burnout continues to be a top contributor for retirement among health care providers</a:t>
            </a:r>
          </a:p>
        </p:txBody>
      </p:sp>
    </p:spTree>
    <p:extLst>
      <p:ext uri="{BB962C8B-B14F-4D97-AF65-F5344CB8AC3E}">
        <p14:creationId xmlns:p14="http://schemas.microsoft.com/office/powerpoint/2010/main" val="183324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EB53-D5F1-A275-3F14-5A78B4B08831}"/>
              </a:ext>
            </a:extLst>
          </p:cNvPr>
          <p:cNvSpPr>
            <a:spLocks noGrp="1"/>
          </p:cNvSpPr>
          <p:nvPr>
            <p:ph type="title"/>
          </p:nvPr>
        </p:nvSpPr>
        <p:spPr>
          <a:xfrm>
            <a:off x="0" y="0"/>
            <a:ext cx="11216640" cy="822960"/>
          </a:xfrm>
        </p:spPr>
        <p:txBody>
          <a:bodyPr>
            <a:normAutofit/>
          </a:bodyPr>
          <a:lstStyle/>
          <a:p>
            <a:r>
              <a:rPr lang="en-US" sz="4000" dirty="0">
                <a:latin typeface="+mj-lt"/>
              </a:rPr>
              <a:t>External functions – Sample of Canadian PBRNs</a:t>
            </a:r>
          </a:p>
        </p:txBody>
      </p:sp>
      <p:graphicFrame>
        <p:nvGraphicFramePr>
          <p:cNvPr id="4" name="Table 4">
            <a:extLst>
              <a:ext uri="{FF2B5EF4-FFF2-40B4-BE49-F238E27FC236}">
                <a16:creationId xmlns:a16="http://schemas.microsoft.com/office/drawing/2014/main" id="{83932848-C59B-F02A-BD61-898FB7B615E0}"/>
              </a:ext>
            </a:extLst>
          </p:cNvPr>
          <p:cNvGraphicFramePr>
            <a:graphicFrameLocks noGrp="1"/>
          </p:cNvGraphicFramePr>
          <p:nvPr>
            <p:extLst>
              <p:ext uri="{D42A27DB-BD31-4B8C-83A1-F6EECF244321}">
                <p14:modId xmlns:p14="http://schemas.microsoft.com/office/powerpoint/2010/main" val="1905604199"/>
              </p:ext>
            </p:extLst>
          </p:nvPr>
        </p:nvGraphicFramePr>
        <p:xfrm>
          <a:off x="1034981" y="1477110"/>
          <a:ext cx="10008157" cy="3637056"/>
        </p:xfrm>
        <a:graphic>
          <a:graphicData uri="http://schemas.openxmlformats.org/drawingml/2006/table">
            <a:tbl>
              <a:tblPr firstRow="1" bandRow="1">
                <a:tableStyleId>{5C22544A-7EE6-4342-B048-85BDC9FD1C3A}</a:tableStyleId>
              </a:tblPr>
              <a:tblGrid>
                <a:gridCol w="2118527">
                  <a:extLst>
                    <a:ext uri="{9D8B030D-6E8A-4147-A177-3AD203B41FA5}">
                      <a16:colId xmlns:a16="http://schemas.microsoft.com/office/drawing/2014/main" val="4183907298"/>
                    </a:ext>
                  </a:extLst>
                </a:gridCol>
                <a:gridCol w="1217526">
                  <a:extLst>
                    <a:ext uri="{9D8B030D-6E8A-4147-A177-3AD203B41FA5}">
                      <a16:colId xmlns:a16="http://schemas.microsoft.com/office/drawing/2014/main" val="4032687618"/>
                    </a:ext>
                  </a:extLst>
                </a:gridCol>
                <a:gridCol w="1668026">
                  <a:extLst>
                    <a:ext uri="{9D8B030D-6E8A-4147-A177-3AD203B41FA5}">
                      <a16:colId xmlns:a16="http://schemas.microsoft.com/office/drawing/2014/main" val="3567518888"/>
                    </a:ext>
                  </a:extLst>
                </a:gridCol>
                <a:gridCol w="1668026">
                  <a:extLst>
                    <a:ext uri="{9D8B030D-6E8A-4147-A177-3AD203B41FA5}">
                      <a16:colId xmlns:a16="http://schemas.microsoft.com/office/drawing/2014/main" val="657427446"/>
                    </a:ext>
                  </a:extLst>
                </a:gridCol>
                <a:gridCol w="1668026">
                  <a:extLst>
                    <a:ext uri="{9D8B030D-6E8A-4147-A177-3AD203B41FA5}">
                      <a16:colId xmlns:a16="http://schemas.microsoft.com/office/drawing/2014/main" val="4104685454"/>
                    </a:ext>
                  </a:extLst>
                </a:gridCol>
                <a:gridCol w="1668026">
                  <a:extLst>
                    <a:ext uri="{9D8B030D-6E8A-4147-A177-3AD203B41FA5}">
                      <a16:colId xmlns:a16="http://schemas.microsoft.com/office/drawing/2014/main" val="2152841515"/>
                    </a:ext>
                  </a:extLst>
                </a:gridCol>
              </a:tblGrid>
              <a:tr h="528096">
                <a:tc>
                  <a:txBody>
                    <a:bodyPr/>
                    <a:lstStyle/>
                    <a:p>
                      <a:endParaRPr lang="en-US" sz="2000" dirty="0">
                        <a:solidFill>
                          <a:schemeClr val="tx1"/>
                        </a:solidFill>
                      </a:endParaRPr>
                    </a:p>
                  </a:txBody>
                  <a:tcPr/>
                </a:tc>
                <a:tc>
                  <a:txBody>
                    <a:bodyPr/>
                    <a:lstStyle/>
                    <a:p>
                      <a:pPr algn="ctr"/>
                      <a:r>
                        <a:rPr lang="en-US" sz="2000" dirty="0">
                          <a:solidFill>
                            <a:schemeClr val="tx1"/>
                          </a:solidFill>
                        </a:rPr>
                        <a:t>Forming</a:t>
                      </a:r>
                    </a:p>
                  </a:txBody>
                  <a:tcPr/>
                </a:tc>
                <a:tc>
                  <a:txBody>
                    <a:bodyPr/>
                    <a:lstStyle/>
                    <a:p>
                      <a:pPr algn="ctr"/>
                      <a:r>
                        <a:rPr lang="en-US" sz="2000" dirty="0">
                          <a:solidFill>
                            <a:schemeClr val="tx1"/>
                          </a:solidFill>
                        </a:rPr>
                        <a:t>Growth</a:t>
                      </a:r>
                    </a:p>
                  </a:txBody>
                  <a:tcPr/>
                </a:tc>
                <a:tc>
                  <a:txBody>
                    <a:bodyPr/>
                    <a:lstStyle/>
                    <a:p>
                      <a:pPr algn="ctr"/>
                      <a:r>
                        <a:rPr lang="en-US" sz="2000" dirty="0">
                          <a:solidFill>
                            <a:schemeClr val="tx1"/>
                          </a:solidFill>
                        </a:rPr>
                        <a:t>KT + Mobilization</a:t>
                      </a:r>
                    </a:p>
                  </a:txBody>
                  <a:tcPr/>
                </a:tc>
                <a:tc>
                  <a:txBody>
                    <a:bodyPr/>
                    <a:lstStyle/>
                    <a:p>
                      <a:pPr algn="ctr"/>
                      <a:r>
                        <a:rPr lang="en-US" sz="2000" dirty="0">
                          <a:solidFill>
                            <a:schemeClr val="tx1"/>
                          </a:solidFill>
                        </a:rPr>
                        <a:t>Sustainability</a:t>
                      </a:r>
                    </a:p>
                  </a:txBody>
                  <a:tcPr/>
                </a:tc>
                <a:tc>
                  <a:txBody>
                    <a:bodyPr/>
                    <a:lstStyle/>
                    <a:p>
                      <a:pPr algn="ctr"/>
                      <a:r>
                        <a:rPr lang="en-US" sz="2000" dirty="0">
                          <a:solidFill>
                            <a:schemeClr val="tx1"/>
                          </a:solidFill>
                        </a:rPr>
                        <a:t>Total</a:t>
                      </a:r>
                    </a:p>
                  </a:txBody>
                  <a:tcPr/>
                </a:tc>
                <a:extLst>
                  <a:ext uri="{0D108BD9-81ED-4DB2-BD59-A6C34878D82A}">
                    <a16:rowId xmlns:a16="http://schemas.microsoft.com/office/drawing/2014/main" val="389748066"/>
                  </a:ext>
                </a:extLst>
              </a:tr>
              <a:tr h="528096">
                <a:tc>
                  <a:txBody>
                    <a:bodyPr/>
                    <a:lstStyle/>
                    <a:p>
                      <a:r>
                        <a:rPr lang="en-US" sz="2000" dirty="0"/>
                        <a:t>Learning network</a:t>
                      </a:r>
                    </a:p>
                  </a:txBody>
                  <a:tcPr/>
                </a:tc>
                <a:tc>
                  <a:txBody>
                    <a:bodyPr/>
                    <a:lstStyle/>
                    <a:p>
                      <a:pPr algn="ctr"/>
                      <a:r>
                        <a:rPr lang="en-US" sz="2000" dirty="0"/>
                        <a:t>2</a:t>
                      </a:r>
                    </a:p>
                  </a:txBody>
                  <a:tcPr/>
                </a:tc>
                <a:tc>
                  <a:txBody>
                    <a:bodyPr/>
                    <a:lstStyle/>
                    <a:p>
                      <a:pPr algn="ctr"/>
                      <a:r>
                        <a:rPr lang="en-US" sz="2000" b="1" dirty="0"/>
                        <a:t>4</a:t>
                      </a:r>
                    </a:p>
                  </a:txBody>
                  <a:tcPr/>
                </a:tc>
                <a:tc>
                  <a:txBody>
                    <a:bodyPr/>
                    <a:lstStyle/>
                    <a:p>
                      <a:pPr algn="ctr"/>
                      <a:r>
                        <a:rPr lang="en-US" sz="2000" dirty="0"/>
                        <a:t>2</a:t>
                      </a:r>
                    </a:p>
                  </a:txBody>
                  <a:tcPr/>
                </a:tc>
                <a:tc>
                  <a:txBody>
                    <a:bodyPr/>
                    <a:lstStyle/>
                    <a:p>
                      <a:pPr algn="ctr"/>
                      <a:r>
                        <a:rPr lang="en-US" sz="2000" dirty="0"/>
                        <a:t>1</a:t>
                      </a:r>
                    </a:p>
                  </a:txBody>
                  <a:tcPr/>
                </a:tc>
                <a:tc>
                  <a:txBody>
                    <a:bodyPr/>
                    <a:lstStyle/>
                    <a:p>
                      <a:pPr algn="ctr"/>
                      <a:r>
                        <a:rPr lang="en-US" sz="2000" dirty="0"/>
                        <a:t>9</a:t>
                      </a:r>
                    </a:p>
                  </a:txBody>
                  <a:tcPr/>
                </a:tc>
                <a:extLst>
                  <a:ext uri="{0D108BD9-81ED-4DB2-BD59-A6C34878D82A}">
                    <a16:rowId xmlns:a16="http://schemas.microsoft.com/office/drawing/2014/main" val="1825108088"/>
                  </a:ext>
                </a:extLst>
              </a:tr>
              <a:tr h="52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Health workforce engagement</a:t>
                      </a:r>
                    </a:p>
                  </a:txBody>
                  <a:tcPr/>
                </a:tc>
                <a:tc>
                  <a:txBody>
                    <a:bodyPr/>
                    <a:lstStyle/>
                    <a:p>
                      <a:pPr algn="ctr"/>
                      <a:r>
                        <a:rPr lang="en-US" sz="2000" dirty="0"/>
                        <a:t>2</a:t>
                      </a:r>
                    </a:p>
                  </a:txBody>
                  <a:tcPr/>
                </a:tc>
                <a:tc>
                  <a:txBody>
                    <a:bodyPr/>
                    <a:lstStyle/>
                    <a:p>
                      <a:pPr algn="ctr"/>
                      <a:r>
                        <a:rPr lang="en-US" sz="2000" b="1" dirty="0"/>
                        <a:t>4</a:t>
                      </a:r>
                    </a:p>
                  </a:txBody>
                  <a:tcPr/>
                </a:tc>
                <a:tc>
                  <a:txBody>
                    <a:bodyPr/>
                    <a:lstStyle/>
                    <a:p>
                      <a:pPr algn="ctr"/>
                      <a:r>
                        <a:rPr lang="en-US" sz="2000" dirty="0"/>
                        <a:t>2</a:t>
                      </a:r>
                    </a:p>
                  </a:txBody>
                  <a:tcPr/>
                </a:tc>
                <a:tc>
                  <a:txBody>
                    <a:bodyPr/>
                    <a:lstStyle/>
                    <a:p>
                      <a:pPr algn="ctr"/>
                      <a:r>
                        <a:rPr lang="en-US" sz="2000" dirty="0"/>
                        <a:t>1</a:t>
                      </a:r>
                    </a:p>
                  </a:txBody>
                  <a:tcPr/>
                </a:tc>
                <a:tc>
                  <a:txBody>
                    <a:bodyPr/>
                    <a:lstStyle/>
                    <a:p>
                      <a:pPr algn="ctr"/>
                      <a:r>
                        <a:rPr lang="en-US" sz="2000" dirty="0"/>
                        <a:t>9</a:t>
                      </a:r>
                    </a:p>
                  </a:txBody>
                  <a:tcPr/>
                </a:tc>
                <a:extLst>
                  <a:ext uri="{0D108BD9-81ED-4DB2-BD59-A6C34878D82A}">
                    <a16:rowId xmlns:a16="http://schemas.microsoft.com/office/drawing/2014/main" val="2110592325"/>
                  </a:ext>
                </a:extLst>
              </a:tr>
              <a:tr h="52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Patient and community engagement</a:t>
                      </a:r>
                    </a:p>
                  </a:txBody>
                  <a:tcPr/>
                </a:tc>
                <a:tc>
                  <a:txBody>
                    <a:bodyPr/>
                    <a:lstStyle/>
                    <a:p>
                      <a:pPr algn="ctr"/>
                      <a:r>
                        <a:rPr lang="en-US" sz="2000" dirty="0"/>
                        <a:t>4</a:t>
                      </a:r>
                    </a:p>
                  </a:txBody>
                  <a:tcPr/>
                </a:tc>
                <a:tc>
                  <a:txBody>
                    <a:bodyPr/>
                    <a:lstStyle/>
                    <a:p>
                      <a:pPr algn="ctr"/>
                      <a:r>
                        <a:rPr lang="en-US" sz="2000" dirty="0"/>
                        <a:t>4</a:t>
                      </a:r>
                    </a:p>
                  </a:txBody>
                  <a:tcPr/>
                </a:tc>
                <a:tc>
                  <a:txBody>
                    <a:bodyPr/>
                    <a:lstStyle/>
                    <a:p>
                      <a:pPr algn="ctr"/>
                      <a:r>
                        <a:rPr lang="en-US" sz="2000" b="1" dirty="0"/>
                        <a:t>1</a:t>
                      </a:r>
                    </a:p>
                  </a:txBody>
                  <a:tcPr/>
                </a:tc>
                <a:tc>
                  <a:txBody>
                    <a:bodyPr/>
                    <a:lstStyle/>
                    <a:p>
                      <a:pPr algn="ctr"/>
                      <a:endParaRPr lang="en-US" sz="2000" dirty="0"/>
                    </a:p>
                  </a:txBody>
                  <a:tcPr/>
                </a:tc>
                <a:tc>
                  <a:txBody>
                    <a:bodyPr/>
                    <a:lstStyle/>
                    <a:p>
                      <a:pPr algn="ctr"/>
                      <a:r>
                        <a:rPr lang="en-US" sz="2000" dirty="0"/>
                        <a:t>9</a:t>
                      </a:r>
                    </a:p>
                  </a:txBody>
                  <a:tcPr/>
                </a:tc>
                <a:extLst>
                  <a:ext uri="{0D108BD9-81ED-4DB2-BD59-A6C34878D82A}">
                    <a16:rowId xmlns:a16="http://schemas.microsoft.com/office/drawing/2014/main" val="137016496"/>
                  </a:ext>
                </a:extLst>
              </a:tr>
              <a:tr h="528096">
                <a:tc>
                  <a:txBody>
                    <a:bodyPr/>
                    <a:lstStyle/>
                    <a:p>
                      <a:r>
                        <a:rPr lang="en-US" sz="2000" dirty="0"/>
                        <a:t>Indigenous and EDG engagement</a:t>
                      </a:r>
                    </a:p>
                  </a:txBody>
                  <a:tcPr/>
                </a:tc>
                <a:tc>
                  <a:txBody>
                    <a:bodyPr/>
                    <a:lstStyle/>
                    <a:p>
                      <a:pPr algn="ctr"/>
                      <a:r>
                        <a:rPr lang="en-US" sz="2000" dirty="0"/>
                        <a:t>8</a:t>
                      </a:r>
                    </a:p>
                  </a:txBody>
                  <a:tcPr/>
                </a:tc>
                <a:tc>
                  <a:txBody>
                    <a:bodyPr/>
                    <a:lstStyle/>
                    <a:p>
                      <a:pPr algn="ctr"/>
                      <a:r>
                        <a:rPr lang="en-US" sz="2000" dirty="0"/>
                        <a:t>1</a:t>
                      </a:r>
                    </a:p>
                  </a:txBody>
                  <a:tcPr/>
                </a:tc>
                <a:tc>
                  <a:txBody>
                    <a:bodyPr/>
                    <a:lstStyle/>
                    <a:p>
                      <a:pPr algn="ctr"/>
                      <a:endParaRPr lang="en-US" sz="2000" b="1" dirty="0"/>
                    </a:p>
                  </a:txBody>
                  <a:tcPr/>
                </a:tc>
                <a:tc>
                  <a:txBody>
                    <a:bodyPr/>
                    <a:lstStyle/>
                    <a:p>
                      <a:pPr algn="ctr"/>
                      <a:endParaRPr lang="en-US" sz="2000" dirty="0"/>
                    </a:p>
                  </a:txBody>
                  <a:tcPr/>
                </a:tc>
                <a:tc>
                  <a:txBody>
                    <a:bodyPr/>
                    <a:lstStyle/>
                    <a:p>
                      <a:pPr algn="ctr"/>
                      <a:r>
                        <a:rPr lang="en-US" sz="2000" dirty="0"/>
                        <a:t>9</a:t>
                      </a:r>
                    </a:p>
                  </a:txBody>
                  <a:tcPr/>
                </a:tc>
                <a:extLst>
                  <a:ext uri="{0D108BD9-81ED-4DB2-BD59-A6C34878D82A}">
                    <a16:rowId xmlns:a16="http://schemas.microsoft.com/office/drawing/2014/main" val="2370960570"/>
                  </a:ext>
                </a:extLst>
              </a:tr>
            </a:tbl>
          </a:graphicData>
        </a:graphic>
      </p:graphicFrame>
    </p:spTree>
    <p:extLst>
      <p:ext uri="{BB962C8B-B14F-4D97-AF65-F5344CB8AC3E}">
        <p14:creationId xmlns:p14="http://schemas.microsoft.com/office/powerpoint/2010/main" val="2197393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360EFA-8E02-483A-98BA-9C87F36F7484}"/>
              </a:ext>
            </a:extLst>
          </p:cNvPr>
          <p:cNvSpPr>
            <a:spLocks noGrp="1"/>
          </p:cNvSpPr>
          <p:nvPr>
            <p:ph idx="4294967295"/>
          </p:nvPr>
        </p:nvSpPr>
        <p:spPr>
          <a:xfrm>
            <a:off x="731520" y="1417638"/>
            <a:ext cx="9894771" cy="4572000"/>
          </a:xfrm>
        </p:spPr>
        <p:txBody>
          <a:bodyPr>
            <a:normAutofit fontScale="85000" lnSpcReduction="20000"/>
          </a:bodyPr>
          <a:lstStyle/>
          <a:p>
            <a:r>
              <a:rPr lang="en-CA" sz="2400" b="1" dirty="0">
                <a:latin typeface="Calibri" panose="020F0502020204030204" pitchFamily="34" charset="0"/>
                <a:ea typeface="Calibri" panose="020F0502020204030204" pitchFamily="34" charset="0"/>
              </a:rPr>
              <a:t>Governance and organizational leadership</a:t>
            </a:r>
            <a:r>
              <a:rPr lang="en-CA" sz="2400" dirty="0">
                <a:latin typeface="Calibri" panose="020F0502020204030204" pitchFamily="34" charset="0"/>
                <a:ea typeface="Calibri" panose="020F0502020204030204" pitchFamily="34" charset="0"/>
              </a:rPr>
              <a:t>-</a:t>
            </a:r>
            <a:r>
              <a:rPr lang="en-US" sz="2400" dirty="0"/>
              <a:t>120 clinics; Leadership team for improvement, strategy and information management.</a:t>
            </a:r>
            <a:endParaRPr lang="en-CA" sz="2400" dirty="0">
              <a:latin typeface="Calibri" panose="020F0502020204030204" pitchFamily="34" charset="0"/>
              <a:ea typeface="Calibri" panose="020F0502020204030204" pitchFamily="34" charset="0"/>
            </a:endParaRPr>
          </a:p>
          <a:p>
            <a:r>
              <a:rPr lang="en-US" sz="2400" b="1" dirty="0"/>
              <a:t>Staff</a:t>
            </a:r>
            <a:r>
              <a:rPr lang="en-US" sz="2400" dirty="0"/>
              <a:t>: Director of research and policy , Research and Evaluation lead, Policy Analyst , Knowledge Translation Specialist, Quality Improvement and Performance Leads</a:t>
            </a:r>
          </a:p>
          <a:p>
            <a:r>
              <a:rPr lang="en-US" sz="2400" b="1" dirty="0"/>
              <a:t>Funding</a:t>
            </a:r>
            <a:r>
              <a:rPr lang="en-US" sz="2400" dirty="0"/>
              <a:t>: Stable funding; dedicated budget, special project funding and research reserve fund</a:t>
            </a:r>
          </a:p>
          <a:p>
            <a:r>
              <a:rPr lang="en-CA" sz="2400" b="1" dirty="0">
                <a:latin typeface="Calibri" panose="020F0502020204030204" pitchFamily="34" charset="0"/>
                <a:ea typeface="Calibri" panose="020F0502020204030204" pitchFamily="34" charset="0"/>
              </a:rPr>
              <a:t>Scientific expertise</a:t>
            </a:r>
            <a:r>
              <a:rPr lang="en-CA" sz="2400" dirty="0">
                <a:latin typeface="Calibri" panose="020F0502020204030204" pitchFamily="34" charset="0"/>
                <a:ea typeface="Calibri" panose="020F0502020204030204" pitchFamily="34" charset="0"/>
              </a:rPr>
              <a:t>:</a:t>
            </a:r>
            <a:r>
              <a:rPr lang="en-US" sz="2400" dirty="0">
                <a:latin typeface="Calibri" panose="020F0502020204030204" pitchFamily="34" charset="0"/>
                <a:ea typeface="Calibri" panose="020F0502020204030204" pitchFamily="34" charset="0"/>
              </a:rPr>
              <a:t> </a:t>
            </a:r>
            <a:r>
              <a:rPr lang="en-US" sz="2400" dirty="0"/>
              <a:t>Team with expertise in clinical informatics, public health and QI that leads projects</a:t>
            </a:r>
          </a:p>
          <a:p>
            <a:r>
              <a:rPr lang="en-US" sz="2400" b="1" dirty="0">
                <a:latin typeface="Calibri" panose="020F0502020204030204" pitchFamily="34" charset="0"/>
                <a:ea typeface="Calibri" panose="020F0502020204030204" pitchFamily="34" charset="0"/>
              </a:rPr>
              <a:t>Data &amp; technology</a:t>
            </a:r>
            <a:r>
              <a:rPr lang="en-US" sz="2400" dirty="0">
                <a:latin typeface="Calibri" panose="020F0502020204030204" pitchFamily="34" charset="0"/>
                <a:ea typeface="Calibri" panose="020F0502020204030204" pitchFamily="34" charset="0"/>
              </a:rPr>
              <a:t>: </a:t>
            </a:r>
            <a:r>
              <a:rPr lang="en-US" sz="2400" dirty="0"/>
              <a:t>Data warehouse, data support, common metrics and patient experience measures; sends practice reports to clinicians and link data with administrative databases </a:t>
            </a:r>
          </a:p>
          <a:p>
            <a:r>
              <a:rPr lang="en-US" sz="2400" b="1" dirty="0">
                <a:latin typeface="Calibri" panose="020F0502020204030204" pitchFamily="34" charset="0"/>
                <a:ea typeface="Calibri" panose="020F0502020204030204" pitchFamily="34" charset="0"/>
              </a:rPr>
              <a:t>Patient &amp; community partner engagement</a:t>
            </a:r>
            <a:r>
              <a:rPr lang="en-US" sz="2400" dirty="0">
                <a:latin typeface="Calibri" panose="020F0502020204030204" pitchFamily="34" charset="0"/>
                <a:ea typeface="Calibri" panose="020F0502020204030204" pitchFamily="34" charset="0"/>
              </a:rPr>
              <a:t>: Patient advisory board with involvement in governance, research direction and co-design</a:t>
            </a:r>
          </a:p>
          <a:p>
            <a:r>
              <a:rPr lang="en-US" sz="2400" b="1" dirty="0"/>
              <a:t>Health workforce engagement: </a:t>
            </a:r>
            <a:r>
              <a:rPr lang="en-US" sz="2400" dirty="0"/>
              <a:t>projects guided by staff advisory groups (admin, clinicians, team members); free up staff time to participate in research and other learning initiatives</a:t>
            </a:r>
          </a:p>
          <a:p>
            <a:r>
              <a:rPr lang="en-US" sz="2400" b="1" dirty="0">
                <a:latin typeface="Calibri" panose="020F0502020204030204" pitchFamily="34" charset="0"/>
                <a:ea typeface="Calibri" panose="020F0502020204030204" pitchFamily="34" charset="0"/>
              </a:rPr>
              <a:t>Learning network: </a:t>
            </a:r>
            <a:r>
              <a:rPr lang="en-US" sz="2400" dirty="0"/>
              <a:t>hosts communities of practice (e.g. community vaccination, social prescribing) which are open to non-members; 50% of sites have participated over the last 3 LCs</a:t>
            </a:r>
            <a:endParaRPr lang="en-US" sz="2400" dirty="0">
              <a:latin typeface="Calibri" panose="020F0502020204030204" pitchFamily="34" charset="0"/>
              <a:ea typeface="Calibri" panose="020F0502020204030204" pitchFamily="34" charset="0"/>
            </a:endParaRPr>
          </a:p>
          <a:p>
            <a:pPr marL="0" indent="0">
              <a:buNone/>
            </a:pPr>
            <a:endParaRPr lang="en-US" sz="2400" dirty="0"/>
          </a:p>
          <a:p>
            <a:endParaRPr lang="en-US" sz="2400" dirty="0"/>
          </a:p>
          <a:p>
            <a:endParaRPr lang="en-CA" sz="2400" dirty="0"/>
          </a:p>
        </p:txBody>
      </p:sp>
      <p:pic>
        <p:nvPicPr>
          <p:cNvPr id="6" name="Picture 5" descr="A black background with white text&#10;&#10;Description automatically generated">
            <a:extLst>
              <a:ext uri="{FF2B5EF4-FFF2-40B4-BE49-F238E27FC236}">
                <a16:creationId xmlns:a16="http://schemas.microsoft.com/office/drawing/2014/main" id="{52459DC3-852D-0EEB-3AB2-D6EDB092D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18" y="52238"/>
            <a:ext cx="5285714" cy="1032402"/>
          </a:xfrm>
          <a:prstGeom prst="rect">
            <a:avLst/>
          </a:prstGeom>
        </p:spPr>
      </p:pic>
      <p:pic>
        <p:nvPicPr>
          <p:cNvPr id="7" name="Picture 6" descr="A logo with a light bulb in the center&#10;&#10;Description automatically generated">
            <a:extLst>
              <a:ext uri="{FF2B5EF4-FFF2-40B4-BE49-F238E27FC236}">
                <a16:creationId xmlns:a16="http://schemas.microsoft.com/office/drawing/2014/main" id="{95532546-22F4-2656-8146-06B0A0394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125" y="52238"/>
            <a:ext cx="2508069" cy="1269204"/>
          </a:xfrm>
          <a:prstGeom prst="rect">
            <a:avLst/>
          </a:prstGeom>
        </p:spPr>
      </p:pic>
    </p:spTree>
    <p:extLst>
      <p:ext uri="{BB962C8B-B14F-4D97-AF65-F5344CB8AC3E}">
        <p14:creationId xmlns:p14="http://schemas.microsoft.com/office/powerpoint/2010/main" val="120762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EA61-A57C-3066-3EAE-5003F7D3764F}"/>
              </a:ext>
            </a:extLst>
          </p:cNvPr>
          <p:cNvSpPr>
            <a:spLocks noGrp="1"/>
          </p:cNvSpPr>
          <p:nvPr>
            <p:ph type="title"/>
          </p:nvPr>
        </p:nvSpPr>
        <p:spPr>
          <a:xfrm>
            <a:off x="0" y="99843"/>
            <a:ext cx="11216640" cy="822960"/>
          </a:xfrm>
        </p:spPr>
        <p:txBody>
          <a:bodyPr>
            <a:normAutofit fontScale="90000"/>
          </a:bodyPr>
          <a:lstStyle/>
          <a:p>
            <a:r>
              <a:rPr lang="en-US" sz="4400" dirty="0">
                <a:latin typeface="+mj-lt"/>
              </a:rPr>
              <a:t>How do we support the growth of PBRNs?</a:t>
            </a:r>
            <a:br>
              <a:rPr lang="en-US" dirty="0"/>
            </a:br>
            <a:endParaRPr lang="en-US" dirty="0"/>
          </a:p>
        </p:txBody>
      </p:sp>
      <p:sp>
        <p:nvSpPr>
          <p:cNvPr id="3" name="Content Placeholder 2">
            <a:extLst>
              <a:ext uri="{FF2B5EF4-FFF2-40B4-BE49-F238E27FC236}">
                <a16:creationId xmlns:a16="http://schemas.microsoft.com/office/drawing/2014/main" id="{5038FEB4-3CE8-4A84-11ED-33C793842964}"/>
              </a:ext>
            </a:extLst>
          </p:cNvPr>
          <p:cNvSpPr>
            <a:spLocks noGrp="1"/>
          </p:cNvSpPr>
          <p:nvPr>
            <p:ph idx="1"/>
          </p:nvPr>
        </p:nvSpPr>
        <p:spPr/>
        <p:txBody>
          <a:bodyPr/>
          <a:lstStyle/>
          <a:p>
            <a:r>
              <a:rPr lang="en-US" dirty="0"/>
              <a:t>Primary Care Information systems</a:t>
            </a:r>
          </a:p>
          <a:p>
            <a:r>
              <a:rPr lang="en-US" dirty="0"/>
              <a:t>Trial networks</a:t>
            </a:r>
          </a:p>
          <a:p>
            <a:r>
              <a:rPr lang="en-US" dirty="0"/>
              <a:t>Linking practice to policy through a living lab</a:t>
            </a:r>
          </a:p>
        </p:txBody>
      </p:sp>
    </p:spTree>
    <p:extLst>
      <p:ext uri="{BB962C8B-B14F-4D97-AF65-F5344CB8AC3E}">
        <p14:creationId xmlns:p14="http://schemas.microsoft.com/office/powerpoint/2010/main" val="397351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7553-127C-1E2E-17B2-44BBCA858A27}"/>
              </a:ext>
            </a:extLst>
          </p:cNvPr>
          <p:cNvSpPr>
            <a:spLocks noGrp="1"/>
          </p:cNvSpPr>
          <p:nvPr>
            <p:ph type="title"/>
          </p:nvPr>
        </p:nvSpPr>
        <p:spPr>
          <a:xfrm>
            <a:off x="0" y="0"/>
            <a:ext cx="11216640" cy="822960"/>
          </a:xfrm>
        </p:spPr>
        <p:txBody>
          <a:bodyPr>
            <a:normAutofit/>
          </a:bodyPr>
          <a:lstStyle/>
          <a:p>
            <a:r>
              <a:rPr lang="en-US" sz="4000" dirty="0">
                <a:latin typeface="+mj-lt"/>
              </a:rPr>
              <a:t>Primary Care Information Systems</a:t>
            </a:r>
          </a:p>
        </p:txBody>
      </p:sp>
      <p:pic>
        <p:nvPicPr>
          <p:cNvPr id="5" name="Picture 4" descr="A logo for a medical service&#10;&#10;Description automatically generated">
            <a:extLst>
              <a:ext uri="{FF2B5EF4-FFF2-40B4-BE49-F238E27FC236}">
                <a16:creationId xmlns:a16="http://schemas.microsoft.com/office/drawing/2014/main" id="{A9F64697-D7F8-B90E-383C-92E84C515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349" y="1309071"/>
            <a:ext cx="4514850" cy="2057400"/>
          </a:xfrm>
          <a:prstGeom prst="rect">
            <a:avLst/>
          </a:prstGeom>
        </p:spPr>
      </p:pic>
      <p:pic>
        <p:nvPicPr>
          <p:cNvPr id="9" name="Picture 8" descr="A blue and white text on a black background&#10;&#10;Description automatically generated">
            <a:extLst>
              <a:ext uri="{FF2B5EF4-FFF2-40B4-BE49-F238E27FC236}">
                <a16:creationId xmlns:a16="http://schemas.microsoft.com/office/drawing/2014/main" id="{7B8C063A-1C39-852B-A196-346586FFE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349" y="3491530"/>
            <a:ext cx="4471419" cy="1448130"/>
          </a:xfrm>
          <a:prstGeom prst="rect">
            <a:avLst/>
          </a:prstGeom>
        </p:spPr>
      </p:pic>
      <p:pic>
        <p:nvPicPr>
          <p:cNvPr id="11" name="Picture 10" descr="A black and white sign with white text&#10;&#10;Description automatically generated">
            <a:extLst>
              <a:ext uri="{FF2B5EF4-FFF2-40B4-BE49-F238E27FC236}">
                <a16:creationId xmlns:a16="http://schemas.microsoft.com/office/drawing/2014/main" id="{356EAD70-77E2-BE03-A8F9-EFC505673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949" y="5119236"/>
            <a:ext cx="5581650" cy="1581150"/>
          </a:xfrm>
          <a:prstGeom prst="rect">
            <a:avLst/>
          </a:prstGeom>
          <a:solidFill>
            <a:schemeClr val="tx1"/>
          </a:solidFill>
        </p:spPr>
      </p:pic>
    </p:spTree>
    <p:extLst>
      <p:ext uri="{BB962C8B-B14F-4D97-AF65-F5344CB8AC3E}">
        <p14:creationId xmlns:p14="http://schemas.microsoft.com/office/powerpoint/2010/main" val="259279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414BB66-EAA8-AAC9-A17C-97AA18683AAA}"/>
              </a:ext>
            </a:extLst>
          </p:cNvPr>
          <p:cNvCxnSpPr/>
          <p:nvPr/>
        </p:nvCxnSpPr>
        <p:spPr>
          <a:xfrm>
            <a:off x="838200" y="6177174"/>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3ABA384-963C-2FB8-1AC7-761E55AAE94D}"/>
              </a:ext>
            </a:extLst>
          </p:cNvPr>
          <p:cNvPicPr>
            <a:picLocks noChangeAspect="1"/>
          </p:cNvPicPr>
          <p:nvPr/>
        </p:nvPicPr>
        <p:blipFill>
          <a:blip r:embed="rId2"/>
          <a:stretch>
            <a:fillRect/>
          </a:stretch>
        </p:blipFill>
        <p:spPr>
          <a:xfrm>
            <a:off x="838200" y="6257828"/>
            <a:ext cx="1182750" cy="438603"/>
          </a:xfrm>
          <a:prstGeom prst="rect">
            <a:avLst/>
          </a:prstGeom>
        </p:spPr>
      </p:pic>
      <p:pic>
        <p:nvPicPr>
          <p:cNvPr id="4" name="Picture 3">
            <a:extLst>
              <a:ext uri="{FF2B5EF4-FFF2-40B4-BE49-F238E27FC236}">
                <a16:creationId xmlns:a16="http://schemas.microsoft.com/office/drawing/2014/main" id="{7DEA210F-EC97-8772-C077-1AC439BF1FB4}"/>
              </a:ext>
            </a:extLst>
          </p:cNvPr>
          <p:cNvPicPr>
            <a:picLocks noChangeAspect="1"/>
          </p:cNvPicPr>
          <p:nvPr/>
        </p:nvPicPr>
        <p:blipFill>
          <a:blip r:embed="rId3"/>
          <a:stretch>
            <a:fillRect/>
          </a:stretch>
        </p:blipFill>
        <p:spPr>
          <a:xfrm>
            <a:off x="3587721" y="172994"/>
            <a:ext cx="5016558" cy="1440000"/>
          </a:xfrm>
          <a:prstGeom prst="rect">
            <a:avLst/>
          </a:prstGeom>
        </p:spPr>
      </p:pic>
      <p:sp>
        <p:nvSpPr>
          <p:cNvPr id="5" name="Content Placeholder 2">
            <a:extLst>
              <a:ext uri="{FF2B5EF4-FFF2-40B4-BE49-F238E27FC236}">
                <a16:creationId xmlns:a16="http://schemas.microsoft.com/office/drawing/2014/main" id="{816E1BB2-6506-9289-1789-45E5DA915A69}"/>
              </a:ext>
            </a:extLst>
          </p:cNvPr>
          <p:cNvSpPr txBox="1">
            <a:spLocks/>
          </p:cNvSpPr>
          <p:nvPr/>
        </p:nvSpPr>
        <p:spPr>
          <a:xfrm>
            <a:off x="838200" y="1612994"/>
            <a:ext cx="10985156" cy="4402866"/>
          </a:xfrm>
          <a:prstGeom prst="rect">
            <a:avLst/>
          </a:prstGeom>
        </p:spPr>
        <p:txBody>
          <a:bodyPr vert="horz" lIns="90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DA1A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DA1A9"/>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DA1A9"/>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DA1A9"/>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CA"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Support primary care researchers</a:t>
            </a:r>
            <a:r>
              <a:rPr kumimoji="0" lang="en-CA"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design, fund and lead trials</a:t>
            </a:r>
          </a:p>
          <a:p>
            <a:r>
              <a:rPr kumimoji="0" lang="en-CA"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Standardize and share approaches</a:t>
            </a:r>
            <a:r>
              <a:rPr kumimoji="0" lang="en-CA"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to study design, recruitment, consent, compensation, data collection and analysis</a:t>
            </a:r>
            <a:endParaRPr kumimoji="0" lang="en-CA" b="1"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CA" b="1" i="0" u="none" strike="noStrike" kern="1200" cap="none" spc="0" normalizeH="0" baseline="0" noProof="0" dirty="0">
                <a:ln>
                  <a:noFill/>
                </a:ln>
                <a:solidFill>
                  <a:prstClr val="black"/>
                </a:solidFill>
                <a:effectLst/>
                <a:uLnTx/>
                <a:uFillTx/>
                <a:latin typeface="Calibri" panose="020F0502020204030204"/>
                <a:ea typeface="+mn-ea"/>
                <a:cs typeface="+mn-cs"/>
              </a:rPr>
              <a:t>National collaboration and growth: </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support investigators and organizations, share resources, and promote collaboration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b="1" i="0" u="none" strike="noStrike" kern="1200" cap="none" spc="0" normalizeH="0" baseline="0" noProof="0" dirty="0">
                <a:ln>
                  <a:noFill/>
                </a:ln>
                <a:solidFill>
                  <a:prstClr val="black"/>
                </a:solidFill>
                <a:effectLst/>
                <a:uLnTx/>
                <a:uFillTx/>
                <a:latin typeface="Calibri" panose="020F0502020204030204"/>
                <a:ea typeface="+mn-ea"/>
                <a:cs typeface="+mn-cs"/>
              </a:rPr>
              <a:t>Centre communities: </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work collaboratively with communities to set research priorities and actively involve them in research processes</a:t>
            </a:r>
          </a:p>
          <a:p>
            <a:endParaRPr kumimoji="0" lang="en-CA"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D6E7377-0D9F-6C4E-5B2B-D28ECC53000F}"/>
              </a:ext>
            </a:extLst>
          </p:cNvPr>
          <p:cNvSpPr txBox="1"/>
          <p:nvPr/>
        </p:nvSpPr>
        <p:spPr>
          <a:xfrm>
            <a:off x="9126524" y="6257828"/>
            <a:ext cx="2306978" cy="400110"/>
          </a:xfrm>
          <a:prstGeom prst="rect">
            <a:avLst/>
          </a:prstGeom>
          <a:noFill/>
        </p:spPr>
        <p:txBody>
          <a:bodyPr wrap="none" rtlCol="0">
            <a:spAutoFit/>
          </a:bodyPr>
          <a:lstStyle/>
          <a:p>
            <a:r>
              <a:rPr lang="en-US" sz="2000" b="1" dirty="0" err="1">
                <a:latin typeface="Calibri" panose="020F0502020204030204" pitchFamily="34" charset="0"/>
                <a:cs typeface="Calibri" panose="020F0502020204030204" pitchFamily="34" charset="0"/>
              </a:rPr>
              <a:t>primarycaretrials.ca</a:t>
            </a:r>
            <a:endParaRPr lang="en-US" sz="2000" b="1" dirty="0">
              <a:latin typeface="Calibri" panose="020F0502020204030204" pitchFamily="34" charset="0"/>
              <a:cs typeface="Calibri" panose="020F0502020204030204" pitchFamily="34" charset="0"/>
            </a:endParaRPr>
          </a:p>
        </p:txBody>
      </p:sp>
      <p:pic>
        <p:nvPicPr>
          <p:cNvPr id="7" name="Graphic 6" descr="World with solid fill">
            <a:extLst>
              <a:ext uri="{FF2B5EF4-FFF2-40B4-BE49-F238E27FC236}">
                <a16:creationId xmlns:a16="http://schemas.microsoft.com/office/drawing/2014/main" id="{C2CA7C31-1451-A3D2-5D21-F70B2D01CB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5036" y="6275449"/>
            <a:ext cx="382489" cy="382489"/>
          </a:xfrm>
          <a:prstGeom prst="rect">
            <a:avLst/>
          </a:prstGeom>
        </p:spPr>
      </p:pic>
    </p:spTree>
    <p:extLst>
      <p:ext uri="{BB962C8B-B14F-4D97-AF65-F5344CB8AC3E}">
        <p14:creationId xmlns:p14="http://schemas.microsoft.com/office/powerpoint/2010/main" val="2587774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414BB66-EAA8-AAC9-A17C-97AA18683AAA}"/>
              </a:ext>
            </a:extLst>
          </p:cNvPr>
          <p:cNvCxnSpPr/>
          <p:nvPr/>
        </p:nvCxnSpPr>
        <p:spPr>
          <a:xfrm>
            <a:off x="838200" y="6177174"/>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3ABA384-963C-2FB8-1AC7-761E55AAE94D}"/>
              </a:ext>
            </a:extLst>
          </p:cNvPr>
          <p:cNvPicPr>
            <a:picLocks noChangeAspect="1"/>
          </p:cNvPicPr>
          <p:nvPr/>
        </p:nvPicPr>
        <p:blipFill>
          <a:blip r:embed="rId3"/>
          <a:stretch>
            <a:fillRect/>
          </a:stretch>
        </p:blipFill>
        <p:spPr>
          <a:xfrm>
            <a:off x="838200" y="6257828"/>
            <a:ext cx="1182750" cy="438603"/>
          </a:xfrm>
          <a:prstGeom prst="rect">
            <a:avLst/>
          </a:prstGeom>
        </p:spPr>
      </p:pic>
      <p:pic>
        <p:nvPicPr>
          <p:cNvPr id="9" name="Picture 8" descr="A blue and white logo&#10;&#10;Description automatically generated">
            <a:extLst>
              <a:ext uri="{FF2B5EF4-FFF2-40B4-BE49-F238E27FC236}">
                <a16:creationId xmlns:a16="http://schemas.microsoft.com/office/drawing/2014/main" id="{9AA80AF0-5A40-94FB-F534-944AD87D6599}"/>
              </a:ext>
            </a:extLst>
          </p:cNvPr>
          <p:cNvPicPr>
            <a:picLocks noChangeAspect="1"/>
          </p:cNvPicPr>
          <p:nvPr/>
        </p:nvPicPr>
        <p:blipFill rotWithShape="1">
          <a:blip r:embed="rId4">
            <a:clrChange>
              <a:clrFrom>
                <a:srgbClr val="FFFFFF"/>
              </a:clrFrom>
              <a:clrTo>
                <a:srgbClr val="FFFFFF">
                  <a:alpha val="0"/>
                </a:srgbClr>
              </a:clrTo>
            </a:clrChange>
          </a:blip>
          <a:srcRect t="8081" b="7977"/>
          <a:stretch/>
        </p:blipFill>
        <p:spPr>
          <a:xfrm>
            <a:off x="2879512" y="271850"/>
            <a:ext cx="6432976" cy="1800000"/>
          </a:xfrm>
          <a:prstGeom prst="rect">
            <a:avLst/>
          </a:prstGeom>
        </p:spPr>
      </p:pic>
      <p:sp>
        <p:nvSpPr>
          <p:cNvPr id="10" name="TextBox 9">
            <a:extLst>
              <a:ext uri="{FF2B5EF4-FFF2-40B4-BE49-F238E27FC236}">
                <a16:creationId xmlns:a16="http://schemas.microsoft.com/office/drawing/2014/main" id="{5EF004A7-654C-5A7C-F985-69840BB8CC84}"/>
              </a:ext>
            </a:extLst>
          </p:cNvPr>
          <p:cNvSpPr txBox="1"/>
          <p:nvPr/>
        </p:nvSpPr>
        <p:spPr>
          <a:xfrm>
            <a:off x="838200" y="1866115"/>
            <a:ext cx="10515600" cy="707886"/>
          </a:xfrm>
          <a:prstGeom prst="rect">
            <a:avLst/>
          </a:prstGeom>
          <a:noFill/>
        </p:spPr>
        <p:txBody>
          <a:bodyPr wrap="square" rtlCol="0">
            <a:spAutoFit/>
          </a:bodyPr>
          <a:lstStyle/>
          <a:p>
            <a:pPr>
              <a:spcAft>
                <a:spcPts val="1200"/>
              </a:spcAft>
            </a:pPr>
            <a:r>
              <a:rPr lang="en-CA" sz="4000" dirty="0">
                <a:latin typeface="Times New Roman" panose="02020603050405020304" pitchFamily="18" charset="0"/>
                <a:cs typeface="Times New Roman" panose="02020603050405020304" pitchFamily="18" charset="0"/>
              </a:rPr>
              <a:t>Objectives</a:t>
            </a:r>
          </a:p>
        </p:txBody>
      </p:sp>
      <p:sp>
        <p:nvSpPr>
          <p:cNvPr id="12" name="TextBox 11">
            <a:extLst>
              <a:ext uri="{FF2B5EF4-FFF2-40B4-BE49-F238E27FC236}">
                <a16:creationId xmlns:a16="http://schemas.microsoft.com/office/drawing/2014/main" id="{98534037-D0CF-D119-CDF8-49A6B2893805}"/>
              </a:ext>
            </a:extLst>
          </p:cNvPr>
          <p:cNvSpPr txBox="1"/>
          <p:nvPr/>
        </p:nvSpPr>
        <p:spPr>
          <a:xfrm>
            <a:off x="838200" y="2621449"/>
            <a:ext cx="10515600" cy="2677656"/>
          </a:xfrm>
          <a:prstGeom prst="rect">
            <a:avLst/>
          </a:prstGeom>
          <a:noFill/>
        </p:spPr>
        <p:txBody>
          <a:bodyPr wrap="square">
            <a:spAutoFit/>
          </a:bodyPr>
          <a:lstStyle/>
          <a:p>
            <a:pPr marL="285750" indent="-285750" algn="l">
              <a:buFont typeface="Arial" panose="020B0604020202020204" pitchFamily="34" charset="0"/>
              <a:buChar char="•"/>
            </a:pPr>
            <a:r>
              <a:rPr lang="en-CA" sz="2800" dirty="0">
                <a:solidFill>
                  <a:srgbClr val="333333"/>
                </a:solidFill>
                <a:effectLst/>
                <a:latin typeface="Calibri" panose="020F0502020204030204" pitchFamily="34" charset="0"/>
                <a:cs typeface="Calibri" panose="020F0502020204030204" pitchFamily="34" charset="0"/>
              </a:rPr>
              <a:t>Partner with </a:t>
            </a:r>
            <a:r>
              <a:rPr lang="en-CA" sz="2800" b="0" dirty="0">
                <a:solidFill>
                  <a:srgbClr val="333333"/>
                </a:solidFill>
                <a:effectLst/>
                <a:latin typeface="Calibri" panose="020F0502020204030204" pitchFamily="34" charset="0"/>
                <a:cs typeface="Calibri" panose="020F0502020204030204" pitchFamily="34" charset="0"/>
              </a:rPr>
              <a:t>primary care and emergency departments to identify</a:t>
            </a:r>
            <a:r>
              <a:rPr lang="en-CA" sz="2800" dirty="0">
                <a:solidFill>
                  <a:srgbClr val="333333"/>
                </a:solidFill>
                <a:effectLst/>
                <a:latin typeface="Calibri" panose="020F0502020204030204" pitchFamily="34" charset="0"/>
                <a:cs typeface="Calibri" panose="020F0502020204030204" pitchFamily="34" charset="0"/>
              </a:rPr>
              <a:t> new viruses and detect future pandemics</a:t>
            </a:r>
          </a:p>
          <a:p>
            <a:pPr marL="285750" indent="-285750" algn="l">
              <a:buFont typeface="Arial" panose="020B0604020202020204" pitchFamily="34" charset="0"/>
              <a:buChar char="•"/>
            </a:pPr>
            <a:r>
              <a:rPr lang="en-CA" sz="2800" dirty="0">
                <a:solidFill>
                  <a:srgbClr val="333333"/>
                </a:solidFill>
                <a:effectLst/>
                <a:latin typeface="Calibri" panose="020F0502020204030204" pitchFamily="34" charset="0"/>
                <a:cs typeface="Calibri" panose="020F0502020204030204" pitchFamily="34" charset="0"/>
              </a:rPr>
              <a:t>Improve patient care and rapid testing for multiple viruses</a:t>
            </a:r>
          </a:p>
          <a:p>
            <a:pPr marL="285750" indent="-285750" algn="l">
              <a:buFont typeface="Arial" panose="020B0604020202020204" pitchFamily="34" charset="0"/>
              <a:buChar char="•"/>
            </a:pPr>
            <a:r>
              <a:rPr lang="en-CA" sz="2800" dirty="0">
                <a:solidFill>
                  <a:srgbClr val="333333"/>
                </a:solidFill>
                <a:effectLst/>
                <a:latin typeface="Calibri" panose="020F0502020204030204" pitchFamily="34" charset="0"/>
                <a:cs typeface="Calibri" panose="020F0502020204030204" pitchFamily="34" charset="0"/>
              </a:rPr>
              <a:t>Accelerate the development of treatments, vaccines and diagnostic tests</a:t>
            </a:r>
          </a:p>
          <a:p>
            <a:pPr marL="285750" indent="-285750" algn="l">
              <a:buFont typeface="Arial" panose="020B0604020202020204" pitchFamily="34" charset="0"/>
              <a:buChar char="•"/>
            </a:pPr>
            <a:r>
              <a:rPr lang="en-CA" sz="2800" dirty="0">
                <a:solidFill>
                  <a:srgbClr val="333333"/>
                </a:solidFill>
                <a:effectLst/>
                <a:latin typeface="Calibri" panose="020F0502020204030204" pitchFamily="34" charset="0"/>
                <a:cs typeface="Calibri" panose="020F0502020204030204" pitchFamily="34" charset="0"/>
              </a:rPr>
              <a:t>Create a system to link patients to ongoing clinical trials</a:t>
            </a:r>
          </a:p>
        </p:txBody>
      </p:sp>
      <p:sp>
        <p:nvSpPr>
          <p:cNvPr id="13" name="TextBox 12">
            <a:extLst>
              <a:ext uri="{FF2B5EF4-FFF2-40B4-BE49-F238E27FC236}">
                <a16:creationId xmlns:a16="http://schemas.microsoft.com/office/drawing/2014/main" id="{60C39EED-5857-F6C6-CC15-6AE0D0652CA7}"/>
              </a:ext>
            </a:extLst>
          </p:cNvPr>
          <p:cNvSpPr txBox="1"/>
          <p:nvPr/>
        </p:nvSpPr>
        <p:spPr>
          <a:xfrm>
            <a:off x="8285652" y="6257828"/>
            <a:ext cx="3039294" cy="400110"/>
          </a:xfrm>
          <a:prstGeom prst="rect">
            <a:avLst/>
          </a:prstGeom>
          <a:noFill/>
        </p:spPr>
        <p:txBody>
          <a:bodyPr wrap="none" rtlCol="0">
            <a:spAutoFit/>
          </a:bodyPr>
          <a:lstStyle/>
          <a:p>
            <a:r>
              <a:rPr lang="en-US" sz="2000" b="1" dirty="0" err="1">
                <a:latin typeface="Calibri" panose="020F0502020204030204" pitchFamily="34" charset="0"/>
                <a:cs typeface="Calibri" panose="020F0502020204030204" pitchFamily="34" charset="0"/>
              </a:rPr>
              <a:t>upstreamlab.org</a:t>
            </a:r>
            <a:r>
              <a:rPr lang="en-US" sz="2000" b="1" dirty="0">
                <a:latin typeface="Calibri" panose="020F0502020204030204" pitchFamily="34" charset="0"/>
                <a:cs typeface="Calibri" panose="020F0502020204030204" pitchFamily="34" charset="0"/>
              </a:rPr>
              <a:t>/prepared</a:t>
            </a:r>
          </a:p>
        </p:txBody>
      </p:sp>
      <p:pic>
        <p:nvPicPr>
          <p:cNvPr id="14" name="Graphic 13" descr="World with solid fill">
            <a:extLst>
              <a:ext uri="{FF2B5EF4-FFF2-40B4-BE49-F238E27FC236}">
                <a16:creationId xmlns:a16="http://schemas.microsoft.com/office/drawing/2014/main" id="{552E4024-C31C-FB21-6134-FC58392980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4164" y="6275449"/>
            <a:ext cx="382489" cy="382489"/>
          </a:xfrm>
          <a:prstGeom prst="rect">
            <a:avLst/>
          </a:prstGeom>
        </p:spPr>
      </p:pic>
      <p:sp>
        <p:nvSpPr>
          <p:cNvPr id="4" name="TextBox 3">
            <a:extLst>
              <a:ext uri="{FF2B5EF4-FFF2-40B4-BE49-F238E27FC236}">
                <a16:creationId xmlns:a16="http://schemas.microsoft.com/office/drawing/2014/main" id="{098D4CA1-5DC4-1F90-43D9-DD5898C498DE}"/>
              </a:ext>
            </a:extLst>
          </p:cNvPr>
          <p:cNvSpPr txBox="1"/>
          <p:nvPr/>
        </p:nvSpPr>
        <p:spPr>
          <a:xfrm>
            <a:off x="720969" y="5648853"/>
            <a:ext cx="10515600" cy="415498"/>
          </a:xfrm>
          <a:prstGeom prst="rect">
            <a:avLst/>
          </a:prstGeom>
          <a:noFill/>
        </p:spPr>
        <p:txBody>
          <a:bodyPr wrap="square" rtlCol="0">
            <a:spAutoFit/>
          </a:bodyPr>
          <a:lstStyle/>
          <a:p>
            <a:r>
              <a:rPr lang="en-US" sz="2100" dirty="0">
                <a:solidFill>
                  <a:srgbClr val="24006A"/>
                </a:solidFill>
                <a:latin typeface="Calibri" panose="020F0502020204030204" pitchFamily="34" charset="0"/>
                <a:cs typeface="Calibri" panose="020F0502020204030204" pitchFamily="34" charset="0"/>
              </a:rPr>
              <a:t>PREPARED was funded by an $18.9M grant from the Canada Biomedical Research Fund (CBRF)</a:t>
            </a:r>
          </a:p>
        </p:txBody>
      </p:sp>
    </p:spTree>
    <p:extLst>
      <p:ext uri="{BB962C8B-B14F-4D97-AF65-F5344CB8AC3E}">
        <p14:creationId xmlns:p14="http://schemas.microsoft.com/office/powerpoint/2010/main" val="169309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414BB66-EAA8-AAC9-A17C-97AA18683AAA}"/>
              </a:ext>
            </a:extLst>
          </p:cNvPr>
          <p:cNvCxnSpPr/>
          <p:nvPr/>
        </p:nvCxnSpPr>
        <p:spPr>
          <a:xfrm>
            <a:off x="838200" y="6177174"/>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3ABA384-963C-2FB8-1AC7-761E55AAE94D}"/>
              </a:ext>
            </a:extLst>
          </p:cNvPr>
          <p:cNvPicPr>
            <a:picLocks noChangeAspect="1"/>
          </p:cNvPicPr>
          <p:nvPr/>
        </p:nvPicPr>
        <p:blipFill>
          <a:blip r:embed="rId2"/>
          <a:stretch>
            <a:fillRect/>
          </a:stretch>
        </p:blipFill>
        <p:spPr>
          <a:xfrm>
            <a:off x="838200" y="6257828"/>
            <a:ext cx="1182750" cy="438603"/>
          </a:xfrm>
          <a:prstGeom prst="rect">
            <a:avLst/>
          </a:prstGeom>
        </p:spPr>
      </p:pic>
      <p:sp>
        <p:nvSpPr>
          <p:cNvPr id="10" name="TextBox 9">
            <a:extLst>
              <a:ext uri="{FF2B5EF4-FFF2-40B4-BE49-F238E27FC236}">
                <a16:creationId xmlns:a16="http://schemas.microsoft.com/office/drawing/2014/main" id="{5EF004A7-654C-5A7C-F985-69840BB8CC84}"/>
              </a:ext>
            </a:extLst>
          </p:cNvPr>
          <p:cNvSpPr txBox="1"/>
          <p:nvPr/>
        </p:nvSpPr>
        <p:spPr>
          <a:xfrm>
            <a:off x="838200" y="2493199"/>
            <a:ext cx="5181599" cy="341632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CA" sz="2800" dirty="0">
                <a:latin typeface="Calibri" panose="020F0502020204030204" pitchFamily="34" charset="0"/>
                <a:cs typeface="Calibri" panose="020F0502020204030204" pitchFamily="34" charset="0"/>
              </a:rPr>
              <a:t>30 partner institutions</a:t>
            </a:r>
          </a:p>
          <a:p>
            <a:pPr marL="342900" indent="-342900">
              <a:spcAft>
                <a:spcPts val="1200"/>
              </a:spcAft>
              <a:buFont typeface="Arial" panose="020B0604020202020204" pitchFamily="34" charset="0"/>
              <a:buChar char="•"/>
            </a:pPr>
            <a:r>
              <a:rPr lang="en-CA" sz="2800" dirty="0">
                <a:latin typeface="Calibri" panose="020F0502020204030204" pitchFamily="34" charset="0"/>
                <a:cs typeface="Calibri" panose="020F0502020204030204" pitchFamily="34" charset="0"/>
              </a:rPr>
              <a:t>16 primary care practice-based research networks in Alberta, British Columbia, Manitoba, Newfoundland and Labrador, Ontario, and Québec.</a:t>
            </a:r>
          </a:p>
          <a:p>
            <a:pPr marL="342900" indent="-342900">
              <a:spcAft>
                <a:spcPts val="1200"/>
              </a:spcAft>
              <a:buFont typeface="Arial" panose="020B0604020202020204" pitchFamily="34" charset="0"/>
              <a:buChar char="•"/>
            </a:pPr>
            <a:r>
              <a:rPr lang="en-CA" sz="2800" b="0" i="0" u="none" strike="noStrike" dirty="0">
                <a:effectLst/>
                <a:latin typeface="Calibri" panose="020F0502020204030204" pitchFamily="34" charset="0"/>
                <a:cs typeface="Calibri" panose="020F0502020204030204" pitchFamily="34" charset="0"/>
              </a:rPr>
              <a:t>11 indust</a:t>
            </a:r>
            <a:r>
              <a:rPr lang="en-CA" sz="2800" dirty="0">
                <a:latin typeface="Calibri" panose="020F0502020204030204" pitchFamily="34" charset="0"/>
                <a:cs typeface="Calibri" panose="020F0502020204030204" pitchFamily="34" charset="0"/>
              </a:rPr>
              <a:t>ry partners</a:t>
            </a:r>
          </a:p>
        </p:txBody>
      </p:sp>
      <p:pic>
        <p:nvPicPr>
          <p:cNvPr id="7" name="Picture 6" descr="A collage of people's faces&#10;&#10;Description automatically generated">
            <a:extLst>
              <a:ext uri="{FF2B5EF4-FFF2-40B4-BE49-F238E27FC236}">
                <a16:creationId xmlns:a16="http://schemas.microsoft.com/office/drawing/2014/main" id="{9DA6D369-5CE8-A939-51AF-4342FA567DB5}"/>
              </a:ext>
            </a:extLst>
          </p:cNvPr>
          <p:cNvPicPr>
            <a:picLocks noChangeAspect="1"/>
          </p:cNvPicPr>
          <p:nvPr/>
        </p:nvPicPr>
        <p:blipFill rotWithShape="1">
          <a:blip r:embed="rId3"/>
          <a:srcRect l="3522" t="6557" r="33199" b="5053"/>
          <a:stretch/>
        </p:blipFill>
        <p:spPr>
          <a:xfrm>
            <a:off x="6419524" y="740275"/>
            <a:ext cx="4934276" cy="5169244"/>
          </a:xfrm>
          <a:prstGeom prst="rect">
            <a:avLst/>
          </a:prstGeom>
        </p:spPr>
      </p:pic>
      <p:pic>
        <p:nvPicPr>
          <p:cNvPr id="12" name="Picture 11" descr="A blue and white logo&#10;&#10;Description automatically generated">
            <a:extLst>
              <a:ext uri="{FF2B5EF4-FFF2-40B4-BE49-F238E27FC236}">
                <a16:creationId xmlns:a16="http://schemas.microsoft.com/office/drawing/2014/main" id="{468FD383-EB7D-B525-1E29-526E5F41C842}"/>
              </a:ext>
            </a:extLst>
          </p:cNvPr>
          <p:cNvPicPr>
            <a:picLocks noChangeAspect="1"/>
          </p:cNvPicPr>
          <p:nvPr/>
        </p:nvPicPr>
        <p:blipFill rotWithShape="1">
          <a:blip r:embed="rId4">
            <a:clrChange>
              <a:clrFrom>
                <a:srgbClr val="FFFFFF"/>
              </a:clrFrom>
              <a:clrTo>
                <a:srgbClr val="FFFFFF">
                  <a:alpha val="0"/>
                </a:srgbClr>
              </a:clrTo>
            </a:clrChange>
          </a:blip>
          <a:srcRect t="8081" b="7977"/>
          <a:stretch/>
        </p:blipFill>
        <p:spPr>
          <a:xfrm>
            <a:off x="106369" y="523892"/>
            <a:ext cx="6432976" cy="1800000"/>
          </a:xfrm>
          <a:prstGeom prst="rect">
            <a:avLst/>
          </a:prstGeom>
        </p:spPr>
      </p:pic>
      <p:sp>
        <p:nvSpPr>
          <p:cNvPr id="13" name="TextBox 12">
            <a:extLst>
              <a:ext uri="{FF2B5EF4-FFF2-40B4-BE49-F238E27FC236}">
                <a16:creationId xmlns:a16="http://schemas.microsoft.com/office/drawing/2014/main" id="{355CEFD7-DB14-1527-DCA5-435AF4447125}"/>
              </a:ext>
            </a:extLst>
          </p:cNvPr>
          <p:cNvSpPr txBox="1"/>
          <p:nvPr/>
        </p:nvSpPr>
        <p:spPr>
          <a:xfrm>
            <a:off x="8285652" y="6257828"/>
            <a:ext cx="3039294" cy="400110"/>
          </a:xfrm>
          <a:prstGeom prst="rect">
            <a:avLst/>
          </a:prstGeom>
          <a:noFill/>
        </p:spPr>
        <p:txBody>
          <a:bodyPr wrap="none" rtlCol="0">
            <a:spAutoFit/>
          </a:bodyPr>
          <a:lstStyle/>
          <a:p>
            <a:r>
              <a:rPr lang="en-US" sz="2000" b="1" dirty="0" err="1">
                <a:latin typeface="Calibri" panose="020F0502020204030204" pitchFamily="34" charset="0"/>
                <a:cs typeface="Calibri" panose="020F0502020204030204" pitchFamily="34" charset="0"/>
              </a:rPr>
              <a:t>upstreamlab.org</a:t>
            </a:r>
            <a:r>
              <a:rPr lang="en-US" sz="2000" b="1" dirty="0">
                <a:latin typeface="Calibri" panose="020F0502020204030204" pitchFamily="34" charset="0"/>
                <a:cs typeface="Calibri" panose="020F0502020204030204" pitchFamily="34" charset="0"/>
              </a:rPr>
              <a:t>/prepared</a:t>
            </a:r>
          </a:p>
        </p:txBody>
      </p:sp>
      <p:pic>
        <p:nvPicPr>
          <p:cNvPr id="14" name="Graphic 13" descr="World with solid fill">
            <a:extLst>
              <a:ext uri="{FF2B5EF4-FFF2-40B4-BE49-F238E27FC236}">
                <a16:creationId xmlns:a16="http://schemas.microsoft.com/office/drawing/2014/main" id="{DACE8AB5-F23C-7015-311B-D99E8201B8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4164" y="6275449"/>
            <a:ext cx="382489" cy="382489"/>
          </a:xfrm>
          <a:prstGeom prst="rect">
            <a:avLst/>
          </a:prstGeom>
        </p:spPr>
      </p:pic>
    </p:spTree>
    <p:extLst>
      <p:ext uri="{BB962C8B-B14F-4D97-AF65-F5344CB8AC3E}">
        <p14:creationId xmlns:p14="http://schemas.microsoft.com/office/powerpoint/2010/main" val="365127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2668A3C-1544-0B3A-9FCA-FA5725CBD83A}"/>
              </a:ext>
            </a:extLst>
          </p:cNvPr>
          <p:cNvGraphicFramePr/>
          <p:nvPr/>
        </p:nvGraphicFramePr>
        <p:xfrm>
          <a:off x="1953206" y="436593"/>
          <a:ext cx="8285586" cy="5984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C9858A78-FF18-7FA2-6D4B-91C437E542CB}"/>
              </a:ext>
            </a:extLst>
          </p:cNvPr>
          <p:cNvSpPr/>
          <p:nvPr/>
        </p:nvSpPr>
        <p:spPr>
          <a:xfrm>
            <a:off x="5116284" y="2478444"/>
            <a:ext cx="1959428" cy="19011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Living Lab Infrastructure</a:t>
            </a:r>
          </a:p>
        </p:txBody>
      </p:sp>
      <p:pic>
        <p:nvPicPr>
          <p:cNvPr id="14" name="Picture 13">
            <a:extLst>
              <a:ext uri="{FF2B5EF4-FFF2-40B4-BE49-F238E27FC236}">
                <a16:creationId xmlns:a16="http://schemas.microsoft.com/office/drawing/2014/main" id="{C345EB73-7806-BA81-E65C-0F3B1B416FF0}"/>
              </a:ext>
            </a:extLst>
          </p:cNvPr>
          <p:cNvPicPr>
            <a:picLocks noChangeAspect="1"/>
          </p:cNvPicPr>
          <p:nvPr/>
        </p:nvPicPr>
        <p:blipFill>
          <a:blip r:embed="rId8">
            <a:duotone>
              <a:schemeClr val="accent4">
                <a:shade val="45000"/>
                <a:satMod val="135000"/>
              </a:schemeClr>
              <a:prstClr val="white"/>
            </a:duotone>
          </a:blip>
          <a:stretch>
            <a:fillRect/>
          </a:stretch>
        </p:blipFill>
        <p:spPr>
          <a:xfrm>
            <a:off x="4649703" y="1963229"/>
            <a:ext cx="2892589" cy="2892589"/>
          </a:xfrm>
          <a:prstGeom prst="rect">
            <a:avLst/>
          </a:prstGeom>
          <a:ln>
            <a:noFill/>
          </a:ln>
        </p:spPr>
      </p:pic>
      <p:sp>
        <p:nvSpPr>
          <p:cNvPr id="15" name="TextBox 14">
            <a:extLst>
              <a:ext uri="{FF2B5EF4-FFF2-40B4-BE49-F238E27FC236}">
                <a16:creationId xmlns:a16="http://schemas.microsoft.com/office/drawing/2014/main" id="{C360C185-4C6B-9FE7-F9BB-5C6FA59E3B0C}"/>
              </a:ext>
            </a:extLst>
          </p:cNvPr>
          <p:cNvSpPr txBox="1"/>
          <p:nvPr/>
        </p:nvSpPr>
        <p:spPr>
          <a:xfrm>
            <a:off x="149291" y="119352"/>
            <a:ext cx="5071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ED2092"/>
                </a:solidFill>
                <a:latin typeface="Aptos" panose="02110004020202020204"/>
              </a:rPr>
              <a:t>P</a:t>
            </a:r>
            <a:r>
              <a:rPr kumimoji="0" lang="en-US" sz="2800" b="1" i="0" u="none" strike="noStrike" kern="1200" cap="none" spc="0" normalizeH="0" baseline="0" noProof="0" dirty="0" err="1">
                <a:ln>
                  <a:noFill/>
                </a:ln>
                <a:solidFill>
                  <a:srgbClr val="ED2092"/>
                </a:solidFill>
                <a:effectLst/>
                <a:uLnTx/>
                <a:uFillTx/>
                <a:latin typeface="Aptos" panose="02110004020202020204"/>
                <a:ea typeface="+mn-ea"/>
                <a:cs typeface="+mn-cs"/>
              </a:rPr>
              <a:t>rimary</a:t>
            </a:r>
            <a:r>
              <a:rPr kumimoji="0" lang="en-US" sz="2800" b="1" i="0" u="none" strike="noStrike" kern="1200" cap="none" spc="0" normalizeH="0" baseline="0" noProof="0" dirty="0">
                <a:ln>
                  <a:noFill/>
                </a:ln>
                <a:solidFill>
                  <a:srgbClr val="ED2092"/>
                </a:solidFill>
                <a:effectLst/>
                <a:uLnTx/>
                <a:uFillTx/>
                <a:latin typeface="Aptos" panose="02110004020202020204"/>
                <a:ea typeface="+mn-ea"/>
                <a:cs typeface="+mn-cs"/>
              </a:rPr>
              <a:t> care research ecosystem</a:t>
            </a:r>
          </a:p>
        </p:txBody>
      </p:sp>
      <p:sp>
        <p:nvSpPr>
          <p:cNvPr id="3" name="TextBox 2">
            <a:extLst>
              <a:ext uri="{FF2B5EF4-FFF2-40B4-BE49-F238E27FC236}">
                <a16:creationId xmlns:a16="http://schemas.microsoft.com/office/drawing/2014/main" id="{D908A75F-35E0-05B7-2E6D-21414FA244DB}"/>
              </a:ext>
            </a:extLst>
          </p:cNvPr>
          <p:cNvSpPr txBox="1"/>
          <p:nvPr/>
        </p:nvSpPr>
        <p:spPr>
          <a:xfrm>
            <a:off x="276967" y="6607843"/>
            <a:ext cx="1174142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dirty="0">
                <a:ln>
                  <a:noFill/>
                </a:ln>
                <a:solidFill>
                  <a:srgbClr val="222222"/>
                </a:solidFill>
                <a:effectLst/>
                <a:highlight>
                  <a:srgbClr val="FFFFFF"/>
                </a:highlight>
                <a:uLnTx/>
                <a:uFillTx/>
                <a:latin typeface="Arial" panose="020B0604020202020204" pitchFamily="34" charset="0"/>
                <a:ea typeface="+mn-ea"/>
                <a:cs typeface="+mn-cs"/>
              </a:rPr>
              <a:t>Schuurman D, De </a:t>
            </a:r>
            <a:r>
              <a:rPr kumimoji="0" lang="en-CA" sz="1100" b="0" i="0" u="none" strike="noStrike" kern="1200" cap="none" spc="0" normalizeH="0" baseline="0" noProof="0" dirty="0" err="1">
                <a:ln>
                  <a:noFill/>
                </a:ln>
                <a:solidFill>
                  <a:srgbClr val="222222"/>
                </a:solidFill>
                <a:effectLst/>
                <a:highlight>
                  <a:srgbClr val="FFFFFF"/>
                </a:highlight>
                <a:uLnTx/>
                <a:uFillTx/>
                <a:latin typeface="Arial" panose="020B0604020202020204" pitchFamily="34" charset="0"/>
                <a:ea typeface="+mn-ea"/>
                <a:cs typeface="+mn-cs"/>
              </a:rPr>
              <a:t>Marez</a:t>
            </a:r>
            <a:r>
              <a:rPr kumimoji="0" lang="en-CA" sz="1100" b="0" i="0" u="none" strike="noStrike" kern="1200" cap="none" spc="0" normalizeH="0" baseline="0" noProof="0" dirty="0">
                <a:ln>
                  <a:noFill/>
                </a:ln>
                <a:solidFill>
                  <a:srgbClr val="222222"/>
                </a:solidFill>
                <a:effectLst/>
                <a:highlight>
                  <a:srgbClr val="FFFFFF"/>
                </a:highlight>
                <a:uLnTx/>
                <a:uFillTx/>
                <a:latin typeface="Arial" panose="020B0604020202020204" pitchFamily="34" charset="0"/>
                <a:ea typeface="+mn-ea"/>
                <a:cs typeface="+mn-cs"/>
              </a:rPr>
              <a:t> L, Ballon P. Open innovation processes in living lab innovation systems: Insights from the </a:t>
            </a:r>
            <a:r>
              <a:rPr kumimoji="0" lang="en-CA" sz="1100" b="0" i="0" u="none" strike="noStrike" kern="1200" cap="none" spc="0" normalizeH="0" baseline="0" noProof="0" dirty="0" err="1">
                <a:ln>
                  <a:noFill/>
                </a:ln>
                <a:solidFill>
                  <a:srgbClr val="222222"/>
                </a:solidFill>
                <a:effectLst/>
                <a:highlight>
                  <a:srgbClr val="FFFFFF"/>
                </a:highlight>
                <a:uLnTx/>
                <a:uFillTx/>
                <a:latin typeface="Arial" panose="020B0604020202020204" pitchFamily="34" charset="0"/>
                <a:ea typeface="+mn-ea"/>
                <a:cs typeface="+mn-cs"/>
              </a:rPr>
              <a:t>LeYLab</a:t>
            </a:r>
            <a:r>
              <a:rPr kumimoji="0" lang="en-CA" sz="1100" b="0" i="0" u="none" strike="noStrike" kern="1200" cap="none" spc="0" normalizeH="0" baseline="0" noProof="0" dirty="0">
                <a:ln>
                  <a:noFill/>
                </a:ln>
                <a:solidFill>
                  <a:srgbClr val="222222"/>
                </a:solidFill>
                <a:effectLst/>
                <a:highlight>
                  <a:srgbClr val="FFFFFF"/>
                </a:highlight>
                <a:uLnTx/>
                <a:uFillTx/>
                <a:latin typeface="Arial" panose="020B0604020202020204" pitchFamily="34" charset="0"/>
                <a:ea typeface="+mn-ea"/>
                <a:cs typeface="+mn-cs"/>
              </a:rPr>
              <a:t>. Technology Innovation Management Review. 2013;3(11).</a:t>
            </a:r>
            <a:endPar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3281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E362-E42F-C034-3762-770417DE880D}"/>
              </a:ext>
            </a:extLst>
          </p:cNvPr>
          <p:cNvSpPr>
            <a:spLocks noGrp="1"/>
          </p:cNvSpPr>
          <p:nvPr>
            <p:ph type="title"/>
          </p:nvPr>
        </p:nvSpPr>
        <p:spPr>
          <a:xfrm>
            <a:off x="0" y="0"/>
            <a:ext cx="11216640" cy="822960"/>
          </a:xfrm>
        </p:spPr>
        <p:txBody>
          <a:bodyPr>
            <a:normAutofit/>
          </a:bodyPr>
          <a:lstStyle/>
          <a:p>
            <a:r>
              <a:rPr lang="en-US" sz="4000" dirty="0">
                <a:latin typeface="+mj-lt"/>
              </a:rPr>
              <a:t>CYOA – which path will you choose first?</a:t>
            </a:r>
          </a:p>
        </p:txBody>
      </p:sp>
      <p:sp>
        <p:nvSpPr>
          <p:cNvPr id="3" name="TextBox 2">
            <a:extLst>
              <a:ext uri="{FF2B5EF4-FFF2-40B4-BE49-F238E27FC236}">
                <a16:creationId xmlns:a16="http://schemas.microsoft.com/office/drawing/2014/main" id="{723AAB30-0DCC-932D-E1B5-91902A94CC25}"/>
              </a:ext>
            </a:extLst>
          </p:cNvPr>
          <p:cNvSpPr txBox="1"/>
          <p:nvPr/>
        </p:nvSpPr>
        <p:spPr>
          <a:xfrm>
            <a:off x="2987763" y="4920012"/>
            <a:ext cx="1961051" cy="830997"/>
          </a:xfrm>
          <a:prstGeom prst="rect">
            <a:avLst/>
          </a:prstGeom>
          <a:noFill/>
        </p:spPr>
        <p:txBody>
          <a:bodyPr wrap="square" rtlCol="0">
            <a:spAutoFit/>
          </a:bodyPr>
          <a:lstStyle/>
          <a:p>
            <a:pPr algn="ctr"/>
            <a:r>
              <a:rPr lang="en-US" sz="2400" dirty="0"/>
              <a:t>Quality Improvement</a:t>
            </a:r>
          </a:p>
        </p:txBody>
      </p:sp>
      <p:sp>
        <p:nvSpPr>
          <p:cNvPr id="6" name="TextBox 5">
            <a:extLst>
              <a:ext uri="{FF2B5EF4-FFF2-40B4-BE49-F238E27FC236}">
                <a16:creationId xmlns:a16="http://schemas.microsoft.com/office/drawing/2014/main" id="{892CC9FE-D2B5-9914-01B9-4438F1857A1C}"/>
              </a:ext>
            </a:extLst>
          </p:cNvPr>
          <p:cNvSpPr txBox="1"/>
          <p:nvPr/>
        </p:nvSpPr>
        <p:spPr>
          <a:xfrm>
            <a:off x="6048392" y="4977054"/>
            <a:ext cx="1808704" cy="461665"/>
          </a:xfrm>
          <a:prstGeom prst="rect">
            <a:avLst/>
          </a:prstGeom>
          <a:noFill/>
        </p:spPr>
        <p:txBody>
          <a:bodyPr wrap="square" rtlCol="0">
            <a:spAutoFit/>
          </a:bodyPr>
          <a:lstStyle/>
          <a:p>
            <a:pPr algn="ctr"/>
            <a:r>
              <a:rPr lang="en-US" sz="2400" dirty="0"/>
              <a:t>Research</a:t>
            </a:r>
          </a:p>
        </p:txBody>
      </p:sp>
      <p:sp>
        <p:nvSpPr>
          <p:cNvPr id="7" name="TextBox 6">
            <a:extLst>
              <a:ext uri="{FF2B5EF4-FFF2-40B4-BE49-F238E27FC236}">
                <a16:creationId xmlns:a16="http://schemas.microsoft.com/office/drawing/2014/main" id="{C14BCD35-46D0-B68A-4E99-2A009222C880}"/>
              </a:ext>
            </a:extLst>
          </p:cNvPr>
          <p:cNvSpPr txBox="1"/>
          <p:nvPr/>
        </p:nvSpPr>
        <p:spPr>
          <a:xfrm>
            <a:off x="9374272" y="4977468"/>
            <a:ext cx="2258644" cy="461665"/>
          </a:xfrm>
          <a:prstGeom prst="rect">
            <a:avLst/>
          </a:prstGeom>
          <a:noFill/>
        </p:spPr>
        <p:txBody>
          <a:bodyPr wrap="square" rtlCol="0">
            <a:spAutoFit/>
          </a:bodyPr>
          <a:lstStyle/>
          <a:p>
            <a:pPr algn="ctr"/>
            <a:r>
              <a:rPr lang="en-US" sz="2400" dirty="0"/>
              <a:t>Informing Policy</a:t>
            </a:r>
          </a:p>
        </p:txBody>
      </p:sp>
      <p:pic>
        <p:nvPicPr>
          <p:cNvPr id="11" name="Picture 10" descr="A diagram of a plan and study&#10;&#10;Description automatically generated">
            <a:extLst>
              <a:ext uri="{FF2B5EF4-FFF2-40B4-BE49-F238E27FC236}">
                <a16:creationId xmlns:a16="http://schemas.microsoft.com/office/drawing/2014/main" id="{C8118E98-40D8-8D9A-7888-5941B60E8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4993" y="2112747"/>
            <a:ext cx="2306592" cy="2306592"/>
          </a:xfrm>
          <a:prstGeom prst="rect">
            <a:avLst/>
          </a:prstGeom>
        </p:spPr>
      </p:pic>
      <p:pic>
        <p:nvPicPr>
          <p:cNvPr id="5" name="Picture 4" descr="A group of people putting their hands together&#10;&#10;Description automatically generated">
            <a:extLst>
              <a:ext uri="{FF2B5EF4-FFF2-40B4-BE49-F238E27FC236}">
                <a16:creationId xmlns:a16="http://schemas.microsoft.com/office/drawing/2014/main" id="{DEFA5EA2-0B3D-471A-3E7D-49765D052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22755"/>
            <a:ext cx="2606722" cy="2182372"/>
          </a:xfrm>
          <a:prstGeom prst="rect">
            <a:avLst/>
          </a:prstGeom>
        </p:spPr>
      </p:pic>
      <p:sp>
        <p:nvSpPr>
          <p:cNvPr id="8" name="TextBox 7">
            <a:extLst>
              <a:ext uri="{FF2B5EF4-FFF2-40B4-BE49-F238E27FC236}">
                <a16:creationId xmlns:a16="http://schemas.microsoft.com/office/drawing/2014/main" id="{28ED723D-260B-077A-94DB-7B4030CECCFF}"/>
              </a:ext>
            </a:extLst>
          </p:cNvPr>
          <p:cNvSpPr txBox="1"/>
          <p:nvPr/>
        </p:nvSpPr>
        <p:spPr>
          <a:xfrm>
            <a:off x="423062" y="4920012"/>
            <a:ext cx="1961051" cy="830997"/>
          </a:xfrm>
          <a:prstGeom prst="rect">
            <a:avLst/>
          </a:prstGeom>
          <a:noFill/>
        </p:spPr>
        <p:txBody>
          <a:bodyPr wrap="square" rtlCol="0">
            <a:spAutoFit/>
          </a:bodyPr>
          <a:lstStyle/>
          <a:p>
            <a:pPr algn="ctr"/>
            <a:r>
              <a:rPr lang="en-US" sz="2400" dirty="0"/>
              <a:t>Community Engagement</a:t>
            </a:r>
          </a:p>
        </p:txBody>
      </p:sp>
      <p:pic>
        <p:nvPicPr>
          <p:cNvPr id="9" name="Picture 8" descr="A hand touching a medical icon&#10;&#10;Description automatically generated">
            <a:extLst>
              <a:ext uri="{FF2B5EF4-FFF2-40B4-BE49-F238E27FC236}">
                <a16:creationId xmlns:a16="http://schemas.microsoft.com/office/drawing/2014/main" id="{759791E1-65EA-6550-62B7-7D47503ECA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480" r="13214"/>
          <a:stretch/>
        </p:blipFill>
        <p:spPr>
          <a:xfrm>
            <a:off x="5298571" y="2143112"/>
            <a:ext cx="3308347" cy="2262459"/>
          </a:xfrm>
          <a:prstGeom prst="rect">
            <a:avLst/>
          </a:prstGeom>
        </p:spPr>
      </p:pic>
      <p:pic>
        <p:nvPicPr>
          <p:cNvPr id="16" name="Picture 15" descr="A diagram of a diagram of a diagram&#10;&#10;Description automatically generated with medium confidence">
            <a:extLst>
              <a:ext uri="{FF2B5EF4-FFF2-40B4-BE49-F238E27FC236}">
                <a16:creationId xmlns:a16="http://schemas.microsoft.com/office/drawing/2014/main" id="{9475247D-D56D-B88B-FDEA-152641066A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5189" y="2112747"/>
            <a:ext cx="3376811" cy="2182816"/>
          </a:xfrm>
          <a:prstGeom prst="rect">
            <a:avLst/>
          </a:prstGeom>
        </p:spPr>
      </p:pic>
      <p:pic>
        <p:nvPicPr>
          <p:cNvPr id="18" name="Picture 17" descr="Diagram of a diagram of health policy&#10;&#10;Description automatically generated">
            <a:extLst>
              <a:ext uri="{FF2B5EF4-FFF2-40B4-BE49-F238E27FC236}">
                <a16:creationId xmlns:a16="http://schemas.microsoft.com/office/drawing/2014/main" id="{55A34679-FEB3-61CB-38A0-E4782D7E3A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5189" y="1864864"/>
            <a:ext cx="3376811" cy="2822830"/>
          </a:xfrm>
          <a:prstGeom prst="rect">
            <a:avLst/>
          </a:prstGeom>
        </p:spPr>
      </p:pic>
    </p:spTree>
    <p:extLst>
      <p:ext uri="{BB962C8B-B14F-4D97-AF65-F5344CB8AC3E}">
        <p14:creationId xmlns:p14="http://schemas.microsoft.com/office/powerpoint/2010/main" val="30286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7B6D-7E49-D241-69B2-040175115FF8}"/>
              </a:ext>
            </a:extLst>
          </p:cNvPr>
          <p:cNvSpPr>
            <a:spLocks noGrp="1"/>
          </p:cNvSpPr>
          <p:nvPr>
            <p:ph type="title"/>
          </p:nvPr>
        </p:nvSpPr>
        <p:spPr/>
        <p:txBody>
          <a:bodyPr/>
          <a:lstStyle/>
          <a:p>
            <a:r>
              <a:rPr lang="en-US" dirty="0"/>
              <a:t>Putting it all together</a:t>
            </a:r>
          </a:p>
        </p:txBody>
      </p:sp>
      <p:pic>
        <p:nvPicPr>
          <p:cNvPr id="11" name="Picture 10" descr="A diagram of a learning system&#10;&#10;Description automatically generated">
            <a:extLst>
              <a:ext uri="{FF2B5EF4-FFF2-40B4-BE49-F238E27FC236}">
                <a16:creationId xmlns:a16="http://schemas.microsoft.com/office/drawing/2014/main" id="{8D3B1D34-5CB9-9BF4-0757-0A0019864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553" y="783771"/>
            <a:ext cx="7801055" cy="5690181"/>
          </a:xfrm>
          <a:prstGeom prst="rect">
            <a:avLst/>
          </a:prstGeom>
        </p:spPr>
      </p:pic>
    </p:spTree>
    <p:extLst>
      <p:ext uri="{BB962C8B-B14F-4D97-AF65-F5344CB8AC3E}">
        <p14:creationId xmlns:p14="http://schemas.microsoft.com/office/powerpoint/2010/main" val="390314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4" descr="A store front with a sign&#10;&#10;Description automatically generated">
            <a:extLst>
              <a:ext uri="{FF2B5EF4-FFF2-40B4-BE49-F238E27FC236}">
                <a16:creationId xmlns:a16="http://schemas.microsoft.com/office/drawing/2014/main" id="{088847FB-BB9C-240E-4273-6E402B17D3BD}"/>
              </a:ext>
            </a:extLst>
          </p:cNvPr>
          <p:cNvPicPr>
            <a:picLocks noChangeAspect="1"/>
          </p:cNvPicPr>
          <p:nvPr/>
        </p:nvPicPr>
        <p:blipFill>
          <a:blip r:embed="rId3" cstate="print">
            <a:extLst>
              <a:ext uri="{28A0092B-C50C-407E-A947-70E740481C1C}">
                <a14:useLocalDpi xmlns:a14="http://schemas.microsoft.com/office/drawing/2010/main" val="0"/>
              </a:ext>
            </a:extLst>
          </a:blip>
          <a:srcRect l="18288" r="18288"/>
          <a:stretch>
            <a:fillRect/>
          </a:stretch>
        </p:blipFill>
        <p:spPr>
          <a:xfrm>
            <a:off x="524811" y="2824430"/>
            <a:ext cx="1541976" cy="1568746"/>
          </a:xfrm>
          <a:prstGeom prst="rect">
            <a:avLst/>
          </a:prstGeom>
        </p:spPr>
      </p:pic>
      <p:pic>
        <p:nvPicPr>
          <p:cNvPr id="6" name="Picture 5" descr="A person giving a child a hand to a person&#10;&#10;Description automatically generated">
            <a:extLst>
              <a:ext uri="{FF2B5EF4-FFF2-40B4-BE49-F238E27FC236}">
                <a16:creationId xmlns:a16="http://schemas.microsoft.com/office/drawing/2014/main" id="{CF5912C2-1449-77AB-3C6C-7385DC3754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4844" y="2134486"/>
            <a:ext cx="2259687" cy="3585983"/>
          </a:xfrm>
          <a:prstGeom prst="rect">
            <a:avLst/>
          </a:prstGeom>
        </p:spPr>
      </p:pic>
      <p:grpSp>
        <p:nvGrpSpPr>
          <p:cNvPr id="27" name="Group 26">
            <a:extLst>
              <a:ext uri="{FF2B5EF4-FFF2-40B4-BE49-F238E27FC236}">
                <a16:creationId xmlns:a16="http://schemas.microsoft.com/office/drawing/2014/main" id="{D257A202-78C3-1B98-BC53-47D23CC7D518}"/>
              </a:ext>
            </a:extLst>
          </p:cNvPr>
          <p:cNvGrpSpPr/>
          <p:nvPr/>
        </p:nvGrpSpPr>
        <p:grpSpPr>
          <a:xfrm>
            <a:off x="3857525" y="1947356"/>
            <a:ext cx="2813068" cy="3494244"/>
            <a:chOff x="3857525" y="1947356"/>
            <a:chExt cx="2813068" cy="3494244"/>
          </a:xfrm>
        </p:grpSpPr>
        <p:pic>
          <p:nvPicPr>
            <p:cNvPr id="7" name="Picture Placeholder 14" descr="A store front with a sign&#10;&#10;Description automatically generated">
              <a:extLst>
                <a:ext uri="{FF2B5EF4-FFF2-40B4-BE49-F238E27FC236}">
                  <a16:creationId xmlns:a16="http://schemas.microsoft.com/office/drawing/2014/main" id="{2D9CD046-84C2-CED0-0FDB-6078A410368D}"/>
                </a:ext>
              </a:extLst>
            </p:cNvPr>
            <p:cNvPicPr>
              <a:picLocks noChangeAspect="1"/>
            </p:cNvPicPr>
            <p:nvPr/>
          </p:nvPicPr>
          <p:blipFill>
            <a:blip r:embed="rId3" cstate="print">
              <a:extLst>
                <a:ext uri="{28A0092B-C50C-407E-A947-70E740481C1C}">
                  <a14:useLocalDpi xmlns:a14="http://schemas.microsoft.com/office/drawing/2010/main" val="0"/>
                </a:ext>
              </a:extLst>
            </a:blip>
            <a:srcRect l="18288" r="18288"/>
            <a:stretch>
              <a:fillRect/>
            </a:stretch>
          </p:blipFill>
          <p:spPr>
            <a:xfrm>
              <a:off x="5523168" y="2034283"/>
              <a:ext cx="1040850" cy="1058920"/>
            </a:xfrm>
            <a:prstGeom prst="rect">
              <a:avLst/>
            </a:prstGeom>
          </p:spPr>
        </p:pic>
        <p:pic>
          <p:nvPicPr>
            <p:cNvPr id="11" name="Picture Placeholder 14" descr="A store front with a sign&#10;&#10;Description automatically generated">
              <a:extLst>
                <a:ext uri="{FF2B5EF4-FFF2-40B4-BE49-F238E27FC236}">
                  <a16:creationId xmlns:a16="http://schemas.microsoft.com/office/drawing/2014/main" id="{485E84B3-D6FF-272B-9DDB-6B5BDA0729B7}"/>
                </a:ext>
              </a:extLst>
            </p:cNvPr>
            <p:cNvPicPr>
              <a:picLocks noChangeAspect="1"/>
            </p:cNvPicPr>
            <p:nvPr/>
          </p:nvPicPr>
          <p:blipFill>
            <a:blip r:embed="rId3" cstate="print">
              <a:extLst>
                <a:ext uri="{28A0092B-C50C-407E-A947-70E740481C1C}">
                  <a14:useLocalDpi xmlns:a14="http://schemas.microsoft.com/office/drawing/2010/main" val="0"/>
                </a:ext>
              </a:extLst>
            </a:blip>
            <a:srcRect l="18288" r="18288"/>
            <a:stretch>
              <a:fillRect/>
            </a:stretch>
          </p:blipFill>
          <p:spPr>
            <a:xfrm>
              <a:off x="4061038" y="1947356"/>
              <a:ext cx="1040850" cy="1058920"/>
            </a:xfrm>
            <a:prstGeom prst="rect">
              <a:avLst/>
            </a:prstGeom>
          </p:spPr>
        </p:pic>
        <p:pic>
          <p:nvPicPr>
            <p:cNvPr id="12" name="Picture Placeholder 14" descr="A store front with a sign&#10;&#10;Description automatically generated">
              <a:extLst>
                <a:ext uri="{FF2B5EF4-FFF2-40B4-BE49-F238E27FC236}">
                  <a16:creationId xmlns:a16="http://schemas.microsoft.com/office/drawing/2014/main" id="{43BD0C3B-CA80-CBBD-7F00-B4B4924BF472}"/>
                </a:ext>
              </a:extLst>
            </p:cNvPr>
            <p:cNvPicPr>
              <a:picLocks noChangeAspect="1"/>
            </p:cNvPicPr>
            <p:nvPr/>
          </p:nvPicPr>
          <p:blipFill>
            <a:blip r:embed="rId3" cstate="print">
              <a:extLst>
                <a:ext uri="{28A0092B-C50C-407E-A947-70E740481C1C}">
                  <a14:useLocalDpi xmlns:a14="http://schemas.microsoft.com/office/drawing/2010/main" val="0"/>
                </a:ext>
              </a:extLst>
            </a:blip>
            <a:srcRect l="18288" r="18288"/>
            <a:stretch>
              <a:fillRect/>
            </a:stretch>
          </p:blipFill>
          <p:spPr>
            <a:xfrm>
              <a:off x="4694335" y="4382680"/>
              <a:ext cx="1040850" cy="1058920"/>
            </a:xfrm>
            <a:prstGeom prst="rect">
              <a:avLst/>
            </a:prstGeom>
          </p:spPr>
        </p:pic>
        <p:pic>
          <p:nvPicPr>
            <p:cNvPr id="14" name="Picture Placeholder 14" descr="A store front with a sign&#10;&#10;Description automatically generated">
              <a:extLst>
                <a:ext uri="{FF2B5EF4-FFF2-40B4-BE49-F238E27FC236}">
                  <a16:creationId xmlns:a16="http://schemas.microsoft.com/office/drawing/2014/main" id="{0653E74C-E860-3B6A-AB30-98476178BB8B}"/>
                </a:ext>
              </a:extLst>
            </p:cNvPr>
            <p:cNvPicPr>
              <a:picLocks noChangeAspect="1"/>
            </p:cNvPicPr>
            <p:nvPr/>
          </p:nvPicPr>
          <p:blipFill>
            <a:blip r:embed="rId3" cstate="print">
              <a:extLst>
                <a:ext uri="{28A0092B-C50C-407E-A947-70E740481C1C}">
                  <a14:useLocalDpi xmlns:a14="http://schemas.microsoft.com/office/drawing/2010/main" val="0"/>
                </a:ext>
              </a:extLst>
            </a:blip>
            <a:srcRect l="18288" r="18288"/>
            <a:stretch>
              <a:fillRect/>
            </a:stretch>
          </p:blipFill>
          <p:spPr>
            <a:xfrm>
              <a:off x="5629743" y="3224852"/>
              <a:ext cx="1040850" cy="1058920"/>
            </a:xfrm>
            <a:prstGeom prst="rect">
              <a:avLst/>
            </a:prstGeom>
          </p:spPr>
        </p:pic>
        <p:pic>
          <p:nvPicPr>
            <p:cNvPr id="19" name="Picture Placeholder 14" descr="A store front with a sign&#10;&#10;Description automatically generated">
              <a:extLst>
                <a:ext uri="{FF2B5EF4-FFF2-40B4-BE49-F238E27FC236}">
                  <a16:creationId xmlns:a16="http://schemas.microsoft.com/office/drawing/2014/main" id="{90B3B176-B7FA-F86A-C128-0546627B94DE}"/>
                </a:ext>
              </a:extLst>
            </p:cNvPr>
            <p:cNvPicPr>
              <a:picLocks noChangeAspect="1"/>
            </p:cNvPicPr>
            <p:nvPr/>
          </p:nvPicPr>
          <p:blipFill>
            <a:blip r:embed="rId3" cstate="print">
              <a:extLst>
                <a:ext uri="{28A0092B-C50C-407E-A947-70E740481C1C}">
                  <a14:useLocalDpi xmlns:a14="http://schemas.microsoft.com/office/drawing/2010/main" val="0"/>
                </a:ext>
              </a:extLst>
            </a:blip>
            <a:srcRect l="18288" r="18288"/>
            <a:stretch>
              <a:fillRect/>
            </a:stretch>
          </p:blipFill>
          <p:spPr>
            <a:xfrm>
              <a:off x="3857525" y="3192111"/>
              <a:ext cx="1040850" cy="1058920"/>
            </a:xfrm>
            <a:prstGeom prst="rect">
              <a:avLst/>
            </a:prstGeom>
          </p:spPr>
        </p:pic>
      </p:grpSp>
    </p:spTree>
    <p:extLst>
      <p:ext uri="{BB962C8B-B14F-4D97-AF65-F5344CB8AC3E}">
        <p14:creationId xmlns:p14="http://schemas.microsoft.com/office/powerpoint/2010/main" val="237848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8"/>
          <p:cNvSpPr txBox="1">
            <a:spLocks/>
          </p:cNvSpPr>
          <p:nvPr/>
        </p:nvSpPr>
        <p:spPr>
          <a:xfrm>
            <a:off x="344890" y="4188800"/>
            <a:ext cx="11231741" cy="14936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None/>
            </a:pPr>
            <a:r>
              <a:rPr lang="en-US" dirty="0"/>
              <a:t>Brenda Andreas</a:t>
            </a:r>
          </a:p>
          <a:p>
            <a:pPr marL="0" indent="0" algn="ctr">
              <a:lnSpc>
                <a:spcPct val="80000"/>
              </a:lnSpc>
              <a:buNone/>
            </a:pPr>
            <a:r>
              <a:rPr lang="en-US" dirty="0"/>
              <a:t>Co-Chair, Patient Council</a:t>
            </a:r>
          </a:p>
          <a:p>
            <a:pPr marL="0" indent="0" algn="ctr">
              <a:lnSpc>
                <a:spcPct val="80000"/>
              </a:lnSpc>
              <a:buNone/>
            </a:pPr>
            <a:r>
              <a:rPr lang="en-US" dirty="0"/>
              <a:t>Canadian Primary Care Research Network</a:t>
            </a:r>
          </a:p>
        </p:txBody>
      </p:sp>
      <p:sp>
        <p:nvSpPr>
          <p:cNvPr id="5" name="Title 7"/>
          <p:cNvSpPr txBox="1">
            <a:spLocks/>
          </p:cNvSpPr>
          <p:nvPr/>
        </p:nvSpPr>
        <p:spPr>
          <a:xfrm>
            <a:off x="697832" y="360950"/>
            <a:ext cx="10702351" cy="1956972"/>
          </a:xfrm>
          <a:prstGeom prst="rect">
            <a:avLst/>
          </a:prstGeom>
        </p:spPr>
        <p:txBody>
          <a:bodyPr>
            <a:noAutofit/>
          </a:bodyPr>
          <a:lstStyle>
            <a:lvl1pPr algn="l" defTabSz="914400" rtl="0" eaLnBrk="1" latinLnBrk="0" hangingPunct="1">
              <a:lnSpc>
                <a:spcPct val="90000"/>
              </a:lnSpc>
              <a:spcBef>
                <a:spcPct val="0"/>
              </a:spcBef>
              <a:buNone/>
              <a:defRPr sz="3000" kern="1200">
                <a:solidFill>
                  <a:srgbClr val="29776F"/>
                </a:solidFill>
                <a:latin typeface="+mn-lt"/>
                <a:ea typeface="+mj-ea"/>
                <a:cs typeface="+mj-cs"/>
              </a:defRPr>
            </a:lvl1pPr>
          </a:lstStyle>
          <a:p>
            <a:pPr algn="ctr">
              <a:lnSpc>
                <a:spcPct val="100000"/>
              </a:lnSpc>
            </a:pPr>
            <a:endParaRPr lang="en-US" sz="6000" dirty="0">
              <a:solidFill>
                <a:srgbClr val="7670B3"/>
              </a:solidFill>
            </a:endParaRPr>
          </a:p>
        </p:txBody>
      </p:sp>
      <p:cxnSp>
        <p:nvCxnSpPr>
          <p:cNvPr id="6" name="Straight Connector 5"/>
          <p:cNvCxnSpPr/>
          <p:nvPr/>
        </p:nvCxnSpPr>
        <p:spPr bwMode="auto">
          <a:xfrm>
            <a:off x="530086" y="4112812"/>
            <a:ext cx="10979427" cy="0"/>
          </a:xfrm>
          <a:prstGeom prst="line">
            <a:avLst/>
          </a:prstGeom>
          <a:noFill/>
          <a:ln w="12700" cap="flat" cmpd="sng" algn="ctr">
            <a:solidFill>
              <a:srgbClr val="7670B3"/>
            </a:solidFill>
            <a:prstDash val="solid"/>
            <a:round/>
            <a:headEnd type="none" w="med" len="med"/>
            <a:tailEnd type="none" w="med" len="med"/>
          </a:ln>
          <a:effectLst/>
        </p:spPr>
      </p:cxnSp>
    </p:spTree>
    <p:extLst>
      <p:ext uri="{BB962C8B-B14F-4D97-AF65-F5344CB8AC3E}">
        <p14:creationId xmlns:p14="http://schemas.microsoft.com/office/powerpoint/2010/main" val="387377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Canadian Primary Care Research Network | Primary and Integrated Health Care  Innovations">
            <a:extLst>
              <a:ext uri="{FF2B5EF4-FFF2-40B4-BE49-F238E27FC236}">
                <a16:creationId xmlns:a16="http://schemas.microsoft.com/office/drawing/2014/main" id="{AC045767-9B9D-80CC-F9A0-87671F3BEAC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1031" t="8838" r="1104" b="4605"/>
          <a:stretch/>
        </p:blipFill>
        <p:spPr bwMode="auto">
          <a:xfrm>
            <a:off x="1631092" y="98854"/>
            <a:ext cx="9174068" cy="67462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CBC1A9A-79B1-E2EE-1E4E-0F0A9B04729A}"/>
              </a:ext>
            </a:extLst>
          </p:cNvPr>
          <p:cNvSpPr>
            <a:spLocks noGrp="1"/>
          </p:cNvSpPr>
          <p:nvPr>
            <p:ph type="title"/>
          </p:nvPr>
        </p:nvSpPr>
        <p:spPr>
          <a:xfrm>
            <a:off x="0" y="115511"/>
            <a:ext cx="10805160" cy="707886"/>
          </a:xfrm>
        </p:spPr>
        <p:txBody>
          <a:bodyPr/>
          <a:lstStyle/>
          <a:p>
            <a:r>
              <a:rPr lang="en-US" dirty="0"/>
              <a:t>CPCRN Patient Council</a:t>
            </a:r>
          </a:p>
        </p:txBody>
      </p:sp>
      <p:pic>
        <p:nvPicPr>
          <p:cNvPr id="24" name="Picture 23" descr="Text&#10;&#10;Description automatically generated">
            <a:extLst>
              <a:ext uri="{FF2B5EF4-FFF2-40B4-BE49-F238E27FC236}">
                <a16:creationId xmlns:a16="http://schemas.microsoft.com/office/drawing/2014/main" id="{DA3AAD76-9BCC-5EF3-D007-9449A2A41B15}"/>
              </a:ext>
            </a:extLst>
          </p:cNvPr>
          <p:cNvPicPr>
            <a:picLocks noChangeAspect="1"/>
          </p:cNvPicPr>
          <p:nvPr/>
        </p:nvPicPr>
        <p:blipFill rotWithShape="1">
          <a:blip r:embed="rId4"/>
          <a:srcRect r="76667"/>
          <a:stretch/>
        </p:blipFill>
        <p:spPr>
          <a:xfrm>
            <a:off x="10980968" y="5834589"/>
            <a:ext cx="1035944" cy="1010502"/>
          </a:xfrm>
          <a:prstGeom prst="rect">
            <a:avLst/>
          </a:prstGeom>
        </p:spPr>
      </p:pic>
      <p:sp>
        <p:nvSpPr>
          <p:cNvPr id="25" name="AutoShape 2" descr="Lessons from Community Service Learning during a Pandemic">
            <a:extLst>
              <a:ext uri="{FF2B5EF4-FFF2-40B4-BE49-F238E27FC236}">
                <a16:creationId xmlns:a16="http://schemas.microsoft.com/office/drawing/2014/main" id="{798C4953-2D92-97A9-97F9-BFD1B94EEEC6}"/>
              </a:ext>
            </a:extLst>
          </p:cNvPr>
          <p:cNvSpPr>
            <a:spLocks noChangeAspect="1" noChangeArrowheads="1"/>
          </p:cNvSpPr>
          <p:nvPr/>
        </p:nvSpPr>
        <p:spPr bwMode="auto">
          <a:xfrm>
            <a:off x="6037524" y="324469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erson with white hair wearing a scarf&#10;&#10;Description automatically generated">
            <a:extLst>
              <a:ext uri="{FF2B5EF4-FFF2-40B4-BE49-F238E27FC236}">
                <a16:creationId xmlns:a16="http://schemas.microsoft.com/office/drawing/2014/main" id="{4232CA03-631F-E471-2B10-05C90FFAF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9904" y="4645443"/>
            <a:ext cx="1428571" cy="1428571"/>
          </a:xfrm>
          <a:prstGeom prst="ellipse">
            <a:avLst/>
          </a:prstGeom>
        </p:spPr>
      </p:pic>
      <p:pic>
        <p:nvPicPr>
          <p:cNvPr id="8" name="Picture 7" descr="A close-up of a person&#10;&#10;Description automatically generated">
            <a:extLst>
              <a:ext uri="{FF2B5EF4-FFF2-40B4-BE49-F238E27FC236}">
                <a16:creationId xmlns:a16="http://schemas.microsoft.com/office/drawing/2014/main" id="{B28EB0B5-B28E-FA13-FF50-C9B88A7304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1082" y="3525474"/>
            <a:ext cx="1428571" cy="1428571"/>
          </a:xfrm>
          <a:prstGeom prst="ellipse">
            <a:avLst/>
          </a:prstGeom>
        </p:spPr>
      </p:pic>
      <p:pic>
        <p:nvPicPr>
          <p:cNvPr id="13" name="Picture 12" descr="A person with braids smiling&#10;&#10;Description automatically generated">
            <a:extLst>
              <a:ext uri="{FF2B5EF4-FFF2-40B4-BE49-F238E27FC236}">
                <a16:creationId xmlns:a16="http://schemas.microsoft.com/office/drawing/2014/main" id="{C8C28002-FF91-1D53-DEF5-223B116AC3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0155" y="3866616"/>
            <a:ext cx="1428571" cy="1428571"/>
          </a:xfrm>
          <a:prstGeom prst="ellipse">
            <a:avLst/>
          </a:prstGeom>
        </p:spPr>
      </p:pic>
      <p:pic>
        <p:nvPicPr>
          <p:cNvPr id="15" name="Picture 14" descr="A person with glasses smiling&#10;&#10;Description automatically generated">
            <a:extLst>
              <a:ext uri="{FF2B5EF4-FFF2-40B4-BE49-F238E27FC236}">
                <a16:creationId xmlns:a16="http://schemas.microsoft.com/office/drawing/2014/main" id="{B0612834-3225-3716-5E1D-539EEC2AD6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655" y="3549492"/>
            <a:ext cx="1428571" cy="1428571"/>
          </a:xfrm>
          <a:prstGeom prst="ellipse">
            <a:avLst/>
          </a:prstGeom>
        </p:spPr>
      </p:pic>
      <p:pic>
        <p:nvPicPr>
          <p:cNvPr id="17" name="Picture 16" descr="A person in a blue shirt&#10;&#10;Description automatically generated">
            <a:extLst>
              <a:ext uri="{FF2B5EF4-FFF2-40B4-BE49-F238E27FC236}">
                <a16:creationId xmlns:a16="http://schemas.microsoft.com/office/drawing/2014/main" id="{6A664D06-F025-8A3F-DFA7-841469B4E2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0284" y="4662454"/>
            <a:ext cx="1428571" cy="1428571"/>
          </a:xfrm>
          <a:prstGeom prst="ellipse">
            <a:avLst/>
          </a:prstGeom>
        </p:spPr>
      </p:pic>
      <p:pic>
        <p:nvPicPr>
          <p:cNvPr id="10" name="Picture 9" descr="A person smiling at the camera&#10;&#10;Description automatically generated">
            <a:extLst>
              <a:ext uri="{FF2B5EF4-FFF2-40B4-BE49-F238E27FC236}">
                <a16:creationId xmlns:a16="http://schemas.microsoft.com/office/drawing/2014/main" id="{A76F1C9D-61C0-DC9D-1788-5C5CCA8B70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12231" y="4509258"/>
            <a:ext cx="1428571" cy="1428571"/>
          </a:xfrm>
          <a:prstGeom prst="ellipse">
            <a:avLst/>
          </a:prstGeom>
        </p:spPr>
      </p:pic>
      <p:pic>
        <p:nvPicPr>
          <p:cNvPr id="6" name="Picture 5" descr="A person with glasses and earrings&#10;&#10;Description automatically generated">
            <a:extLst>
              <a:ext uri="{FF2B5EF4-FFF2-40B4-BE49-F238E27FC236}">
                <a16:creationId xmlns:a16="http://schemas.microsoft.com/office/drawing/2014/main" id="{34A548F0-4C31-25C0-55B4-35714861FC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25539" y="4821016"/>
            <a:ext cx="1428571" cy="1428571"/>
          </a:xfrm>
          <a:prstGeom prst="ellipse">
            <a:avLst/>
          </a:prstGeom>
        </p:spPr>
      </p:pic>
      <p:pic>
        <p:nvPicPr>
          <p:cNvPr id="19" name="Picture 18" descr="A person in a black suit&#10;&#10;Description automatically generated">
            <a:extLst>
              <a:ext uri="{FF2B5EF4-FFF2-40B4-BE49-F238E27FC236}">
                <a16:creationId xmlns:a16="http://schemas.microsoft.com/office/drawing/2014/main" id="{19F6C789-9559-142D-D5D2-6193507ADF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26177" y="3216872"/>
            <a:ext cx="1428571" cy="1428571"/>
          </a:xfrm>
          <a:prstGeom prst="ellipse">
            <a:avLst/>
          </a:prstGeom>
        </p:spPr>
      </p:pic>
    </p:spTree>
    <p:extLst>
      <p:ext uri="{BB962C8B-B14F-4D97-AF65-F5344CB8AC3E}">
        <p14:creationId xmlns:p14="http://schemas.microsoft.com/office/powerpoint/2010/main" val="3062071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39003"/>
            <a:ext cx="11216640" cy="822960"/>
          </a:xfrm>
        </p:spPr>
        <p:txBody>
          <a:bodyPr>
            <a:normAutofit/>
          </a:bodyPr>
          <a:lstStyle/>
          <a:p>
            <a:r>
              <a:rPr lang="en-US" sz="4000" dirty="0">
                <a:latin typeface="+mj-lt"/>
              </a:rPr>
              <a:t>CPCRN Members</a:t>
            </a:r>
          </a:p>
        </p:txBody>
      </p:sp>
      <p:grpSp>
        <p:nvGrpSpPr>
          <p:cNvPr id="26" name="Group 25">
            <a:extLst>
              <a:ext uri="{FF2B5EF4-FFF2-40B4-BE49-F238E27FC236}">
                <a16:creationId xmlns:a16="http://schemas.microsoft.com/office/drawing/2014/main" id="{45E0C8F2-313E-4808-961E-7D9E02D13C6C}"/>
              </a:ext>
            </a:extLst>
          </p:cNvPr>
          <p:cNvGrpSpPr/>
          <p:nvPr/>
        </p:nvGrpSpPr>
        <p:grpSpPr>
          <a:xfrm>
            <a:off x="8312830" y="1421558"/>
            <a:ext cx="2706490" cy="4534917"/>
            <a:chOff x="8091304" y="1199015"/>
            <a:chExt cx="2939899" cy="8812738"/>
          </a:xfrm>
        </p:grpSpPr>
        <p:sp>
          <p:nvSpPr>
            <p:cNvPr id="27" name="TextBox 26">
              <a:extLst>
                <a:ext uri="{FF2B5EF4-FFF2-40B4-BE49-F238E27FC236}">
                  <a16:creationId xmlns:a16="http://schemas.microsoft.com/office/drawing/2014/main" id="{B21BBA4F-9CA1-42BB-91DD-27D4A7CEDC7A}"/>
                </a:ext>
              </a:extLst>
            </p:cNvPr>
            <p:cNvSpPr txBox="1"/>
            <p:nvPr/>
          </p:nvSpPr>
          <p:spPr>
            <a:xfrm>
              <a:off x="8091304" y="1199015"/>
              <a:ext cx="2937088" cy="777536"/>
            </a:xfrm>
            <a:prstGeom prst="rect">
              <a:avLst/>
            </a:prstGeom>
            <a:noFill/>
          </p:spPr>
          <p:txBody>
            <a:bodyPr wrap="square" l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0B3"/>
                  </a:solidFill>
                  <a:effectLst/>
                  <a:uLnTx/>
                  <a:uFillTx/>
                  <a:latin typeface="Calibri" panose="020F0502020204030204"/>
                  <a:ea typeface="+mn-ea"/>
                  <a:cs typeface="+mn-cs"/>
                </a:rPr>
                <a:t>Principal Investigators</a:t>
              </a:r>
              <a:endParaRPr kumimoji="0" lang="en-US" sz="2400" b="1" i="0" u="none" strike="noStrike" kern="1200" cap="none" spc="0" normalizeH="0" baseline="0" noProof="0" dirty="0">
                <a:ln>
                  <a:noFill/>
                </a:ln>
                <a:solidFill>
                  <a:srgbClr val="7670B3"/>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C19D9E1D-E5C7-48B4-A753-C2140D602D51}"/>
                </a:ext>
              </a:extLst>
            </p:cNvPr>
            <p:cNvSpPr txBox="1"/>
            <p:nvPr/>
          </p:nvSpPr>
          <p:spPr>
            <a:xfrm>
              <a:off x="8101910" y="1967247"/>
              <a:ext cx="2929293" cy="8044506"/>
            </a:xfrm>
            <a:prstGeom prst="rect">
              <a:avLst/>
            </a:prstGeom>
            <a:noFill/>
          </p:spPr>
          <p:txBody>
            <a:bodyPr wrap="square" lIns="0" tIns="45720" rIns="0" bIns="45720" rtlCol="0" anchor="t">
              <a:spAutoFit/>
            </a:bodyPr>
            <a:lstStyle/>
            <a:p>
              <a:pPr marL="0" marR="0" lvl="0" indent="0" defTabSz="457200" rtl="0" eaLnBrk="1" fontAlgn="auto" latinLnBrk="0" hangingPunct="1">
                <a:lnSpc>
                  <a:spcPct val="100000"/>
                </a:lnSpc>
                <a:spcBef>
                  <a:spcPts val="0"/>
                </a:spcBef>
                <a:spcAft>
                  <a:spcPts val="8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Onil Bhattacharyya, ON</a:t>
              </a:r>
            </a:p>
            <a:p>
              <a:pPr marL="0" marR="0" lvl="0" indent="0" defTabSz="457200" rtl="0" eaLnBrk="1" fontAlgn="auto" latinLnBrk="0" hangingPunct="1">
                <a:lnSpc>
                  <a:spcPct val="100000"/>
                </a:lnSpc>
                <a:spcBef>
                  <a:spcPts val="0"/>
                </a:spcBef>
                <a:spcAft>
                  <a:spcPts val="8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Shelley Doucet, NB</a:t>
              </a:r>
            </a:p>
            <a:p>
              <a:pPr marL="0" marR="0" lvl="0" indent="0" defTabSz="457200" rtl="0" eaLnBrk="1" fontAlgn="auto" latinLnBrk="0" hangingPunct="1">
                <a:lnSpc>
                  <a:spcPct val="100000"/>
                </a:lnSpc>
                <a:spcBef>
                  <a:spcPts val="0"/>
                </a:spcBef>
                <a:spcAft>
                  <a:spcPts val="800"/>
                </a:spcAft>
                <a:buClrTx/>
                <a:buSzTx/>
                <a:buFontTx/>
                <a:buNone/>
                <a:tabLst/>
                <a:defRPr/>
              </a:pPr>
              <a:r>
                <a:rPr lang="en-US" dirty="0">
                  <a:latin typeface="Calibri" panose="020F0502020204030204"/>
                </a:rPr>
                <a:t>Kimberly Fairman, NWT</a:t>
              </a:r>
            </a:p>
            <a:p>
              <a:pPr marL="0" marR="0" lvl="0" indent="0" defTabSz="457200" rtl="0" eaLnBrk="1" fontAlgn="auto" latinLnBrk="0" hangingPunct="1">
                <a:lnSpc>
                  <a:spcPct val="100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rPr>
                <a:t>Andreas </a:t>
              </a:r>
              <a:r>
                <a:rPr lang="en-US" sz="1800" dirty="0" err="1">
                  <a:effectLst/>
                  <a:latin typeface="Calibri" panose="020F0502020204030204" pitchFamily="34" charset="0"/>
                  <a:ea typeface="Calibri" panose="020F0502020204030204" pitchFamily="34" charset="0"/>
                </a:rPr>
                <a:t>Gruneir</a:t>
              </a:r>
              <a:r>
                <a:rPr lang="en-US" sz="1800" dirty="0">
                  <a:effectLst/>
                  <a:latin typeface="Calibri" panose="020F0502020204030204"/>
                  <a:ea typeface="Calibri" panose="020F0502020204030204" pitchFamily="34" charset="0"/>
                </a:rPr>
                <a:t>, AB</a:t>
              </a:r>
            </a:p>
            <a:p>
              <a:pPr marL="0" marR="0" lvl="0" indent="0" defTabSz="457200" rtl="0" eaLnBrk="1" fontAlgn="auto" latinLnBrk="0" hangingPunct="1">
                <a:lnSpc>
                  <a:spcPct val="100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rPr>
                <a:t>Gayle Halas</a:t>
              </a:r>
              <a:r>
                <a:rPr lang="en-US" dirty="0">
                  <a:latin typeface="Calibri" panose="020F0502020204030204"/>
                  <a:ea typeface="Calibri" panose="020F0502020204030204" pitchFamily="34" charset="0"/>
                </a:rPr>
                <a:t>, MB</a:t>
              </a:r>
            </a:p>
            <a:p>
              <a:pPr marL="0" marR="0" lvl="0" indent="0" defTabSz="457200" rtl="0" eaLnBrk="1" fontAlgn="auto" latinLnBrk="0" hangingPunct="1">
                <a:lnSpc>
                  <a:spcPct val="100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rPr>
                <a:t>Amanda Hall</a:t>
              </a:r>
              <a:r>
                <a:rPr lang="en-US" sz="1800" dirty="0">
                  <a:effectLst/>
                  <a:latin typeface="Calibri" panose="020F0502020204030204"/>
                  <a:ea typeface="Calibri" panose="020F0502020204030204" pitchFamily="34" charset="0"/>
                </a:rPr>
                <a:t>, NL</a:t>
              </a:r>
              <a:endParaRPr kumimoji="0" lang="en-US" b="0" i="0" u="none" strike="noStrike" kern="1200" cap="none" spc="0" normalizeH="0" baseline="0" noProof="0" dirty="0">
                <a:ln>
                  <a:noFill/>
                </a:ln>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800"/>
                </a:spcAft>
                <a:buClrTx/>
                <a:buSzTx/>
                <a:buFontTx/>
                <a:buNone/>
                <a:tabLst/>
                <a:defRPr/>
              </a:pPr>
              <a:r>
                <a:rPr lang="en-US" dirty="0">
                  <a:latin typeface="Calibri" panose="020F0502020204030204"/>
                </a:rPr>
                <a:t>Catherine Hudon, QC</a:t>
              </a:r>
            </a:p>
            <a:p>
              <a:pPr marL="0" marR="0" lvl="0" indent="0" defTabSz="457200" rtl="0" eaLnBrk="1" fontAlgn="auto" latinLnBrk="0" hangingPunct="1">
                <a:lnSpc>
                  <a:spcPct val="100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rPr>
                <a:t>Ruth Lavergne</a:t>
              </a:r>
              <a:r>
                <a:rPr lang="en-US" sz="1800" dirty="0">
                  <a:effectLst/>
                  <a:latin typeface="Calibri" panose="020F0502020204030204"/>
                  <a:ea typeface="Calibri" panose="020F0502020204030204" pitchFamily="34" charset="0"/>
                </a:rPr>
                <a:t>, NS</a:t>
              </a:r>
            </a:p>
            <a:p>
              <a:pPr marL="0" marR="0" lvl="0" indent="0" defTabSz="457200" rtl="0" eaLnBrk="1" fontAlgn="auto" latinLnBrk="0" hangingPunct="1">
                <a:lnSpc>
                  <a:spcPct val="100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rPr>
                <a:t>William </a:t>
              </a:r>
              <a:r>
                <a:rPr lang="en-US" sz="1800" dirty="0" err="1">
                  <a:effectLst/>
                  <a:latin typeface="Calibri" panose="020F0502020204030204" pitchFamily="34" charset="0"/>
                  <a:ea typeface="Calibri" panose="020F0502020204030204" pitchFamily="34" charset="0"/>
                </a:rPr>
                <a:t>Montelparle</a:t>
              </a:r>
              <a:r>
                <a:rPr lang="en-US" dirty="0">
                  <a:latin typeface="Calibri" panose="020F0502020204030204"/>
                  <a:ea typeface="Calibri" panose="020F0502020204030204" pitchFamily="34" charset="0"/>
                </a:rPr>
                <a:t>, PEI</a:t>
              </a:r>
            </a:p>
            <a:p>
              <a:pPr marL="0" marR="0" lvl="0" indent="0" defTabSz="4572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Vivian Ramsden, </a:t>
              </a:r>
              <a:r>
                <a:rPr lang="en-US" dirty="0">
                  <a:latin typeface="Calibri" panose="020F0502020204030204"/>
                </a:rPr>
                <a:t>SK</a:t>
              </a:r>
              <a:endParaRPr kumimoji="0" lang="en-US" b="0" i="0" u="none" strike="noStrike" kern="1200" cap="none" spc="0" normalizeH="0" baseline="0" noProof="0" dirty="0">
                <a:ln>
                  <a:noFill/>
                </a:ln>
                <a:effectLst/>
                <a:uLnTx/>
                <a:uFillTx/>
                <a:latin typeface="Calibri" panose="020F0502020204030204"/>
                <a:ea typeface="+mn-ea"/>
                <a:cs typeface="+mn-cs"/>
              </a:endParaRPr>
            </a:p>
            <a:p>
              <a:pPr marL="0" marR="0" lvl="0" indent="0" defTabSz="457200" rtl="0" eaLnBrk="1" fontAlgn="auto" latinLnBrk="0" hangingPunct="1">
                <a:lnSpc>
                  <a:spcPct val="100000"/>
                </a:lnSpc>
                <a:spcBef>
                  <a:spcPts val="0"/>
                </a:spcBef>
                <a:spcAft>
                  <a:spcPts val="600"/>
                </a:spcAft>
                <a:buClrTx/>
                <a:buSzTx/>
                <a:buFontTx/>
                <a:buNone/>
                <a:tabLst/>
                <a:defRPr/>
              </a:pPr>
              <a:r>
                <a:rPr lang="en-US" sz="1800" dirty="0">
                  <a:effectLst/>
                  <a:latin typeface="Calibri" panose="020F0502020204030204" pitchFamily="34" charset="0"/>
                  <a:ea typeface="Calibri" panose="020F0502020204030204" pitchFamily="34" charset="0"/>
                </a:rPr>
                <a:t>Sabrina Wong, BC</a:t>
              </a:r>
              <a:endParaRPr kumimoji="0" lang="en-US" b="0" i="0" u="none" strike="noStrike" kern="1200" cap="none" spc="0" normalizeH="0" baseline="0" noProof="0" dirty="0">
                <a:ln>
                  <a:noFill/>
                </a:ln>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D4D48630-2161-42C1-B55B-B72815319D93}"/>
              </a:ext>
            </a:extLst>
          </p:cNvPr>
          <p:cNvGrpSpPr/>
          <p:nvPr/>
        </p:nvGrpSpPr>
        <p:grpSpPr>
          <a:xfrm>
            <a:off x="4683102" y="5339645"/>
            <a:ext cx="3283145" cy="1066167"/>
            <a:chOff x="7888836" y="1416063"/>
            <a:chExt cx="3283145" cy="1066167"/>
          </a:xfrm>
        </p:grpSpPr>
        <p:sp>
          <p:nvSpPr>
            <p:cNvPr id="33" name="TextBox 32">
              <a:extLst>
                <a:ext uri="{FF2B5EF4-FFF2-40B4-BE49-F238E27FC236}">
                  <a16:creationId xmlns:a16="http://schemas.microsoft.com/office/drawing/2014/main" id="{85CC791D-EE8E-48F4-800B-3292AE1B6718}"/>
                </a:ext>
              </a:extLst>
            </p:cNvPr>
            <p:cNvSpPr txBox="1"/>
            <p:nvPr/>
          </p:nvSpPr>
          <p:spPr>
            <a:xfrm>
              <a:off x="7888836" y="1416063"/>
              <a:ext cx="2937088" cy="400110"/>
            </a:xfrm>
            <a:prstGeom prst="rect">
              <a:avLst/>
            </a:prstGeom>
            <a:noFill/>
          </p:spPr>
          <p:txBody>
            <a:bodyPr wrap="square" lIns="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67082"/>
                  </a:solidFill>
                  <a:effectLst/>
                  <a:uLnTx/>
                  <a:uFillTx/>
                  <a:latin typeface="Calibri" panose="020F0502020204030204"/>
                  <a:ea typeface="+mn-ea"/>
                  <a:cs typeface="+mn-cs"/>
                </a:rPr>
                <a:t>Policymakers</a:t>
              </a: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 </a:t>
              </a:r>
            </a:p>
          </p:txBody>
        </p:sp>
        <p:sp>
          <p:nvSpPr>
            <p:cNvPr id="34" name="TextBox 33">
              <a:extLst>
                <a:ext uri="{FF2B5EF4-FFF2-40B4-BE49-F238E27FC236}">
                  <a16:creationId xmlns:a16="http://schemas.microsoft.com/office/drawing/2014/main" id="{BB941264-4B5F-47EE-80B0-6D1AE4D82F57}"/>
                </a:ext>
              </a:extLst>
            </p:cNvPr>
            <p:cNvSpPr txBox="1"/>
            <p:nvPr/>
          </p:nvSpPr>
          <p:spPr>
            <a:xfrm>
              <a:off x="7888836" y="1758955"/>
              <a:ext cx="3283145" cy="723275"/>
            </a:xfrm>
            <a:prstGeom prst="rect">
              <a:avLst/>
            </a:prstGeom>
            <a:noFill/>
          </p:spPr>
          <p:txBody>
            <a:bodyPr wrap="square" lIns="0" tIns="45720" rIns="0" bIns="45720" rtlCol="0"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800" dirty="0">
                  <a:effectLst/>
                  <a:latin typeface="Calibri" panose="020F0502020204030204" pitchFamily="34" charset="0"/>
                  <a:ea typeface="Calibri" panose="020F0502020204030204" pitchFamily="34" charset="0"/>
                </a:rPr>
                <a:t>Jillian Paul, ON</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800" dirty="0">
                  <a:effectLst/>
                  <a:latin typeface="Calibri" panose="020F0502020204030204" pitchFamily="34" charset="0"/>
                  <a:ea typeface="Calibri" panose="020F0502020204030204" pitchFamily="34" charset="0"/>
                </a:rPr>
                <a:t>Julia McFarlane, BC</a:t>
              </a:r>
              <a:endPar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D641E7B5-D2B5-4847-8E1E-0CC9D03BB7A1}"/>
              </a:ext>
            </a:extLst>
          </p:cNvPr>
          <p:cNvGrpSpPr/>
          <p:nvPr/>
        </p:nvGrpSpPr>
        <p:grpSpPr>
          <a:xfrm>
            <a:off x="821541" y="1435102"/>
            <a:ext cx="3734092" cy="4729824"/>
            <a:chOff x="7571545" y="1324203"/>
            <a:chExt cx="3734092" cy="4729824"/>
          </a:xfrm>
        </p:grpSpPr>
        <p:sp>
          <p:nvSpPr>
            <p:cNvPr id="36" name="TextBox 35">
              <a:extLst>
                <a:ext uri="{FF2B5EF4-FFF2-40B4-BE49-F238E27FC236}">
                  <a16:creationId xmlns:a16="http://schemas.microsoft.com/office/drawing/2014/main" id="{7F34A5D4-47C2-4231-9F0B-0234BF5F3939}"/>
                </a:ext>
              </a:extLst>
            </p:cNvPr>
            <p:cNvSpPr txBox="1"/>
            <p:nvPr/>
          </p:nvSpPr>
          <p:spPr>
            <a:xfrm>
              <a:off x="7571545" y="1324203"/>
              <a:ext cx="3734092" cy="400110"/>
            </a:xfrm>
            <a:prstGeom prst="rect">
              <a:avLst/>
            </a:prstGeom>
            <a:noFill/>
          </p:spPr>
          <p:txBody>
            <a:bodyPr wrap="square" lIns="0" rtlCol="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4785"/>
                  </a:solidFill>
                  <a:effectLst/>
                  <a:uLnTx/>
                  <a:uFillTx/>
                  <a:latin typeface="Calibri" panose="020F0502020204030204"/>
                  <a:ea typeface="+mn-ea"/>
                  <a:cs typeface="+mn-cs"/>
                </a:rPr>
                <a:t>Network Managers</a:t>
              </a:r>
              <a:endParaRPr kumimoji="0" lang="en-US" sz="2000" b="1" i="0" u="none" strike="noStrike" kern="1200" cap="none" spc="0" normalizeH="0" baseline="0" noProof="0" dirty="0">
                <a:ln>
                  <a:noFill/>
                </a:ln>
                <a:solidFill>
                  <a:srgbClr val="004785"/>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216640C4-8101-4104-8B37-71357D1CF566}"/>
                </a:ext>
              </a:extLst>
            </p:cNvPr>
            <p:cNvSpPr txBox="1"/>
            <p:nvPr/>
          </p:nvSpPr>
          <p:spPr>
            <a:xfrm>
              <a:off x="7571545" y="1688921"/>
              <a:ext cx="3734091" cy="4365106"/>
            </a:xfrm>
            <a:prstGeom prst="rect">
              <a:avLst/>
            </a:prstGeom>
            <a:noFill/>
          </p:spPr>
          <p:txBody>
            <a:bodyPr wrap="square" lIns="0" rIns="0" rtlCol="0" anchor="t">
              <a:spAutoFit/>
            </a:bodyPr>
            <a:lstStyle/>
            <a:p>
              <a:pPr>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Grailing </a:t>
              </a:r>
              <a:r>
                <a:rPr lang="en-CA" dirty="0">
                  <a:latin typeface="Calibri" panose="020F0502020204030204" pitchFamily="34" charset="0"/>
                  <a:ea typeface="Calibri" panose="020F0502020204030204" pitchFamily="34" charset="0"/>
                  <a:cs typeface="Arial" panose="020B0604020202020204" pitchFamily="34" charset="0"/>
                </a:rPr>
                <a:t>Anthonisen, QC</a:t>
              </a:r>
            </a:p>
            <a:p>
              <a:pPr>
                <a:lnSpc>
                  <a:spcPct val="107000"/>
                </a:lnSpc>
                <a:spcAft>
                  <a:spcPts val="800"/>
                </a:spcAft>
              </a:pPr>
              <a:r>
                <a:rPr lang="en-CA" dirty="0">
                  <a:latin typeface="Calibri" panose="020F0502020204030204" pitchFamily="34" charset="0"/>
                  <a:ea typeface="Calibri" panose="020F0502020204030204" pitchFamily="34" charset="0"/>
                  <a:cs typeface="Arial" panose="020B0604020202020204" pitchFamily="34" charset="0"/>
                </a:rPr>
                <a:t>Sarah Bhatti, ON</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Krystal Binns, NB</a:t>
              </a:r>
              <a:endParaRPr lang="en-CA"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dirty="0">
                  <a:latin typeface="Calibri" panose="020F0502020204030204" pitchFamily="34" charset="0"/>
                  <a:ea typeface="Calibri" panose="020F0502020204030204" pitchFamily="34" charset="0"/>
                  <a:cs typeface="Arial" panose="020B0604020202020204" pitchFamily="34" charset="0"/>
                </a:rPr>
                <a:t>Shelby </a:t>
              </a:r>
              <a:r>
                <a:rPr lang="en-CA" dirty="0" err="1">
                  <a:latin typeface="Calibri" panose="020F0502020204030204" pitchFamily="34" charset="0"/>
                  <a:ea typeface="Calibri" panose="020F0502020204030204" pitchFamily="34" charset="0"/>
                  <a:cs typeface="Arial" panose="020B0604020202020204" pitchFamily="34" charset="0"/>
                </a:rPr>
                <a:t>Elkes</a:t>
              </a:r>
              <a:r>
                <a:rPr lang="en-CA" dirty="0">
                  <a:latin typeface="Calibri" panose="020F0502020204030204" pitchFamily="34" charset="0"/>
                  <a:ea typeface="Calibri" panose="020F0502020204030204" pitchFamily="34" charset="0"/>
                  <a:cs typeface="Arial" panose="020B0604020202020204" pitchFamily="34" charset="0"/>
                </a:rPr>
                <a:t>, BC</a:t>
              </a:r>
            </a:p>
            <a:p>
              <a:pPr>
                <a:lnSpc>
                  <a:spcPct val="107000"/>
                </a:lnSpc>
                <a:spcAft>
                  <a:spcPts val="800"/>
                </a:spcAft>
              </a:pPr>
              <a:r>
                <a:rPr lang="en-CA" dirty="0">
                  <a:latin typeface="Calibri" panose="020F0502020204030204" pitchFamily="34" charset="0"/>
                  <a:ea typeface="Calibri" panose="020F0502020204030204" pitchFamily="34" charset="0"/>
                  <a:cs typeface="Arial" panose="020B0604020202020204" pitchFamily="34" charset="0"/>
                </a:rPr>
                <a:t>Hennessey Ford, NWT</a:t>
              </a:r>
            </a:p>
            <a:p>
              <a:pPr>
                <a:lnSpc>
                  <a:spcPct val="107000"/>
                </a:lnSpc>
                <a:spcAft>
                  <a:spcPts val="800"/>
                </a:spcAft>
              </a:pPr>
              <a:r>
                <a:rPr lang="en-CA" dirty="0">
                  <a:latin typeface="Calibri" panose="020F0502020204030204" pitchFamily="34" charset="0"/>
                  <a:ea typeface="Calibri" panose="020F0502020204030204" pitchFamily="34" charset="0"/>
                  <a:cs typeface="Arial" panose="020B0604020202020204" pitchFamily="34" charset="0"/>
                </a:rPr>
                <a:t>Charlotte Jensen, AB</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Leanne Kosowan, MB</a:t>
              </a:r>
              <a:endParaRPr lang="en-CA"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Jennifer Lawson, ON</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Laurie Michael, PEI</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Udoka Okpalauwaekwe, SK</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Arial" panose="020B0604020202020204" pitchFamily="34" charset="0"/>
                </a:rPr>
                <a:t>Andrea Pike, NL</a:t>
              </a:r>
            </a:p>
          </p:txBody>
        </p:sp>
      </p:grpSp>
      <p:grpSp>
        <p:nvGrpSpPr>
          <p:cNvPr id="38" name="Group 37">
            <a:extLst>
              <a:ext uri="{FF2B5EF4-FFF2-40B4-BE49-F238E27FC236}">
                <a16:creationId xmlns:a16="http://schemas.microsoft.com/office/drawing/2014/main" id="{3685E36A-B62B-4F67-BEAC-D2CD0565FEA6}"/>
              </a:ext>
            </a:extLst>
          </p:cNvPr>
          <p:cNvGrpSpPr/>
          <p:nvPr/>
        </p:nvGrpSpPr>
        <p:grpSpPr>
          <a:xfrm>
            <a:off x="4692801" y="2311302"/>
            <a:ext cx="3388564" cy="2986841"/>
            <a:chOff x="7763490" y="1524617"/>
            <a:chExt cx="3185006" cy="2986841"/>
          </a:xfrm>
        </p:grpSpPr>
        <p:sp>
          <p:nvSpPr>
            <p:cNvPr id="39" name="TextBox 38">
              <a:extLst>
                <a:ext uri="{FF2B5EF4-FFF2-40B4-BE49-F238E27FC236}">
                  <a16:creationId xmlns:a16="http://schemas.microsoft.com/office/drawing/2014/main" id="{E285A43D-9631-46FD-9573-86205DFBBAF8}"/>
                </a:ext>
              </a:extLst>
            </p:cNvPr>
            <p:cNvSpPr txBox="1"/>
            <p:nvPr/>
          </p:nvSpPr>
          <p:spPr>
            <a:xfrm>
              <a:off x="7763490" y="1524617"/>
              <a:ext cx="3094061" cy="400110"/>
            </a:xfrm>
            <a:prstGeom prst="rect">
              <a:avLst/>
            </a:prstGeom>
            <a:noFill/>
          </p:spPr>
          <p:txBody>
            <a:bodyPr wrap="square" l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88F97"/>
                  </a:solidFill>
                  <a:effectLst/>
                  <a:uLnTx/>
                  <a:uFillTx/>
                  <a:latin typeface="Calibri" panose="020F0502020204030204"/>
                  <a:ea typeface="+mn-ea"/>
                  <a:cs typeface="+mn-cs"/>
                </a:rPr>
                <a:t>Patient partners</a:t>
              </a:r>
            </a:p>
          </p:txBody>
        </p:sp>
        <p:sp>
          <p:nvSpPr>
            <p:cNvPr id="40" name="TextBox 39">
              <a:extLst>
                <a:ext uri="{FF2B5EF4-FFF2-40B4-BE49-F238E27FC236}">
                  <a16:creationId xmlns:a16="http://schemas.microsoft.com/office/drawing/2014/main" id="{0F31FF78-164B-46D8-9BC8-06964C542CCF}"/>
                </a:ext>
              </a:extLst>
            </p:cNvPr>
            <p:cNvSpPr txBox="1"/>
            <p:nvPr/>
          </p:nvSpPr>
          <p:spPr>
            <a:xfrm>
              <a:off x="7771631" y="1864580"/>
              <a:ext cx="3176865" cy="2646878"/>
            </a:xfrm>
            <a:prstGeom prst="rect">
              <a:avLst/>
            </a:prstGeom>
            <a:noFill/>
          </p:spPr>
          <p:txBody>
            <a:bodyPr wrap="square" lIns="0" rIns="0" rtlCol="0" anchor="t">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Brenda Andreas, AB</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Mpho Begin, MB</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Jackie Hanson, SK</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Steve Wolinsky</a:t>
              </a:r>
              <a:r>
                <a:rPr lang="en-US" dirty="0">
                  <a:latin typeface="Calibri" panose="020F0502020204030204"/>
                </a:rPr>
                <a:t>, ON</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Joanie Cranston, NL</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Shaneel Pathak</a:t>
              </a:r>
              <a:r>
                <a:rPr lang="en-US" dirty="0">
                  <a:latin typeface="Calibri" panose="020F0502020204030204"/>
                </a:rPr>
                <a:t>, AB</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Ghislaine Rouly, QC</a:t>
              </a:r>
            </a:p>
          </p:txBody>
        </p:sp>
      </p:grpSp>
      <p:sp>
        <p:nvSpPr>
          <p:cNvPr id="43" name="TextBox 42">
            <a:extLst>
              <a:ext uri="{FF2B5EF4-FFF2-40B4-BE49-F238E27FC236}">
                <a16:creationId xmlns:a16="http://schemas.microsoft.com/office/drawing/2014/main" id="{E09EDD5D-5312-4031-A759-ADA66C29F036}"/>
              </a:ext>
            </a:extLst>
          </p:cNvPr>
          <p:cNvSpPr txBox="1"/>
          <p:nvPr/>
        </p:nvSpPr>
        <p:spPr>
          <a:xfrm>
            <a:off x="4686727" y="1447169"/>
            <a:ext cx="3495009" cy="774507"/>
          </a:xfrm>
          <a:prstGeom prst="rect">
            <a:avLst/>
          </a:prstGeom>
          <a:noFill/>
        </p:spPr>
        <p:txBody>
          <a:bodyPr wrap="square" lIns="0" rIns="0" rtlCol="0" anchor="t">
            <a:spAutoFit/>
          </a:bodyPr>
          <a:lstStyle/>
          <a:p>
            <a:pPr>
              <a:lnSpc>
                <a:spcPct val="107000"/>
              </a:lnSpc>
              <a:spcAft>
                <a:spcPts val="800"/>
              </a:spcAft>
            </a:pPr>
            <a:r>
              <a:rPr lang="en-CA" dirty="0">
                <a:effectLst/>
                <a:latin typeface="Calibri" panose="020F0502020204030204" pitchFamily="34" charset="0"/>
                <a:ea typeface="Calibri" panose="020F0502020204030204" pitchFamily="34" charset="0"/>
                <a:cs typeface="Arial" panose="020B0604020202020204" pitchFamily="34" charset="0"/>
              </a:rPr>
              <a:t>Charlotte Schwarz, NB</a:t>
            </a:r>
            <a:endParaRPr lang="en-CA"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CA" dirty="0">
                <a:effectLst/>
                <a:latin typeface="Calibri" panose="020F0502020204030204" pitchFamily="34" charset="0"/>
                <a:ea typeface="Calibri" panose="020F0502020204030204" pitchFamily="34" charset="0"/>
                <a:cs typeface="Arial" panose="020B0604020202020204" pitchFamily="34" charset="0"/>
              </a:rPr>
              <a:t>Amy Svotelis, QC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5510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482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0CA8189C-659D-6982-A5D3-D2776609D587}"/>
              </a:ext>
            </a:extLst>
          </p:cNvPr>
          <p:cNvCxnSpPr/>
          <p:nvPr/>
        </p:nvCxnSpPr>
        <p:spPr>
          <a:xfrm>
            <a:off x="838200" y="6177174"/>
            <a:ext cx="10515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07A5FB9-6C31-846C-154F-B87643739730}"/>
              </a:ext>
            </a:extLst>
          </p:cNvPr>
          <p:cNvPicPr>
            <a:picLocks noChangeAspect="1"/>
          </p:cNvPicPr>
          <p:nvPr/>
        </p:nvPicPr>
        <p:blipFill>
          <a:blip r:embed="rId2"/>
          <a:stretch>
            <a:fillRect/>
          </a:stretch>
        </p:blipFill>
        <p:spPr>
          <a:xfrm>
            <a:off x="2782457" y="3254429"/>
            <a:ext cx="2328004" cy="2328004"/>
          </a:xfrm>
          <a:prstGeom prst="rect">
            <a:avLst/>
          </a:prstGeom>
        </p:spPr>
      </p:pic>
      <p:sp>
        <p:nvSpPr>
          <p:cNvPr id="26" name="TextBox 25">
            <a:extLst>
              <a:ext uri="{FF2B5EF4-FFF2-40B4-BE49-F238E27FC236}">
                <a16:creationId xmlns:a16="http://schemas.microsoft.com/office/drawing/2014/main" id="{35BFD44F-821D-D74C-3EFC-A210F52370C8}"/>
              </a:ext>
            </a:extLst>
          </p:cNvPr>
          <p:cNvSpPr txBox="1"/>
          <p:nvPr/>
        </p:nvSpPr>
        <p:spPr>
          <a:xfrm>
            <a:off x="2782457" y="2369614"/>
            <a:ext cx="2254118" cy="830997"/>
          </a:xfrm>
          <a:prstGeom prst="rect">
            <a:avLst/>
          </a:prstGeom>
          <a:noFill/>
        </p:spPr>
        <p:txBody>
          <a:bodyPr wrap="square" rtlCol="0">
            <a:spAutoFit/>
          </a:bodyPr>
          <a:lstStyle/>
          <a:p>
            <a:pPr algn="ctr"/>
            <a:r>
              <a:rPr lang="en-US" sz="2400" b="1" dirty="0">
                <a:solidFill>
                  <a:srgbClr val="155180"/>
                </a:solidFill>
                <a:latin typeface="Calibri" panose="020F0502020204030204" pitchFamily="34" charset="0"/>
                <a:cs typeface="Calibri" panose="020F0502020204030204" pitchFamily="34" charset="0"/>
              </a:rPr>
              <a:t>Subscribe to our newsletter:</a:t>
            </a:r>
          </a:p>
        </p:txBody>
      </p:sp>
      <p:pic>
        <p:nvPicPr>
          <p:cNvPr id="32" name="Picture 31">
            <a:extLst>
              <a:ext uri="{FF2B5EF4-FFF2-40B4-BE49-F238E27FC236}">
                <a16:creationId xmlns:a16="http://schemas.microsoft.com/office/drawing/2014/main" id="{9E6F376D-D074-C654-E4D6-5CF6C3FA8006}"/>
              </a:ext>
            </a:extLst>
          </p:cNvPr>
          <p:cNvPicPr>
            <a:picLocks noChangeAspect="1"/>
          </p:cNvPicPr>
          <p:nvPr/>
        </p:nvPicPr>
        <p:blipFill>
          <a:blip r:embed="rId3"/>
          <a:stretch>
            <a:fillRect/>
          </a:stretch>
        </p:blipFill>
        <p:spPr>
          <a:xfrm>
            <a:off x="9562592" y="3864701"/>
            <a:ext cx="0" cy="0"/>
          </a:xfrm>
          <a:prstGeom prst="rect">
            <a:avLst/>
          </a:prstGeom>
        </p:spPr>
      </p:pic>
      <p:pic>
        <p:nvPicPr>
          <p:cNvPr id="28" name="Picture 27">
            <a:extLst>
              <a:ext uri="{FF2B5EF4-FFF2-40B4-BE49-F238E27FC236}">
                <a16:creationId xmlns:a16="http://schemas.microsoft.com/office/drawing/2014/main" id="{C877DE6C-362E-DC26-37DF-B1E7E6073BD5}"/>
              </a:ext>
            </a:extLst>
          </p:cNvPr>
          <p:cNvPicPr>
            <a:picLocks noChangeAspect="1"/>
          </p:cNvPicPr>
          <p:nvPr/>
        </p:nvPicPr>
        <p:blipFill>
          <a:blip r:embed="rId4"/>
          <a:stretch>
            <a:fillRect/>
          </a:stretch>
        </p:blipFill>
        <p:spPr>
          <a:xfrm>
            <a:off x="6096000" y="4693075"/>
            <a:ext cx="360000" cy="360000"/>
          </a:xfrm>
          <a:prstGeom prst="rect">
            <a:avLst/>
          </a:prstGeom>
        </p:spPr>
      </p:pic>
      <p:pic>
        <p:nvPicPr>
          <p:cNvPr id="30" name="Picture 29">
            <a:extLst>
              <a:ext uri="{FF2B5EF4-FFF2-40B4-BE49-F238E27FC236}">
                <a16:creationId xmlns:a16="http://schemas.microsoft.com/office/drawing/2014/main" id="{2F07265E-48C1-3360-DFF8-72BF8CC599F0}"/>
              </a:ext>
            </a:extLst>
          </p:cNvPr>
          <p:cNvPicPr>
            <a:picLocks noChangeAspect="1"/>
          </p:cNvPicPr>
          <p:nvPr/>
        </p:nvPicPr>
        <p:blipFill>
          <a:blip r:embed="rId5"/>
          <a:stretch>
            <a:fillRect/>
          </a:stretch>
        </p:blipFill>
        <p:spPr>
          <a:xfrm>
            <a:off x="6096000" y="5222433"/>
            <a:ext cx="360000" cy="360000"/>
          </a:xfrm>
          <a:prstGeom prst="rect">
            <a:avLst/>
          </a:prstGeom>
        </p:spPr>
      </p:pic>
      <p:pic>
        <p:nvPicPr>
          <p:cNvPr id="31" name="Picture 30">
            <a:extLst>
              <a:ext uri="{FF2B5EF4-FFF2-40B4-BE49-F238E27FC236}">
                <a16:creationId xmlns:a16="http://schemas.microsoft.com/office/drawing/2014/main" id="{5507EDB2-C03D-2FF1-3250-2A6576F4B87A}"/>
              </a:ext>
            </a:extLst>
          </p:cNvPr>
          <p:cNvPicPr>
            <a:picLocks noChangeAspect="1"/>
          </p:cNvPicPr>
          <p:nvPr/>
        </p:nvPicPr>
        <p:blipFill>
          <a:blip r:embed="rId6"/>
          <a:stretch>
            <a:fillRect/>
          </a:stretch>
        </p:blipFill>
        <p:spPr>
          <a:xfrm>
            <a:off x="6096000" y="3593109"/>
            <a:ext cx="360000" cy="360000"/>
          </a:xfrm>
          <a:prstGeom prst="rect">
            <a:avLst/>
          </a:prstGeom>
        </p:spPr>
      </p:pic>
      <p:pic>
        <p:nvPicPr>
          <p:cNvPr id="33" name="Picture 32">
            <a:extLst>
              <a:ext uri="{FF2B5EF4-FFF2-40B4-BE49-F238E27FC236}">
                <a16:creationId xmlns:a16="http://schemas.microsoft.com/office/drawing/2014/main" id="{7029D16C-2C78-C7F1-92FB-3F2266532AB3}"/>
              </a:ext>
            </a:extLst>
          </p:cNvPr>
          <p:cNvPicPr>
            <a:picLocks noChangeAspect="1"/>
          </p:cNvPicPr>
          <p:nvPr/>
        </p:nvPicPr>
        <p:blipFill>
          <a:blip r:embed="rId7"/>
          <a:stretch>
            <a:fillRect/>
          </a:stretch>
        </p:blipFill>
        <p:spPr>
          <a:xfrm>
            <a:off x="6096000" y="3037485"/>
            <a:ext cx="360000" cy="360000"/>
          </a:xfrm>
          <a:prstGeom prst="rect">
            <a:avLst/>
          </a:prstGeom>
        </p:spPr>
      </p:pic>
      <p:sp>
        <p:nvSpPr>
          <p:cNvPr id="34" name="TextBox 33">
            <a:extLst>
              <a:ext uri="{FF2B5EF4-FFF2-40B4-BE49-F238E27FC236}">
                <a16:creationId xmlns:a16="http://schemas.microsoft.com/office/drawing/2014/main" id="{A9805A00-A88E-ADAD-3509-B1332ECBBD2C}"/>
              </a:ext>
            </a:extLst>
          </p:cNvPr>
          <p:cNvSpPr txBox="1"/>
          <p:nvPr/>
        </p:nvSpPr>
        <p:spPr>
          <a:xfrm>
            <a:off x="6804152" y="3027905"/>
            <a:ext cx="2880360" cy="369332"/>
          </a:xfrm>
          <a:prstGeom prst="rect">
            <a:avLst/>
          </a:prstGeom>
          <a:noFill/>
        </p:spPr>
        <p:txBody>
          <a:bodyPr wrap="square" rtlCol="0">
            <a:spAutoFit/>
          </a:bodyPr>
          <a:lstStyle/>
          <a:p>
            <a:r>
              <a:rPr lang="en-US" dirty="0" err="1">
                <a:latin typeface="Calibri" panose="020F0502020204030204" pitchFamily="34" charset="0"/>
                <a:cs typeface="Calibri" panose="020F0502020204030204" pitchFamily="34" charset="0"/>
              </a:rPr>
              <a:t>upstreamlab.org</a:t>
            </a:r>
            <a:endParaRPr lang="en-US"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BCF2C9AA-5700-9724-851E-0C7CC4A23909}"/>
              </a:ext>
            </a:extLst>
          </p:cNvPr>
          <p:cNvSpPr txBox="1"/>
          <p:nvPr/>
        </p:nvSpPr>
        <p:spPr>
          <a:xfrm>
            <a:off x="6804152" y="3583777"/>
            <a:ext cx="3054096" cy="369332"/>
          </a:xfrm>
          <a:prstGeom prst="rect">
            <a:avLst/>
          </a:prstGeom>
          <a:noFill/>
        </p:spPr>
        <p:txBody>
          <a:bodyPr wrap="square" rtlCol="0">
            <a:spAutoFit/>
          </a:bodyPr>
          <a:lstStyle/>
          <a:p>
            <a:r>
              <a:rPr lang="en-US" dirty="0" err="1">
                <a:latin typeface="Calibri" panose="020F0502020204030204" pitchFamily="34" charset="0"/>
                <a:cs typeface="Calibri" panose="020F0502020204030204" pitchFamily="34" charset="0"/>
              </a:rPr>
              <a:t>upstreamlab@unityhealth.to</a:t>
            </a:r>
            <a:endParaRPr lang="en-US"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C0A113C-5D5F-0BAB-DD89-6657F95A1A7F}"/>
              </a:ext>
            </a:extLst>
          </p:cNvPr>
          <p:cNvSpPr txBox="1"/>
          <p:nvPr/>
        </p:nvSpPr>
        <p:spPr>
          <a:xfrm>
            <a:off x="6804152" y="4688409"/>
            <a:ext cx="288036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UpstreamLab</a:t>
            </a:r>
            <a:endParaRPr lang="en-US"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4CD0D9C4-A096-A4DC-EB6C-2C3837B05C92}"/>
              </a:ext>
            </a:extLst>
          </p:cNvPr>
          <p:cNvSpPr txBox="1"/>
          <p:nvPr/>
        </p:nvSpPr>
        <p:spPr>
          <a:xfrm>
            <a:off x="6804152" y="5267734"/>
            <a:ext cx="288036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Upstream Lab</a:t>
            </a:r>
          </a:p>
        </p:txBody>
      </p:sp>
      <p:pic>
        <p:nvPicPr>
          <p:cNvPr id="39" name="Picture 38">
            <a:extLst>
              <a:ext uri="{FF2B5EF4-FFF2-40B4-BE49-F238E27FC236}">
                <a16:creationId xmlns:a16="http://schemas.microsoft.com/office/drawing/2014/main" id="{1842171B-F513-B670-F3A4-0BE648BA6D5F}"/>
              </a:ext>
            </a:extLst>
          </p:cNvPr>
          <p:cNvPicPr>
            <a:picLocks noChangeAspect="1"/>
          </p:cNvPicPr>
          <p:nvPr/>
        </p:nvPicPr>
        <p:blipFill>
          <a:blip r:embed="rId4"/>
          <a:stretch>
            <a:fillRect/>
          </a:stretch>
        </p:blipFill>
        <p:spPr>
          <a:xfrm>
            <a:off x="6096000" y="4144315"/>
            <a:ext cx="360000" cy="360000"/>
          </a:xfrm>
          <a:prstGeom prst="rect">
            <a:avLst/>
          </a:prstGeom>
        </p:spPr>
      </p:pic>
      <p:sp>
        <p:nvSpPr>
          <p:cNvPr id="40" name="TextBox 39">
            <a:extLst>
              <a:ext uri="{FF2B5EF4-FFF2-40B4-BE49-F238E27FC236}">
                <a16:creationId xmlns:a16="http://schemas.microsoft.com/office/drawing/2014/main" id="{CD146816-DDFF-C7E5-5998-624117E1CE37}"/>
              </a:ext>
            </a:extLst>
          </p:cNvPr>
          <p:cNvSpPr txBox="1"/>
          <p:nvPr/>
        </p:nvSpPr>
        <p:spPr>
          <a:xfrm>
            <a:off x="6804152" y="4139649"/>
            <a:ext cx="2880360"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a:t>
            </a:r>
            <a:r>
              <a:rPr lang="en-US" sz="1800" dirty="0" err="1">
                <a:latin typeface="Calibri" panose="020F0502020204030204" pitchFamily="34" charset="0"/>
                <a:cs typeface="Calibri" panose="020F0502020204030204" pitchFamily="34" charset="0"/>
              </a:rPr>
              <a:t>AndrewDPinto</a:t>
            </a:r>
            <a:endParaRPr lang="en-US" sz="1800" dirty="0">
              <a:latin typeface="Calibri" panose="020F0502020204030204" pitchFamily="34" charset="0"/>
              <a:cs typeface="Calibri" panose="020F0502020204030204" pitchFamily="34" charset="0"/>
            </a:endParaRPr>
          </a:p>
        </p:txBody>
      </p:sp>
      <p:pic>
        <p:nvPicPr>
          <p:cNvPr id="41" name="Picture 40">
            <a:extLst>
              <a:ext uri="{FF2B5EF4-FFF2-40B4-BE49-F238E27FC236}">
                <a16:creationId xmlns:a16="http://schemas.microsoft.com/office/drawing/2014/main" id="{B96C1C8F-03C8-9E87-4148-862008B9F8CB}"/>
              </a:ext>
            </a:extLst>
          </p:cNvPr>
          <p:cNvPicPr>
            <a:picLocks noChangeAspect="1"/>
          </p:cNvPicPr>
          <p:nvPr/>
        </p:nvPicPr>
        <p:blipFill>
          <a:blip r:embed="rId8"/>
          <a:stretch>
            <a:fillRect/>
          </a:stretch>
        </p:blipFill>
        <p:spPr>
          <a:xfrm>
            <a:off x="4158888" y="680825"/>
            <a:ext cx="3446857" cy="1278209"/>
          </a:xfrm>
          <a:prstGeom prst="rect">
            <a:avLst/>
          </a:prstGeom>
        </p:spPr>
      </p:pic>
    </p:spTree>
    <p:extLst>
      <p:ext uri="{BB962C8B-B14F-4D97-AF65-F5344CB8AC3E}">
        <p14:creationId xmlns:p14="http://schemas.microsoft.com/office/powerpoint/2010/main" val="292799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A box full of food&#10;&#10;Description automatically generated">
            <a:extLst>
              <a:ext uri="{FF2B5EF4-FFF2-40B4-BE49-F238E27FC236}">
                <a16:creationId xmlns:a16="http://schemas.microsoft.com/office/drawing/2014/main" id="{C4AD7C54-DAD4-FE57-2C63-2363E828F373}"/>
              </a:ext>
            </a:extLst>
          </p:cNvPr>
          <p:cNvPicPr>
            <a:picLocks noGrp="1" noChangeAspect="1"/>
          </p:cNvPicPr>
          <p:nvPr>
            <p:ph sz="quarter" idx="23"/>
          </p:nvPr>
        </p:nvPicPr>
        <p:blipFill>
          <a:blip r:embed="rId3">
            <a:extLst>
              <a:ext uri="{28A0092B-C50C-407E-A947-70E740481C1C}">
                <a14:useLocalDpi xmlns:a14="http://schemas.microsoft.com/office/drawing/2010/main" val="0"/>
              </a:ext>
            </a:extLst>
          </a:blip>
          <a:stretch>
            <a:fillRect/>
          </a:stretch>
        </p:blipFill>
        <p:spPr>
          <a:xfrm>
            <a:off x="8577364" y="3805035"/>
            <a:ext cx="2032140" cy="1306376"/>
          </a:xfrm>
        </p:spPr>
      </p:pic>
      <p:pic>
        <p:nvPicPr>
          <p:cNvPr id="21" name="Picture Placeholder 14" descr="A store front with a sign&#10;&#10;Description automatically generated">
            <a:extLst>
              <a:ext uri="{FF2B5EF4-FFF2-40B4-BE49-F238E27FC236}">
                <a16:creationId xmlns:a16="http://schemas.microsoft.com/office/drawing/2014/main" id="{746167C3-76E6-356A-2A77-60A19D85D946}"/>
              </a:ext>
            </a:extLst>
          </p:cNvPr>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l="18288" r="18288"/>
          <a:stretch>
            <a:fillRect/>
          </a:stretch>
        </p:blipFill>
        <p:spPr>
          <a:xfrm>
            <a:off x="8008658" y="2369303"/>
            <a:ext cx="711200" cy="723900"/>
          </a:xfrm>
          <a:prstGeom prst="rect">
            <a:avLst/>
          </a:prstGeom>
        </p:spPr>
      </p:pic>
      <p:pic>
        <p:nvPicPr>
          <p:cNvPr id="23" name="Picture 22" descr="A grocery store with lots of fruits&#10;&#10;Description automatically generated">
            <a:extLst>
              <a:ext uri="{FF2B5EF4-FFF2-40B4-BE49-F238E27FC236}">
                <a16:creationId xmlns:a16="http://schemas.microsoft.com/office/drawing/2014/main" id="{34BB66F8-2FDC-6DBA-AB1F-A3D6414A9B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9445" y="1477824"/>
            <a:ext cx="2168118" cy="1447939"/>
          </a:xfrm>
          <a:prstGeom prst="rect">
            <a:avLst/>
          </a:prstGeom>
        </p:spPr>
      </p:pic>
      <p:pic>
        <p:nvPicPr>
          <p:cNvPr id="5" name="Picture Placeholder 14" descr="A store front with a sign&#10;&#10;Description automatically generated">
            <a:extLst>
              <a:ext uri="{FF2B5EF4-FFF2-40B4-BE49-F238E27FC236}">
                <a16:creationId xmlns:a16="http://schemas.microsoft.com/office/drawing/2014/main" id="{088847FB-BB9C-240E-4273-6E402B17D3BD}"/>
              </a:ext>
            </a:extLst>
          </p:cNvPr>
          <p:cNvPicPr>
            <a:picLocks noChangeAspect="1"/>
          </p:cNvPicPr>
          <p:nvPr/>
        </p:nvPicPr>
        <p:blipFill>
          <a:blip r:embed="rId6" cstate="print">
            <a:extLst>
              <a:ext uri="{28A0092B-C50C-407E-A947-70E740481C1C}">
                <a14:useLocalDpi xmlns:a14="http://schemas.microsoft.com/office/drawing/2010/main" val="0"/>
              </a:ext>
            </a:extLst>
          </a:blip>
          <a:srcRect l="18288" r="18288"/>
          <a:stretch>
            <a:fillRect/>
          </a:stretch>
        </p:blipFill>
        <p:spPr>
          <a:xfrm>
            <a:off x="524811" y="2824430"/>
            <a:ext cx="1541976" cy="1568746"/>
          </a:xfrm>
          <a:prstGeom prst="rect">
            <a:avLst/>
          </a:prstGeom>
        </p:spPr>
      </p:pic>
      <p:grpSp>
        <p:nvGrpSpPr>
          <p:cNvPr id="27" name="Group 26">
            <a:extLst>
              <a:ext uri="{FF2B5EF4-FFF2-40B4-BE49-F238E27FC236}">
                <a16:creationId xmlns:a16="http://schemas.microsoft.com/office/drawing/2014/main" id="{D257A202-78C3-1B98-BC53-47D23CC7D518}"/>
              </a:ext>
            </a:extLst>
          </p:cNvPr>
          <p:cNvGrpSpPr/>
          <p:nvPr/>
        </p:nvGrpSpPr>
        <p:grpSpPr>
          <a:xfrm>
            <a:off x="3857525" y="1947356"/>
            <a:ext cx="2813068" cy="3494244"/>
            <a:chOff x="3857525" y="1947356"/>
            <a:chExt cx="2813068" cy="3494244"/>
          </a:xfrm>
        </p:grpSpPr>
        <p:pic>
          <p:nvPicPr>
            <p:cNvPr id="7" name="Picture Placeholder 14" descr="A store front with a sign&#10;&#10;Description automatically generated">
              <a:extLst>
                <a:ext uri="{FF2B5EF4-FFF2-40B4-BE49-F238E27FC236}">
                  <a16:creationId xmlns:a16="http://schemas.microsoft.com/office/drawing/2014/main" id="{2D9CD046-84C2-CED0-0FDB-6078A410368D}"/>
                </a:ext>
              </a:extLst>
            </p:cNvPr>
            <p:cNvPicPr>
              <a:picLocks noChangeAspect="1"/>
            </p:cNvPicPr>
            <p:nvPr/>
          </p:nvPicPr>
          <p:blipFill>
            <a:blip r:embed="rId6" cstate="print">
              <a:extLst>
                <a:ext uri="{28A0092B-C50C-407E-A947-70E740481C1C}">
                  <a14:useLocalDpi xmlns:a14="http://schemas.microsoft.com/office/drawing/2010/main" val="0"/>
                </a:ext>
              </a:extLst>
            </a:blip>
            <a:srcRect l="18288" r="18288"/>
            <a:stretch>
              <a:fillRect/>
            </a:stretch>
          </p:blipFill>
          <p:spPr>
            <a:xfrm>
              <a:off x="5523168" y="2034283"/>
              <a:ext cx="1040850" cy="1058920"/>
            </a:xfrm>
            <a:prstGeom prst="rect">
              <a:avLst/>
            </a:prstGeom>
          </p:spPr>
        </p:pic>
        <p:pic>
          <p:nvPicPr>
            <p:cNvPr id="11" name="Picture Placeholder 14" descr="A store front with a sign&#10;&#10;Description automatically generated">
              <a:extLst>
                <a:ext uri="{FF2B5EF4-FFF2-40B4-BE49-F238E27FC236}">
                  <a16:creationId xmlns:a16="http://schemas.microsoft.com/office/drawing/2014/main" id="{485E84B3-D6FF-272B-9DDB-6B5BDA0729B7}"/>
                </a:ext>
              </a:extLst>
            </p:cNvPr>
            <p:cNvPicPr>
              <a:picLocks noChangeAspect="1"/>
            </p:cNvPicPr>
            <p:nvPr/>
          </p:nvPicPr>
          <p:blipFill>
            <a:blip r:embed="rId6" cstate="print">
              <a:extLst>
                <a:ext uri="{28A0092B-C50C-407E-A947-70E740481C1C}">
                  <a14:useLocalDpi xmlns:a14="http://schemas.microsoft.com/office/drawing/2010/main" val="0"/>
                </a:ext>
              </a:extLst>
            </a:blip>
            <a:srcRect l="18288" r="18288"/>
            <a:stretch>
              <a:fillRect/>
            </a:stretch>
          </p:blipFill>
          <p:spPr>
            <a:xfrm>
              <a:off x="4061038" y="1947356"/>
              <a:ext cx="1040850" cy="1058920"/>
            </a:xfrm>
            <a:prstGeom prst="rect">
              <a:avLst/>
            </a:prstGeom>
          </p:spPr>
        </p:pic>
        <p:pic>
          <p:nvPicPr>
            <p:cNvPr id="12" name="Picture Placeholder 14" descr="A store front with a sign&#10;&#10;Description automatically generated">
              <a:extLst>
                <a:ext uri="{FF2B5EF4-FFF2-40B4-BE49-F238E27FC236}">
                  <a16:creationId xmlns:a16="http://schemas.microsoft.com/office/drawing/2014/main" id="{43BD0C3B-CA80-CBBD-7F00-B4B4924BF472}"/>
                </a:ext>
              </a:extLst>
            </p:cNvPr>
            <p:cNvPicPr>
              <a:picLocks noChangeAspect="1"/>
            </p:cNvPicPr>
            <p:nvPr/>
          </p:nvPicPr>
          <p:blipFill>
            <a:blip r:embed="rId6" cstate="print">
              <a:extLst>
                <a:ext uri="{28A0092B-C50C-407E-A947-70E740481C1C}">
                  <a14:useLocalDpi xmlns:a14="http://schemas.microsoft.com/office/drawing/2010/main" val="0"/>
                </a:ext>
              </a:extLst>
            </a:blip>
            <a:srcRect l="18288" r="18288"/>
            <a:stretch>
              <a:fillRect/>
            </a:stretch>
          </p:blipFill>
          <p:spPr>
            <a:xfrm>
              <a:off x="4694335" y="4382680"/>
              <a:ext cx="1040850" cy="1058920"/>
            </a:xfrm>
            <a:prstGeom prst="rect">
              <a:avLst/>
            </a:prstGeom>
          </p:spPr>
        </p:pic>
        <p:pic>
          <p:nvPicPr>
            <p:cNvPr id="14" name="Picture Placeholder 14" descr="A store front with a sign&#10;&#10;Description automatically generated">
              <a:extLst>
                <a:ext uri="{FF2B5EF4-FFF2-40B4-BE49-F238E27FC236}">
                  <a16:creationId xmlns:a16="http://schemas.microsoft.com/office/drawing/2014/main" id="{0653E74C-E860-3B6A-AB30-98476178BB8B}"/>
                </a:ext>
              </a:extLst>
            </p:cNvPr>
            <p:cNvPicPr>
              <a:picLocks noChangeAspect="1"/>
            </p:cNvPicPr>
            <p:nvPr/>
          </p:nvPicPr>
          <p:blipFill>
            <a:blip r:embed="rId6" cstate="print">
              <a:extLst>
                <a:ext uri="{28A0092B-C50C-407E-A947-70E740481C1C}">
                  <a14:useLocalDpi xmlns:a14="http://schemas.microsoft.com/office/drawing/2010/main" val="0"/>
                </a:ext>
              </a:extLst>
            </a:blip>
            <a:srcRect l="18288" r="18288"/>
            <a:stretch>
              <a:fillRect/>
            </a:stretch>
          </p:blipFill>
          <p:spPr>
            <a:xfrm>
              <a:off x="5629743" y="3224852"/>
              <a:ext cx="1040850" cy="1058920"/>
            </a:xfrm>
            <a:prstGeom prst="rect">
              <a:avLst/>
            </a:prstGeom>
          </p:spPr>
        </p:pic>
        <p:pic>
          <p:nvPicPr>
            <p:cNvPr id="19" name="Picture Placeholder 14" descr="A store front with a sign&#10;&#10;Description automatically generated">
              <a:extLst>
                <a:ext uri="{FF2B5EF4-FFF2-40B4-BE49-F238E27FC236}">
                  <a16:creationId xmlns:a16="http://schemas.microsoft.com/office/drawing/2014/main" id="{90B3B176-B7FA-F86A-C128-0546627B94DE}"/>
                </a:ext>
              </a:extLst>
            </p:cNvPr>
            <p:cNvPicPr>
              <a:picLocks noChangeAspect="1"/>
            </p:cNvPicPr>
            <p:nvPr/>
          </p:nvPicPr>
          <p:blipFill>
            <a:blip r:embed="rId6" cstate="print">
              <a:extLst>
                <a:ext uri="{28A0092B-C50C-407E-A947-70E740481C1C}">
                  <a14:useLocalDpi xmlns:a14="http://schemas.microsoft.com/office/drawing/2010/main" val="0"/>
                </a:ext>
              </a:extLst>
            </a:blip>
            <a:srcRect l="18288" r="18288"/>
            <a:stretch>
              <a:fillRect/>
            </a:stretch>
          </p:blipFill>
          <p:spPr>
            <a:xfrm>
              <a:off x="3857525" y="3192111"/>
              <a:ext cx="1040850" cy="1058920"/>
            </a:xfrm>
            <a:prstGeom prst="rect">
              <a:avLst/>
            </a:prstGeom>
          </p:spPr>
        </p:pic>
      </p:grpSp>
    </p:spTree>
    <p:extLst>
      <p:ext uri="{BB962C8B-B14F-4D97-AF65-F5344CB8AC3E}">
        <p14:creationId xmlns:p14="http://schemas.microsoft.com/office/powerpoint/2010/main" val="297161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A59E-6E7D-79CF-B2B3-2A7E41486EA3}"/>
              </a:ext>
            </a:extLst>
          </p:cNvPr>
          <p:cNvSpPr>
            <a:spLocks noGrp="1"/>
          </p:cNvSpPr>
          <p:nvPr>
            <p:ph type="title"/>
          </p:nvPr>
        </p:nvSpPr>
        <p:spPr>
          <a:xfrm>
            <a:off x="-10669" y="144162"/>
            <a:ext cx="10805160" cy="707886"/>
          </a:xfrm>
        </p:spPr>
        <p:txBody>
          <a:bodyPr/>
          <a:lstStyle/>
          <a:p>
            <a:r>
              <a:rPr lang="en-US" dirty="0"/>
              <a:t>Challenges in Research</a:t>
            </a:r>
          </a:p>
        </p:txBody>
      </p:sp>
      <p:sp>
        <p:nvSpPr>
          <p:cNvPr id="5" name="Text Placeholder 4">
            <a:extLst>
              <a:ext uri="{FF2B5EF4-FFF2-40B4-BE49-F238E27FC236}">
                <a16:creationId xmlns:a16="http://schemas.microsoft.com/office/drawing/2014/main" id="{2DED5537-43C1-657B-A5B2-8B9E11BE4E20}"/>
              </a:ext>
            </a:extLst>
          </p:cNvPr>
          <p:cNvSpPr>
            <a:spLocks noGrp="1"/>
          </p:cNvSpPr>
          <p:nvPr>
            <p:ph type="body" sz="quarter" idx="16"/>
          </p:nvPr>
        </p:nvSpPr>
        <p:spPr>
          <a:xfrm>
            <a:off x="867833" y="4288503"/>
            <a:ext cx="1814407" cy="480131"/>
          </a:xfrm>
        </p:spPr>
        <p:txBody>
          <a:bodyPr/>
          <a:lstStyle/>
          <a:p>
            <a:r>
              <a:rPr lang="en-US" sz="2800" b="1" dirty="0"/>
              <a:t>Relevance</a:t>
            </a:r>
            <a:endParaRPr lang="en-US" b="1" dirty="0"/>
          </a:p>
        </p:txBody>
      </p:sp>
      <p:pic>
        <p:nvPicPr>
          <p:cNvPr id="12" name="Graphic 11" descr="Gold bars with solid fill">
            <a:extLst>
              <a:ext uri="{FF2B5EF4-FFF2-40B4-BE49-F238E27FC236}">
                <a16:creationId xmlns:a16="http://schemas.microsoft.com/office/drawing/2014/main" id="{1CFADC9D-9F6E-13D7-F4AB-93BBF48A1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1911" y="2724039"/>
            <a:ext cx="1408176" cy="1408176"/>
          </a:xfrm>
          <a:prstGeom prst="rect">
            <a:avLst/>
          </a:prstGeom>
        </p:spPr>
      </p:pic>
      <p:pic>
        <p:nvPicPr>
          <p:cNvPr id="14" name="Graphic 13" descr="Group brainstorm with solid fill">
            <a:extLst>
              <a:ext uri="{FF2B5EF4-FFF2-40B4-BE49-F238E27FC236}">
                <a16:creationId xmlns:a16="http://schemas.microsoft.com/office/drawing/2014/main" id="{7DDD0DBC-6A54-CCDB-6155-1D523B1671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685" y="2724039"/>
            <a:ext cx="1409921" cy="1409921"/>
          </a:xfrm>
          <a:prstGeom prst="rect">
            <a:avLst/>
          </a:prstGeom>
        </p:spPr>
      </p:pic>
      <p:pic>
        <p:nvPicPr>
          <p:cNvPr id="16" name="Graphic 15" descr="Exponential Graph with solid fill">
            <a:extLst>
              <a:ext uri="{FF2B5EF4-FFF2-40B4-BE49-F238E27FC236}">
                <a16:creationId xmlns:a16="http://schemas.microsoft.com/office/drawing/2014/main" id="{058F5208-8F8A-A09E-3044-B6A8C350A8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87599" y="2725784"/>
            <a:ext cx="1408176" cy="1408176"/>
          </a:xfrm>
          <a:prstGeom prst="rect">
            <a:avLst/>
          </a:prstGeom>
        </p:spPr>
      </p:pic>
      <p:sp>
        <p:nvSpPr>
          <p:cNvPr id="17" name="Text Placeholder 4">
            <a:extLst>
              <a:ext uri="{FF2B5EF4-FFF2-40B4-BE49-F238E27FC236}">
                <a16:creationId xmlns:a16="http://schemas.microsoft.com/office/drawing/2014/main" id="{F498BC34-503C-6030-E855-21FE1E9072DD}"/>
              </a:ext>
            </a:extLst>
          </p:cNvPr>
          <p:cNvSpPr txBox="1">
            <a:spLocks/>
          </p:cNvSpPr>
          <p:nvPr/>
        </p:nvSpPr>
        <p:spPr>
          <a:xfrm>
            <a:off x="5102339" y="4288503"/>
            <a:ext cx="1987322" cy="741037"/>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0"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lnSpc>
                <a:spcPct val="50000"/>
              </a:lnSpc>
            </a:pPr>
            <a:r>
              <a:rPr lang="en-US" sz="2800" b="1" dirty="0">
                <a:latin typeface="+mj-lt"/>
              </a:rPr>
              <a:t>Cumulative</a:t>
            </a:r>
            <a:endParaRPr lang="en-US" b="1" dirty="0">
              <a:latin typeface="+mj-lt"/>
            </a:endParaRPr>
          </a:p>
          <a:p>
            <a:pPr algn="ctr">
              <a:lnSpc>
                <a:spcPct val="50000"/>
              </a:lnSpc>
            </a:pPr>
            <a:r>
              <a:rPr lang="en-US" sz="2800" b="1" dirty="0">
                <a:latin typeface="+mj-lt"/>
              </a:rPr>
              <a:t>Learning</a:t>
            </a:r>
            <a:endParaRPr lang="en-US" b="1" dirty="0">
              <a:latin typeface="+mj-lt"/>
            </a:endParaRPr>
          </a:p>
        </p:txBody>
      </p:sp>
      <p:sp>
        <p:nvSpPr>
          <p:cNvPr id="18" name="Text Placeholder 4">
            <a:extLst>
              <a:ext uri="{FF2B5EF4-FFF2-40B4-BE49-F238E27FC236}">
                <a16:creationId xmlns:a16="http://schemas.microsoft.com/office/drawing/2014/main" id="{BEB745A3-EC26-B597-901C-F2763D574155}"/>
              </a:ext>
            </a:extLst>
          </p:cNvPr>
          <p:cNvSpPr txBox="1">
            <a:spLocks/>
          </p:cNvSpPr>
          <p:nvPr/>
        </p:nvSpPr>
        <p:spPr>
          <a:xfrm>
            <a:off x="9509760" y="4439303"/>
            <a:ext cx="1814407" cy="346057"/>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0"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lnSpc>
                <a:spcPct val="50000"/>
              </a:lnSpc>
            </a:pPr>
            <a:r>
              <a:rPr lang="en-US" sz="2800" b="1">
                <a:latin typeface="+mj-lt"/>
              </a:rPr>
              <a:t>Scale</a:t>
            </a:r>
          </a:p>
        </p:txBody>
      </p:sp>
    </p:spTree>
    <p:extLst>
      <p:ext uri="{BB962C8B-B14F-4D97-AF65-F5344CB8AC3E}">
        <p14:creationId xmlns:p14="http://schemas.microsoft.com/office/powerpoint/2010/main" val="241292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a:extLst>
              <a:ext uri="{FF2B5EF4-FFF2-40B4-BE49-F238E27FC236}">
                <a16:creationId xmlns:a16="http://schemas.microsoft.com/office/drawing/2014/main" id="{92937A4F-56FF-4891-94D6-8C776E6E208A}"/>
              </a:ext>
            </a:extLst>
          </p:cNvPr>
          <p:cNvGraphicFramePr/>
          <p:nvPr>
            <p:extLst>
              <p:ext uri="{D42A27DB-BD31-4B8C-83A1-F6EECF244321}">
                <p14:modId xmlns:p14="http://schemas.microsoft.com/office/powerpoint/2010/main" val="3734826460"/>
              </p:ext>
            </p:extLst>
          </p:nvPr>
        </p:nvGraphicFramePr>
        <p:xfrm>
          <a:off x="3179783" y="2040548"/>
          <a:ext cx="5812998" cy="38753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351" y="12362"/>
            <a:ext cx="11216640" cy="822960"/>
          </a:xfrm>
        </p:spPr>
        <p:txBody>
          <a:bodyPr>
            <a:normAutofit/>
          </a:bodyPr>
          <a:lstStyle/>
          <a:p>
            <a:r>
              <a:rPr lang="en-CA" sz="4000" dirty="0">
                <a:latin typeface="+mj-lt"/>
              </a:rPr>
              <a:t>C</a:t>
            </a:r>
            <a:r>
              <a:rPr lang="en-US" sz="4000" dirty="0" err="1">
                <a:latin typeface="+mj-lt"/>
              </a:rPr>
              <a:t>anadian</a:t>
            </a:r>
            <a:r>
              <a:rPr lang="en-US" sz="4000" dirty="0">
                <a:latin typeface="+mj-lt"/>
              </a:rPr>
              <a:t> Primary Care Research Network</a:t>
            </a:r>
          </a:p>
        </p:txBody>
      </p:sp>
      <p:grpSp>
        <p:nvGrpSpPr>
          <p:cNvPr id="26" name="Group 25">
            <a:extLst>
              <a:ext uri="{FF2B5EF4-FFF2-40B4-BE49-F238E27FC236}">
                <a16:creationId xmlns:a16="http://schemas.microsoft.com/office/drawing/2014/main" id="{45E0C8F2-313E-4808-961E-7D9E02D13C6C}"/>
              </a:ext>
            </a:extLst>
          </p:cNvPr>
          <p:cNvGrpSpPr/>
          <p:nvPr/>
        </p:nvGrpSpPr>
        <p:grpSpPr>
          <a:xfrm>
            <a:off x="6996602" y="1820555"/>
            <a:ext cx="4353044" cy="687664"/>
            <a:chOff x="7888836" y="1139206"/>
            <a:chExt cx="3139556" cy="1336342"/>
          </a:xfrm>
        </p:grpSpPr>
        <p:sp>
          <p:nvSpPr>
            <p:cNvPr id="27" name="TextBox 26">
              <a:extLst>
                <a:ext uri="{FF2B5EF4-FFF2-40B4-BE49-F238E27FC236}">
                  <a16:creationId xmlns:a16="http://schemas.microsoft.com/office/drawing/2014/main" id="{B21BBA4F-9CA1-42BB-91DD-27D4A7CEDC7A}"/>
                </a:ext>
              </a:extLst>
            </p:cNvPr>
            <p:cNvSpPr txBox="1"/>
            <p:nvPr/>
          </p:nvSpPr>
          <p:spPr>
            <a:xfrm>
              <a:off x="8091304" y="1139206"/>
              <a:ext cx="2937088" cy="897157"/>
            </a:xfrm>
            <a:prstGeom prst="rect">
              <a:avLst/>
            </a:prstGeom>
            <a:noFill/>
          </p:spPr>
          <p:txBody>
            <a:bodyPr wrap="square" l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0B3"/>
                  </a:solidFill>
                  <a:effectLst/>
                  <a:uLnTx/>
                  <a:uFillTx/>
                </a:rPr>
                <a:t>Governance</a:t>
              </a:r>
              <a:r>
                <a:rPr kumimoji="0" lang="en-US" sz="2400" b="1" i="0" u="none" strike="noStrike" kern="1200" cap="none" spc="0" normalizeH="0" baseline="0" noProof="0" dirty="0">
                  <a:ln>
                    <a:noFill/>
                  </a:ln>
                  <a:solidFill>
                    <a:srgbClr val="7670B3"/>
                  </a:solidFill>
                  <a:effectLst/>
                  <a:uLnTx/>
                  <a:uFillTx/>
                </a:rPr>
                <a:t> </a:t>
              </a:r>
            </a:p>
          </p:txBody>
        </p:sp>
        <p:sp>
          <p:nvSpPr>
            <p:cNvPr id="28" name="TextBox 27">
              <a:extLst>
                <a:ext uri="{FF2B5EF4-FFF2-40B4-BE49-F238E27FC236}">
                  <a16:creationId xmlns:a16="http://schemas.microsoft.com/office/drawing/2014/main" id="{C19D9E1D-E5C7-48B4-A753-C2140D602D51}"/>
                </a:ext>
              </a:extLst>
            </p:cNvPr>
            <p:cNvSpPr txBox="1"/>
            <p:nvPr/>
          </p:nvSpPr>
          <p:spPr>
            <a:xfrm>
              <a:off x="7888836" y="1877443"/>
              <a:ext cx="2929293" cy="598105"/>
            </a:xfrm>
            <a:prstGeom prst="rect">
              <a:avLst/>
            </a:prstGeom>
            <a:noFill/>
          </p:spPr>
          <p:txBody>
            <a:bodyPr wrap="square" lIns="0" tIns="45720" rIns="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rPr>
                <a:t>Nurture a highly coordinated, decentralized network</a:t>
              </a:r>
            </a:p>
          </p:txBody>
        </p:sp>
      </p:grpSp>
      <p:grpSp>
        <p:nvGrpSpPr>
          <p:cNvPr id="29" name="Group 28">
            <a:extLst>
              <a:ext uri="{FF2B5EF4-FFF2-40B4-BE49-F238E27FC236}">
                <a16:creationId xmlns:a16="http://schemas.microsoft.com/office/drawing/2014/main" id="{450D76F6-E132-41A0-A146-392085550D68}"/>
              </a:ext>
            </a:extLst>
          </p:cNvPr>
          <p:cNvGrpSpPr/>
          <p:nvPr/>
        </p:nvGrpSpPr>
        <p:grpSpPr>
          <a:xfrm>
            <a:off x="72523" y="1695037"/>
            <a:ext cx="4842151" cy="813182"/>
            <a:chOff x="6639125" y="1299629"/>
            <a:chExt cx="3585659" cy="1178377"/>
          </a:xfrm>
        </p:grpSpPr>
        <p:sp>
          <p:nvSpPr>
            <p:cNvPr id="30" name="TextBox 29">
              <a:extLst>
                <a:ext uri="{FF2B5EF4-FFF2-40B4-BE49-F238E27FC236}">
                  <a16:creationId xmlns:a16="http://schemas.microsoft.com/office/drawing/2014/main" id="{1C24CD4B-0092-4754-B854-5AFBE6E21D48}"/>
                </a:ext>
              </a:extLst>
            </p:cNvPr>
            <p:cNvSpPr txBox="1"/>
            <p:nvPr/>
          </p:nvSpPr>
          <p:spPr>
            <a:xfrm>
              <a:off x="6639125" y="1299629"/>
              <a:ext cx="3585659" cy="579800"/>
            </a:xfrm>
            <a:prstGeom prst="rect">
              <a:avLst/>
            </a:prstGeom>
            <a:noFill/>
          </p:spPr>
          <p:txBody>
            <a:bodyPr wrap="square" l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A9BC9"/>
                  </a:solidFill>
                  <a:effectLst/>
                  <a:uLnTx/>
                  <a:uFillTx/>
                </a:rPr>
                <a:t>Building Capacity</a:t>
              </a:r>
            </a:p>
          </p:txBody>
        </p:sp>
        <p:sp>
          <p:nvSpPr>
            <p:cNvPr id="31" name="TextBox 30">
              <a:extLst>
                <a:ext uri="{FF2B5EF4-FFF2-40B4-BE49-F238E27FC236}">
                  <a16:creationId xmlns:a16="http://schemas.microsoft.com/office/drawing/2014/main" id="{30000DBE-79BF-4A91-BBFB-33408C716DE6}"/>
                </a:ext>
              </a:extLst>
            </p:cNvPr>
            <p:cNvSpPr txBox="1"/>
            <p:nvPr/>
          </p:nvSpPr>
          <p:spPr>
            <a:xfrm>
              <a:off x="6723159" y="1719810"/>
              <a:ext cx="3432188" cy="758196"/>
            </a:xfrm>
            <a:prstGeom prst="rect">
              <a:avLst/>
            </a:prstGeom>
            <a:noFill/>
          </p:spPr>
          <p:txBody>
            <a:bodyPr wrap="square" lIns="0" tIns="45720" rIns="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rPr>
                <a:t>Increase capacity among researchers, clinicians, policymakers, community members, &amp; Indigenous communities</a:t>
              </a:r>
            </a:p>
          </p:txBody>
        </p:sp>
      </p:grpSp>
      <p:grpSp>
        <p:nvGrpSpPr>
          <p:cNvPr id="32" name="Group 31">
            <a:extLst>
              <a:ext uri="{FF2B5EF4-FFF2-40B4-BE49-F238E27FC236}">
                <a16:creationId xmlns:a16="http://schemas.microsoft.com/office/drawing/2014/main" id="{D4D48630-2161-42C1-B55B-B72815319D93}"/>
              </a:ext>
            </a:extLst>
          </p:cNvPr>
          <p:cNvGrpSpPr/>
          <p:nvPr/>
        </p:nvGrpSpPr>
        <p:grpSpPr>
          <a:xfrm>
            <a:off x="8251756" y="3297730"/>
            <a:ext cx="2937088" cy="866112"/>
            <a:chOff x="7888836" y="1416063"/>
            <a:chExt cx="2937088" cy="866112"/>
          </a:xfrm>
        </p:grpSpPr>
        <p:sp>
          <p:nvSpPr>
            <p:cNvPr id="33" name="TextBox 32">
              <a:extLst>
                <a:ext uri="{FF2B5EF4-FFF2-40B4-BE49-F238E27FC236}">
                  <a16:creationId xmlns:a16="http://schemas.microsoft.com/office/drawing/2014/main" id="{85CC791D-EE8E-48F4-800B-3292AE1B6718}"/>
                </a:ext>
              </a:extLst>
            </p:cNvPr>
            <p:cNvSpPr txBox="1"/>
            <p:nvPr/>
          </p:nvSpPr>
          <p:spPr>
            <a:xfrm>
              <a:off x="7888836" y="1416063"/>
              <a:ext cx="2937088" cy="400110"/>
            </a:xfrm>
            <a:prstGeom prst="rect">
              <a:avLst/>
            </a:prstGeom>
            <a:noFill/>
          </p:spPr>
          <p:txBody>
            <a:bodyPr wrap="square" lIns="0" tIns="45720" rIns="91440" bIns="4572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67082"/>
                  </a:solidFill>
                  <a:effectLst/>
                  <a:uLnTx/>
                  <a:uFillTx/>
                </a:rPr>
                <a:t>Engagement</a:t>
              </a:r>
              <a:r>
                <a:rPr kumimoji="0" lang="en-US" sz="2000" b="1" i="0" u="none" strike="noStrike" kern="1200" cap="none" spc="0" normalizeH="0" baseline="0" noProof="0" dirty="0">
                  <a:ln>
                    <a:noFill/>
                  </a:ln>
                  <a:solidFill>
                    <a:srgbClr val="FFC000"/>
                  </a:solidFill>
                  <a:effectLst/>
                  <a:uLnTx/>
                  <a:uFillTx/>
                </a:rPr>
                <a:t> </a:t>
              </a:r>
            </a:p>
          </p:txBody>
        </p:sp>
        <p:sp>
          <p:nvSpPr>
            <p:cNvPr id="34" name="TextBox 33">
              <a:extLst>
                <a:ext uri="{FF2B5EF4-FFF2-40B4-BE49-F238E27FC236}">
                  <a16:creationId xmlns:a16="http://schemas.microsoft.com/office/drawing/2014/main" id="{BB941264-4B5F-47EE-80B0-6D1AE4D82F57}"/>
                </a:ext>
              </a:extLst>
            </p:cNvPr>
            <p:cNvSpPr txBox="1"/>
            <p:nvPr/>
          </p:nvSpPr>
          <p:spPr>
            <a:xfrm>
              <a:off x="7888836" y="1758955"/>
              <a:ext cx="2929293" cy="523220"/>
            </a:xfrm>
            <a:prstGeom prst="rect">
              <a:avLst/>
            </a:prstGeom>
            <a:noFill/>
          </p:spPr>
          <p:txBody>
            <a:bodyPr wrap="square" lIns="0" tIns="45720" rIns="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rPr>
                <a:t>Create and nurture sustained partnerships with diverse partners </a:t>
              </a:r>
            </a:p>
          </p:txBody>
        </p:sp>
      </p:grpSp>
      <p:grpSp>
        <p:nvGrpSpPr>
          <p:cNvPr id="35" name="Group 34">
            <a:extLst>
              <a:ext uri="{FF2B5EF4-FFF2-40B4-BE49-F238E27FC236}">
                <a16:creationId xmlns:a16="http://schemas.microsoft.com/office/drawing/2014/main" id="{D641E7B5-D2B5-4847-8E1E-0CC9D03BB7A1}"/>
              </a:ext>
            </a:extLst>
          </p:cNvPr>
          <p:cNvGrpSpPr/>
          <p:nvPr/>
        </p:nvGrpSpPr>
        <p:grpSpPr>
          <a:xfrm>
            <a:off x="238931" y="3290035"/>
            <a:ext cx="3734092" cy="880244"/>
            <a:chOff x="7571545" y="1331897"/>
            <a:chExt cx="3734092" cy="880244"/>
          </a:xfrm>
        </p:grpSpPr>
        <p:sp>
          <p:nvSpPr>
            <p:cNvPr id="36" name="TextBox 35">
              <a:extLst>
                <a:ext uri="{FF2B5EF4-FFF2-40B4-BE49-F238E27FC236}">
                  <a16:creationId xmlns:a16="http://schemas.microsoft.com/office/drawing/2014/main" id="{7F34A5D4-47C2-4231-9F0B-0234BF5F3939}"/>
                </a:ext>
              </a:extLst>
            </p:cNvPr>
            <p:cNvSpPr txBox="1"/>
            <p:nvPr/>
          </p:nvSpPr>
          <p:spPr>
            <a:xfrm>
              <a:off x="7571545" y="1331897"/>
              <a:ext cx="3734092" cy="384721"/>
            </a:xfrm>
            <a:prstGeom prst="rect">
              <a:avLst/>
            </a:prstGeom>
            <a:noFill/>
          </p:spPr>
          <p:txBody>
            <a:bodyPr wrap="square" l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4785"/>
                  </a:solidFill>
                  <a:effectLst/>
                  <a:uLnTx/>
                  <a:uFillTx/>
                </a:rPr>
                <a:t>Knowledge Translation &amp; Exchange</a:t>
              </a:r>
            </a:p>
          </p:txBody>
        </p:sp>
        <p:sp>
          <p:nvSpPr>
            <p:cNvPr id="37" name="TextBox 36">
              <a:extLst>
                <a:ext uri="{FF2B5EF4-FFF2-40B4-BE49-F238E27FC236}">
                  <a16:creationId xmlns:a16="http://schemas.microsoft.com/office/drawing/2014/main" id="{216640C4-8101-4104-8B37-71357D1CF566}"/>
                </a:ext>
              </a:extLst>
            </p:cNvPr>
            <p:cNvSpPr txBox="1"/>
            <p:nvPr/>
          </p:nvSpPr>
          <p:spPr>
            <a:xfrm>
              <a:off x="8179742" y="1688921"/>
              <a:ext cx="2929293" cy="523220"/>
            </a:xfrm>
            <a:prstGeom prst="rect">
              <a:avLst/>
            </a:prstGeom>
            <a:noFill/>
          </p:spPr>
          <p:txBody>
            <a:bodyPr wrap="square" lIns="0" rIns="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rPr>
                <a:t>Generate and mobilize knowledge that informs and transforms practice </a:t>
              </a:r>
            </a:p>
          </p:txBody>
        </p:sp>
      </p:grpSp>
      <p:grpSp>
        <p:nvGrpSpPr>
          <p:cNvPr id="38" name="Group 37">
            <a:extLst>
              <a:ext uri="{FF2B5EF4-FFF2-40B4-BE49-F238E27FC236}">
                <a16:creationId xmlns:a16="http://schemas.microsoft.com/office/drawing/2014/main" id="{3685E36A-B62B-4F67-BEAC-D2CD0565FEA6}"/>
              </a:ext>
            </a:extLst>
          </p:cNvPr>
          <p:cNvGrpSpPr/>
          <p:nvPr/>
        </p:nvGrpSpPr>
        <p:grpSpPr>
          <a:xfrm>
            <a:off x="7961081" y="4924020"/>
            <a:ext cx="3388565" cy="1078627"/>
            <a:chOff x="7763490" y="1524617"/>
            <a:chExt cx="3185007" cy="1078627"/>
          </a:xfrm>
        </p:grpSpPr>
        <p:sp>
          <p:nvSpPr>
            <p:cNvPr id="39" name="TextBox 38">
              <a:extLst>
                <a:ext uri="{FF2B5EF4-FFF2-40B4-BE49-F238E27FC236}">
                  <a16:creationId xmlns:a16="http://schemas.microsoft.com/office/drawing/2014/main" id="{E285A43D-9631-46FD-9573-86205DFBBAF8}"/>
                </a:ext>
              </a:extLst>
            </p:cNvPr>
            <p:cNvSpPr txBox="1"/>
            <p:nvPr/>
          </p:nvSpPr>
          <p:spPr>
            <a:xfrm>
              <a:off x="7763490" y="1524617"/>
              <a:ext cx="3094061" cy="400110"/>
            </a:xfrm>
            <a:prstGeom prst="rect">
              <a:avLst/>
            </a:prstGeom>
            <a:noFill/>
          </p:spPr>
          <p:txBody>
            <a:bodyPr wrap="square" l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88F97"/>
                  </a:solidFill>
                  <a:effectLst/>
                  <a:uLnTx/>
                  <a:uFillTx/>
                </a:rPr>
                <a:t>Equity Diversity &amp; Inclusion</a:t>
              </a:r>
            </a:p>
          </p:txBody>
        </p:sp>
        <p:sp>
          <p:nvSpPr>
            <p:cNvPr id="40" name="TextBox 39">
              <a:extLst>
                <a:ext uri="{FF2B5EF4-FFF2-40B4-BE49-F238E27FC236}">
                  <a16:creationId xmlns:a16="http://schemas.microsoft.com/office/drawing/2014/main" id="{0F31FF78-164B-46D8-9BC8-06964C542CCF}"/>
                </a:ext>
              </a:extLst>
            </p:cNvPr>
            <p:cNvSpPr txBox="1"/>
            <p:nvPr/>
          </p:nvSpPr>
          <p:spPr>
            <a:xfrm>
              <a:off x="7771632" y="1864580"/>
              <a:ext cx="3176865" cy="738664"/>
            </a:xfrm>
            <a:prstGeom prst="rect">
              <a:avLst/>
            </a:prstGeom>
            <a:noFill/>
          </p:spPr>
          <p:txBody>
            <a:bodyPr wrap="square" lIns="0" r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rPr>
                <a:t>Enrich and support opportunities for Indigenous and equity deserving people to become researchers in primary care</a:t>
              </a:r>
            </a:p>
          </p:txBody>
        </p:sp>
      </p:grpSp>
      <p:grpSp>
        <p:nvGrpSpPr>
          <p:cNvPr id="41" name="Group 40">
            <a:extLst>
              <a:ext uri="{FF2B5EF4-FFF2-40B4-BE49-F238E27FC236}">
                <a16:creationId xmlns:a16="http://schemas.microsoft.com/office/drawing/2014/main" id="{879F6638-0575-4E4C-8050-3D9DA199A5E0}"/>
              </a:ext>
            </a:extLst>
          </p:cNvPr>
          <p:cNvGrpSpPr/>
          <p:nvPr/>
        </p:nvGrpSpPr>
        <p:grpSpPr>
          <a:xfrm>
            <a:off x="1549749" y="4924020"/>
            <a:ext cx="2823964" cy="851189"/>
            <a:chOff x="7881041" y="1380872"/>
            <a:chExt cx="2937088" cy="981251"/>
          </a:xfrm>
        </p:grpSpPr>
        <p:sp>
          <p:nvSpPr>
            <p:cNvPr id="42" name="TextBox 41">
              <a:extLst>
                <a:ext uri="{FF2B5EF4-FFF2-40B4-BE49-F238E27FC236}">
                  <a16:creationId xmlns:a16="http://schemas.microsoft.com/office/drawing/2014/main" id="{63CB16A7-BB89-4AB3-8EA8-C3A69928F85A}"/>
                </a:ext>
              </a:extLst>
            </p:cNvPr>
            <p:cNvSpPr txBox="1"/>
            <p:nvPr/>
          </p:nvSpPr>
          <p:spPr>
            <a:xfrm>
              <a:off x="7881041" y="1380872"/>
              <a:ext cx="2937088" cy="461247"/>
            </a:xfrm>
            <a:prstGeom prst="rect">
              <a:avLst/>
            </a:prstGeom>
            <a:noFill/>
          </p:spPr>
          <p:txBody>
            <a:bodyPr wrap="square" l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E9AD1"/>
                  </a:solidFill>
                  <a:effectLst/>
                  <a:uLnTx/>
                  <a:uFillTx/>
                </a:rPr>
                <a:t>Research Projects</a:t>
              </a:r>
            </a:p>
          </p:txBody>
        </p:sp>
        <p:sp>
          <p:nvSpPr>
            <p:cNvPr id="43" name="TextBox 42">
              <a:extLst>
                <a:ext uri="{FF2B5EF4-FFF2-40B4-BE49-F238E27FC236}">
                  <a16:creationId xmlns:a16="http://schemas.microsoft.com/office/drawing/2014/main" id="{E09EDD5D-5312-4031-A759-ADA66C29F036}"/>
                </a:ext>
              </a:extLst>
            </p:cNvPr>
            <p:cNvSpPr txBox="1"/>
            <p:nvPr/>
          </p:nvSpPr>
          <p:spPr>
            <a:xfrm>
              <a:off x="7888836" y="1758955"/>
              <a:ext cx="2929293" cy="603168"/>
            </a:xfrm>
            <a:prstGeom prst="rect">
              <a:avLst/>
            </a:prstGeom>
            <a:noFill/>
          </p:spPr>
          <p:txBody>
            <a:bodyPr wrap="square" lIns="0" rIns="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rPr>
                <a:t>Scale and spread successful patient-oriented research &amp; innovation</a:t>
              </a:r>
            </a:p>
          </p:txBody>
        </p:sp>
      </p:grpSp>
      <p:sp>
        <p:nvSpPr>
          <p:cNvPr id="50" name="TextBox 49">
            <a:extLst>
              <a:ext uri="{FF2B5EF4-FFF2-40B4-BE49-F238E27FC236}">
                <a16:creationId xmlns:a16="http://schemas.microsoft.com/office/drawing/2014/main" id="{74B216A7-DE4F-478B-8901-C8D7E2257E6F}"/>
              </a:ext>
            </a:extLst>
          </p:cNvPr>
          <p:cNvSpPr txBox="1"/>
          <p:nvPr/>
        </p:nvSpPr>
        <p:spPr>
          <a:xfrm>
            <a:off x="6250265" y="4170279"/>
            <a:ext cx="1096830" cy="307777"/>
          </a:xfrm>
          <a:prstGeom prst="rect">
            <a:avLst/>
          </a:prstGeom>
          <a:noFill/>
        </p:spPr>
        <p:txBody>
          <a:bodyPr wrap="square" rtlCol="0">
            <a:spAutoFit/>
          </a:bodyPr>
          <a:lstStyle/>
          <a:p>
            <a:pPr algn="ctr"/>
            <a:r>
              <a:rPr lang="en-CA" sz="1400" b="1" dirty="0">
                <a:solidFill>
                  <a:srgbClr val="3A3667"/>
                </a:solidFill>
              </a:rPr>
              <a:t>Data</a:t>
            </a:r>
          </a:p>
        </p:txBody>
      </p:sp>
      <p:sp>
        <p:nvSpPr>
          <p:cNvPr id="51" name="TextBox 50">
            <a:extLst>
              <a:ext uri="{FF2B5EF4-FFF2-40B4-BE49-F238E27FC236}">
                <a16:creationId xmlns:a16="http://schemas.microsoft.com/office/drawing/2014/main" id="{798E51EC-4BF9-445D-A0F0-BC10AAA9FC18}"/>
              </a:ext>
            </a:extLst>
          </p:cNvPr>
          <p:cNvSpPr txBox="1"/>
          <p:nvPr/>
        </p:nvSpPr>
        <p:spPr>
          <a:xfrm>
            <a:off x="5731880" y="3113914"/>
            <a:ext cx="777008" cy="307777"/>
          </a:xfrm>
          <a:prstGeom prst="rect">
            <a:avLst/>
          </a:prstGeom>
          <a:noFill/>
        </p:spPr>
        <p:txBody>
          <a:bodyPr wrap="none" rtlCol="0">
            <a:spAutoFit/>
          </a:bodyPr>
          <a:lstStyle/>
          <a:p>
            <a:pPr algn="ctr"/>
            <a:r>
              <a:rPr lang="en-CA" sz="1400" b="1" dirty="0">
                <a:solidFill>
                  <a:srgbClr val="3A3667"/>
                </a:solidFill>
              </a:rPr>
              <a:t>Practice</a:t>
            </a:r>
          </a:p>
        </p:txBody>
      </p:sp>
      <p:sp>
        <p:nvSpPr>
          <p:cNvPr id="52" name="TextBox 51">
            <a:extLst>
              <a:ext uri="{FF2B5EF4-FFF2-40B4-BE49-F238E27FC236}">
                <a16:creationId xmlns:a16="http://schemas.microsoft.com/office/drawing/2014/main" id="{4B6C9C70-6A2E-4963-8BDC-52CCD7AF092E}"/>
              </a:ext>
            </a:extLst>
          </p:cNvPr>
          <p:cNvSpPr txBox="1"/>
          <p:nvPr/>
        </p:nvSpPr>
        <p:spPr>
          <a:xfrm>
            <a:off x="4950555" y="4053407"/>
            <a:ext cx="660116" cy="523220"/>
          </a:xfrm>
          <a:prstGeom prst="rect">
            <a:avLst/>
          </a:prstGeom>
          <a:noFill/>
        </p:spPr>
        <p:txBody>
          <a:bodyPr wrap="none" rtlCol="0">
            <a:spAutoFit/>
          </a:bodyPr>
          <a:lstStyle/>
          <a:p>
            <a:pPr algn="r"/>
            <a:r>
              <a:rPr lang="en-CA" sz="1400" b="1" dirty="0">
                <a:solidFill>
                  <a:srgbClr val="3A3667"/>
                </a:solidFill>
              </a:rPr>
              <a:t>Know-</a:t>
            </a:r>
          </a:p>
          <a:p>
            <a:pPr algn="r"/>
            <a:r>
              <a:rPr lang="en-CA" sz="1400" b="1" dirty="0">
                <a:solidFill>
                  <a:srgbClr val="3A3667"/>
                </a:solidFill>
              </a:rPr>
              <a:t>ledge</a:t>
            </a:r>
          </a:p>
        </p:txBody>
      </p:sp>
      <p:grpSp>
        <p:nvGrpSpPr>
          <p:cNvPr id="61" name="Group 60">
            <a:extLst>
              <a:ext uri="{FF2B5EF4-FFF2-40B4-BE49-F238E27FC236}">
                <a16:creationId xmlns:a16="http://schemas.microsoft.com/office/drawing/2014/main" id="{CA59787A-5455-4B12-80C2-BC9B2B2E5DAE}"/>
              </a:ext>
            </a:extLst>
          </p:cNvPr>
          <p:cNvGrpSpPr/>
          <p:nvPr/>
        </p:nvGrpSpPr>
        <p:grpSpPr>
          <a:xfrm>
            <a:off x="5515694" y="3410684"/>
            <a:ext cx="1141177" cy="1135060"/>
            <a:chOff x="5228684" y="3141287"/>
            <a:chExt cx="1718584" cy="1709372"/>
          </a:xfrm>
          <a:solidFill>
            <a:srgbClr val="004785"/>
          </a:solidFill>
        </p:grpSpPr>
        <p:sp>
          <p:nvSpPr>
            <p:cNvPr id="58" name="Arrow: Circular 57">
              <a:extLst>
                <a:ext uri="{FF2B5EF4-FFF2-40B4-BE49-F238E27FC236}">
                  <a16:creationId xmlns:a16="http://schemas.microsoft.com/office/drawing/2014/main" id="{0D6DE868-0775-483B-8F72-2AB7DF1D1416}"/>
                </a:ext>
              </a:extLst>
            </p:cNvPr>
            <p:cNvSpPr/>
            <p:nvPr/>
          </p:nvSpPr>
          <p:spPr>
            <a:xfrm>
              <a:off x="5295469" y="3141287"/>
              <a:ext cx="1651799" cy="1651799"/>
            </a:xfrm>
            <a:prstGeom prst="circularArrow">
              <a:avLst>
                <a:gd name="adj1" fmla="val 5085"/>
                <a:gd name="adj2" fmla="val 327528"/>
                <a:gd name="adj3" fmla="val 1472472"/>
                <a:gd name="adj4" fmla="val 16199432"/>
                <a:gd name="adj5" fmla="val 5932"/>
              </a:avLst>
            </a:prstGeom>
            <a:grpFill/>
            <a:ln w="76200"/>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59" name="Arrow: Circular 58">
              <a:extLst>
                <a:ext uri="{FF2B5EF4-FFF2-40B4-BE49-F238E27FC236}">
                  <a16:creationId xmlns:a16="http://schemas.microsoft.com/office/drawing/2014/main" id="{5B1AD3F4-A2CD-46FF-B92E-F81C9DCCE15A}"/>
                </a:ext>
              </a:extLst>
            </p:cNvPr>
            <p:cNvSpPr/>
            <p:nvPr/>
          </p:nvSpPr>
          <p:spPr>
            <a:xfrm>
              <a:off x="5262076" y="3198860"/>
              <a:ext cx="1651799" cy="1651799"/>
            </a:xfrm>
            <a:prstGeom prst="circularArrow">
              <a:avLst>
                <a:gd name="adj1" fmla="val 5085"/>
                <a:gd name="adj2" fmla="val 327528"/>
                <a:gd name="adj3" fmla="val 8671970"/>
                <a:gd name="adj4" fmla="val 1800502"/>
                <a:gd name="adj5" fmla="val 5932"/>
              </a:avLst>
            </a:prstGeom>
            <a:grpFill/>
            <a:ln w="76200"/>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60" name="Arrow: Circular 59">
              <a:extLst>
                <a:ext uri="{FF2B5EF4-FFF2-40B4-BE49-F238E27FC236}">
                  <a16:creationId xmlns:a16="http://schemas.microsoft.com/office/drawing/2014/main" id="{01E37C07-61D0-4BE0-BCDD-5995644883CA}"/>
                </a:ext>
              </a:extLst>
            </p:cNvPr>
            <p:cNvSpPr/>
            <p:nvPr/>
          </p:nvSpPr>
          <p:spPr>
            <a:xfrm>
              <a:off x="5228684" y="3141287"/>
              <a:ext cx="1651799" cy="1651799"/>
            </a:xfrm>
            <a:prstGeom prst="circularArrow">
              <a:avLst>
                <a:gd name="adj1" fmla="val 5085"/>
                <a:gd name="adj2" fmla="val 327528"/>
                <a:gd name="adj3" fmla="val 15873039"/>
                <a:gd name="adj4" fmla="val 9000000"/>
                <a:gd name="adj5" fmla="val 5932"/>
              </a:avLst>
            </a:prstGeom>
            <a:grpFill/>
            <a:ln w="76200"/>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110740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55D51F6-D8A3-4041-0531-514BA407EF36}"/>
              </a:ext>
            </a:extLst>
          </p:cNvPr>
          <p:cNvSpPr txBox="1"/>
          <p:nvPr/>
        </p:nvSpPr>
        <p:spPr>
          <a:xfrm>
            <a:off x="0" y="103828"/>
            <a:ext cx="11318789" cy="830997"/>
          </a:xfrm>
          <a:prstGeom prst="rect">
            <a:avLst/>
          </a:prstGeom>
          <a:noFill/>
        </p:spPr>
        <p:txBody>
          <a:bodyPr wrap="square">
            <a:spAutoFit/>
          </a:bodyPr>
          <a:lstStyle/>
          <a:p>
            <a:r>
              <a:rPr kumimoji="0" lang="en-US" sz="3000" b="0" i="0" u="none" strike="noStrike" kern="1200" cap="none" spc="0" normalizeH="0" baseline="0" noProof="0" dirty="0">
                <a:ln>
                  <a:noFill/>
                </a:ln>
                <a:solidFill>
                  <a:srgbClr val="4D4D4D"/>
                </a:solidFill>
                <a:effectLst/>
                <a:uLnTx/>
                <a:uFillTx/>
                <a:latin typeface="Calibri" panose="020F0502020204030204"/>
                <a:ea typeface="+mj-ea"/>
                <a:cs typeface="+mj-cs"/>
              </a:rPr>
              <a:t>CPCRN Practice Based Research and Learning Networks </a:t>
            </a:r>
          </a:p>
          <a:p>
            <a:endParaRPr lang="en-US" dirty="0"/>
          </a:p>
        </p:txBody>
      </p:sp>
      <p:pic>
        <p:nvPicPr>
          <p:cNvPr id="13" name="Picture 12">
            <a:extLst>
              <a:ext uri="{FF2B5EF4-FFF2-40B4-BE49-F238E27FC236}">
                <a16:creationId xmlns:a16="http://schemas.microsoft.com/office/drawing/2014/main" id="{3496E5CB-FD77-8E8F-A0B4-35DE686281AE}"/>
              </a:ext>
            </a:extLst>
          </p:cNvPr>
          <p:cNvPicPr>
            <a:picLocks noChangeAspect="1"/>
          </p:cNvPicPr>
          <p:nvPr/>
        </p:nvPicPr>
        <p:blipFill>
          <a:blip r:embed="rId3"/>
          <a:stretch>
            <a:fillRect/>
          </a:stretch>
        </p:blipFill>
        <p:spPr>
          <a:xfrm>
            <a:off x="4942703" y="680942"/>
            <a:ext cx="7049286" cy="6073230"/>
          </a:xfrm>
          <a:prstGeom prst="rect">
            <a:avLst/>
          </a:prstGeom>
        </p:spPr>
      </p:pic>
      <p:sp>
        <p:nvSpPr>
          <p:cNvPr id="16" name="TextBox 15">
            <a:extLst>
              <a:ext uri="{FF2B5EF4-FFF2-40B4-BE49-F238E27FC236}">
                <a16:creationId xmlns:a16="http://schemas.microsoft.com/office/drawing/2014/main" id="{498167B6-DF93-97CF-13A8-A99CC34FD198}"/>
              </a:ext>
            </a:extLst>
          </p:cNvPr>
          <p:cNvSpPr txBox="1"/>
          <p:nvPr/>
        </p:nvSpPr>
        <p:spPr>
          <a:xfrm>
            <a:off x="271850" y="728230"/>
            <a:ext cx="4670853"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rPr>
              <a:t>British Columbia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(101 providers, 133K patients)</a:t>
            </a:r>
            <a:endPar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BC-PHCRN, Vancouver</a:t>
            </a:r>
            <a:endParaRPr kumimoji="0" lang="en-CA" sz="12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rPr>
              <a:t>Alberta (267 providers, 354K patients)</a:t>
            </a:r>
            <a:endPar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SAPCReN</a:t>
            </a: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 Calgary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NAPCReN</a:t>
            </a: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 Edmonton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rPr>
              <a:t>Manitoba (249 providers, 267K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MaPCReN</a:t>
            </a: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 Winnipeg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rPr>
              <a:t>Saskatchewan, NWT and PEI: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beginning stages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rPr>
              <a:t>Ontario (719 providers, 1.4M)</a:t>
            </a:r>
            <a:endPar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DELPHI, London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UP-Learn, Toronto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EON, Kingston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MUSIC, Hamilton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OPEN, Ottawa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NOSM, Northern Ontario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rPr>
              <a:t>Alliance of Healthier Communities (CHC data), Ontario</a:t>
            </a:r>
            <a:endPar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rPr>
              <a:t>Quebec  (130 providers, 47K)     </a:t>
            </a:r>
            <a:endPar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Light" panose="020F0302020204030204"/>
                <a:ea typeface="+mn-ea"/>
                <a:cs typeface="+mn-cs"/>
              </a:rPr>
              <a:t>RRSPUM-Réseau de recherche en soins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Light" panose="020F0302020204030204"/>
                <a:ea typeface="+mn-ea"/>
                <a:cs typeface="+mn-cs"/>
              </a:rPr>
              <a:t>   primaires de l'Université de Montréal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Light" panose="020F0302020204030204"/>
                <a:ea typeface="+mn-ea"/>
                <a:cs typeface="+mn-cs"/>
              </a:rPr>
              <a:t>Réseau-1 Québec </a:t>
            </a:r>
            <a:br>
              <a:rPr kumimoji="0" lang="fr-CA" sz="1200" b="0" i="0" u="none"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rPr>
              <a:t>Nova Scotia and New Brunswick (21 providers, 11K)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MaRNet</a:t>
            </a: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 and BRIC-NS, Halifax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CRIC, St. John </a:t>
            </a:r>
            <a:b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Light" panose="020F0302020204030204"/>
                <a:ea typeface="+mn-ea"/>
                <a:cs typeface="+mn-cs"/>
              </a:rPr>
              <a:t>Newfoundland (64 providers, 85K)</a:t>
            </a:r>
            <a:endPar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Light" panose="020F0302020204030204"/>
                <a:ea typeface="+mn-ea"/>
                <a:cs typeface="+mn-cs"/>
              </a:rPr>
              <a:t>APBRN and PRIME, St. John’s</a:t>
            </a:r>
            <a:endParaRPr kumimoji="0" lang="en-CA" sz="12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1790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60EDC3-F76F-F8D1-1984-1F0DB939A807}"/>
              </a:ext>
            </a:extLst>
          </p:cNvPr>
          <p:cNvSpPr>
            <a:spLocks noGrp="1"/>
          </p:cNvSpPr>
          <p:nvPr>
            <p:ph idx="1"/>
          </p:nvPr>
        </p:nvSpPr>
        <p:spPr/>
        <p:txBody>
          <a:bodyPr/>
          <a:lstStyle/>
          <a:p>
            <a:r>
              <a:rPr lang="en-US" b="0" i="0" dirty="0">
                <a:solidFill>
                  <a:srgbClr val="2E2B2B"/>
                </a:solidFill>
                <a:effectLst/>
                <a:latin typeface="Helvetica Neue"/>
              </a:rPr>
              <a:t>Practice-based research networks (PBRNs) are </a:t>
            </a:r>
            <a:r>
              <a:rPr lang="en-US" b="1" i="0" dirty="0">
                <a:solidFill>
                  <a:srgbClr val="2E2B2B"/>
                </a:solidFill>
                <a:effectLst/>
                <a:latin typeface="Helvetica Neue"/>
              </a:rPr>
              <a:t>collaborations of researchers and primary care practitioners</a:t>
            </a:r>
            <a:r>
              <a:rPr lang="en-US" b="0" i="0" dirty="0">
                <a:solidFill>
                  <a:srgbClr val="2E2B2B"/>
                </a:solidFill>
                <a:effectLst/>
                <a:latin typeface="Helvetica Neue"/>
              </a:rPr>
              <a:t> who are engaged in </a:t>
            </a:r>
            <a:r>
              <a:rPr lang="en-US" b="1" i="0" dirty="0">
                <a:solidFill>
                  <a:srgbClr val="2E2B2B"/>
                </a:solidFill>
                <a:effectLst/>
                <a:latin typeface="Helvetica Neue"/>
              </a:rPr>
              <a:t>conducting health/care research</a:t>
            </a:r>
            <a:r>
              <a:rPr lang="en-US" b="0" i="0" dirty="0">
                <a:solidFill>
                  <a:srgbClr val="2E2B2B"/>
                </a:solidFill>
                <a:effectLst/>
                <a:latin typeface="Helvetica Neue"/>
              </a:rPr>
              <a:t>, addressing questions and problems that emerge from daily practice, translating research findings into evidence-based practice, and improving the quality of healthcare.</a:t>
            </a:r>
            <a:endParaRPr lang="en-US" dirty="0"/>
          </a:p>
        </p:txBody>
      </p:sp>
      <p:sp>
        <p:nvSpPr>
          <p:cNvPr id="4" name="TextBox 3">
            <a:extLst>
              <a:ext uri="{FF2B5EF4-FFF2-40B4-BE49-F238E27FC236}">
                <a16:creationId xmlns:a16="http://schemas.microsoft.com/office/drawing/2014/main" id="{F42A51A1-0727-CA3C-2BAB-C97F6AB6A9D6}"/>
              </a:ext>
            </a:extLst>
          </p:cNvPr>
          <p:cNvSpPr txBox="1"/>
          <p:nvPr/>
        </p:nvSpPr>
        <p:spPr>
          <a:xfrm>
            <a:off x="7579894" y="6316579"/>
            <a:ext cx="3561347" cy="369332"/>
          </a:xfrm>
          <a:prstGeom prst="rect">
            <a:avLst/>
          </a:prstGeom>
          <a:noFill/>
        </p:spPr>
        <p:txBody>
          <a:bodyPr wrap="square" rtlCol="0">
            <a:spAutoFit/>
          </a:bodyPr>
          <a:lstStyle/>
          <a:p>
            <a:r>
              <a:rPr lang="en-US" dirty="0"/>
              <a:t>Cited in Dania et al, JABFM 2021</a:t>
            </a:r>
          </a:p>
        </p:txBody>
      </p:sp>
      <p:sp>
        <p:nvSpPr>
          <p:cNvPr id="5" name="Title 1">
            <a:extLst>
              <a:ext uri="{FF2B5EF4-FFF2-40B4-BE49-F238E27FC236}">
                <a16:creationId xmlns:a16="http://schemas.microsoft.com/office/drawing/2014/main" id="{07D8F690-3043-576C-5CF2-3777BA527CC5}"/>
              </a:ext>
            </a:extLst>
          </p:cNvPr>
          <p:cNvSpPr txBox="1">
            <a:spLocks/>
          </p:cNvSpPr>
          <p:nvPr/>
        </p:nvSpPr>
        <p:spPr>
          <a:xfrm>
            <a:off x="0" y="0"/>
            <a:ext cx="11216640" cy="822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accent6"/>
                </a:solidFill>
                <a:latin typeface="+mn-lt"/>
                <a:ea typeface="+mj-ea"/>
                <a:cs typeface="+mj-cs"/>
              </a:defRPr>
            </a:lvl1pPr>
          </a:lstStyle>
          <a:p>
            <a:r>
              <a:rPr lang="en-US" sz="4000" dirty="0">
                <a:latin typeface="+mj-lt"/>
              </a:rPr>
              <a:t>Re/defining a PBRN</a:t>
            </a:r>
          </a:p>
        </p:txBody>
      </p:sp>
    </p:spTree>
    <p:extLst>
      <p:ext uri="{BB962C8B-B14F-4D97-AF65-F5344CB8AC3E}">
        <p14:creationId xmlns:p14="http://schemas.microsoft.com/office/powerpoint/2010/main" val="145039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E362-E42F-C034-3762-770417DE880D}"/>
              </a:ext>
            </a:extLst>
          </p:cNvPr>
          <p:cNvSpPr>
            <a:spLocks noGrp="1"/>
          </p:cNvSpPr>
          <p:nvPr>
            <p:ph type="title"/>
          </p:nvPr>
        </p:nvSpPr>
        <p:spPr>
          <a:xfrm>
            <a:off x="0" y="0"/>
            <a:ext cx="11216640" cy="822960"/>
          </a:xfrm>
        </p:spPr>
        <p:txBody>
          <a:bodyPr>
            <a:normAutofit/>
          </a:bodyPr>
          <a:lstStyle/>
          <a:p>
            <a:r>
              <a:rPr lang="en-US" sz="4000" dirty="0">
                <a:latin typeface="+mj-lt"/>
              </a:rPr>
              <a:t>Areas of Focus for PBRNs</a:t>
            </a:r>
          </a:p>
        </p:txBody>
      </p:sp>
      <p:sp>
        <p:nvSpPr>
          <p:cNvPr id="3" name="TextBox 2">
            <a:extLst>
              <a:ext uri="{FF2B5EF4-FFF2-40B4-BE49-F238E27FC236}">
                <a16:creationId xmlns:a16="http://schemas.microsoft.com/office/drawing/2014/main" id="{723AAB30-0DCC-932D-E1B5-91902A94CC25}"/>
              </a:ext>
            </a:extLst>
          </p:cNvPr>
          <p:cNvSpPr txBox="1"/>
          <p:nvPr/>
        </p:nvSpPr>
        <p:spPr>
          <a:xfrm>
            <a:off x="2987763" y="4920012"/>
            <a:ext cx="1961051" cy="830997"/>
          </a:xfrm>
          <a:prstGeom prst="rect">
            <a:avLst/>
          </a:prstGeom>
          <a:noFill/>
        </p:spPr>
        <p:txBody>
          <a:bodyPr wrap="square" rtlCol="0">
            <a:spAutoFit/>
          </a:bodyPr>
          <a:lstStyle/>
          <a:p>
            <a:pPr algn="ctr"/>
            <a:r>
              <a:rPr lang="en-US" sz="2400" dirty="0"/>
              <a:t>Quality Improvement</a:t>
            </a:r>
          </a:p>
        </p:txBody>
      </p:sp>
      <p:sp>
        <p:nvSpPr>
          <p:cNvPr id="6" name="TextBox 5">
            <a:extLst>
              <a:ext uri="{FF2B5EF4-FFF2-40B4-BE49-F238E27FC236}">
                <a16:creationId xmlns:a16="http://schemas.microsoft.com/office/drawing/2014/main" id="{892CC9FE-D2B5-9914-01B9-4438F1857A1C}"/>
              </a:ext>
            </a:extLst>
          </p:cNvPr>
          <p:cNvSpPr txBox="1"/>
          <p:nvPr/>
        </p:nvSpPr>
        <p:spPr>
          <a:xfrm>
            <a:off x="6048392" y="4977054"/>
            <a:ext cx="1808704" cy="461665"/>
          </a:xfrm>
          <a:prstGeom prst="rect">
            <a:avLst/>
          </a:prstGeom>
          <a:noFill/>
        </p:spPr>
        <p:txBody>
          <a:bodyPr wrap="square" rtlCol="0">
            <a:spAutoFit/>
          </a:bodyPr>
          <a:lstStyle/>
          <a:p>
            <a:pPr algn="ctr"/>
            <a:r>
              <a:rPr lang="en-US" sz="2400" dirty="0"/>
              <a:t>Research</a:t>
            </a:r>
          </a:p>
        </p:txBody>
      </p:sp>
      <p:sp>
        <p:nvSpPr>
          <p:cNvPr id="7" name="TextBox 6">
            <a:extLst>
              <a:ext uri="{FF2B5EF4-FFF2-40B4-BE49-F238E27FC236}">
                <a16:creationId xmlns:a16="http://schemas.microsoft.com/office/drawing/2014/main" id="{C14BCD35-46D0-B68A-4E99-2A009222C880}"/>
              </a:ext>
            </a:extLst>
          </p:cNvPr>
          <p:cNvSpPr txBox="1"/>
          <p:nvPr/>
        </p:nvSpPr>
        <p:spPr>
          <a:xfrm>
            <a:off x="9374272" y="4977468"/>
            <a:ext cx="2258644" cy="461665"/>
          </a:xfrm>
          <a:prstGeom prst="rect">
            <a:avLst/>
          </a:prstGeom>
          <a:noFill/>
        </p:spPr>
        <p:txBody>
          <a:bodyPr wrap="square" rtlCol="0">
            <a:spAutoFit/>
          </a:bodyPr>
          <a:lstStyle/>
          <a:p>
            <a:pPr algn="ctr"/>
            <a:r>
              <a:rPr lang="en-US" sz="2400" dirty="0"/>
              <a:t>Informing Policy</a:t>
            </a:r>
          </a:p>
        </p:txBody>
      </p:sp>
      <p:pic>
        <p:nvPicPr>
          <p:cNvPr id="11" name="Picture 10" descr="A diagram of a plan and study&#10;&#10;Description automatically generated">
            <a:extLst>
              <a:ext uri="{FF2B5EF4-FFF2-40B4-BE49-F238E27FC236}">
                <a16:creationId xmlns:a16="http://schemas.microsoft.com/office/drawing/2014/main" id="{C8118E98-40D8-8D9A-7888-5941B60E8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4993" y="2112747"/>
            <a:ext cx="2306592" cy="2306592"/>
          </a:xfrm>
          <a:prstGeom prst="rect">
            <a:avLst/>
          </a:prstGeom>
        </p:spPr>
      </p:pic>
      <p:pic>
        <p:nvPicPr>
          <p:cNvPr id="5" name="Picture 4" descr="A group of people putting their hands together&#10;&#10;Description automatically generated">
            <a:extLst>
              <a:ext uri="{FF2B5EF4-FFF2-40B4-BE49-F238E27FC236}">
                <a16:creationId xmlns:a16="http://schemas.microsoft.com/office/drawing/2014/main" id="{DEFA5EA2-0B3D-471A-3E7D-49765D052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22755"/>
            <a:ext cx="2606722" cy="2182372"/>
          </a:xfrm>
          <a:prstGeom prst="rect">
            <a:avLst/>
          </a:prstGeom>
        </p:spPr>
      </p:pic>
      <p:sp>
        <p:nvSpPr>
          <p:cNvPr id="8" name="TextBox 7">
            <a:extLst>
              <a:ext uri="{FF2B5EF4-FFF2-40B4-BE49-F238E27FC236}">
                <a16:creationId xmlns:a16="http://schemas.microsoft.com/office/drawing/2014/main" id="{28ED723D-260B-077A-94DB-7B4030CECCFF}"/>
              </a:ext>
            </a:extLst>
          </p:cNvPr>
          <p:cNvSpPr txBox="1"/>
          <p:nvPr/>
        </p:nvSpPr>
        <p:spPr>
          <a:xfrm>
            <a:off x="423062" y="4920012"/>
            <a:ext cx="1961051" cy="830997"/>
          </a:xfrm>
          <a:prstGeom prst="rect">
            <a:avLst/>
          </a:prstGeom>
          <a:noFill/>
        </p:spPr>
        <p:txBody>
          <a:bodyPr wrap="square" rtlCol="0">
            <a:spAutoFit/>
          </a:bodyPr>
          <a:lstStyle/>
          <a:p>
            <a:pPr algn="ctr"/>
            <a:r>
              <a:rPr lang="en-US" sz="2400" dirty="0"/>
              <a:t>Community Engagement</a:t>
            </a:r>
          </a:p>
        </p:txBody>
      </p:sp>
      <p:pic>
        <p:nvPicPr>
          <p:cNvPr id="9" name="Picture 8" descr="A hand touching a medical icon&#10;&#10;Description automatically generated">
            <a:extLst>
              <a:ext uri="{FF2B5EF4-FFF2-40B4-BE49-F238E27FC236}">
                <a16:creationId xmlns:a16="http://schemas.microsoft.com/office/drawing/2014/main" id="{759791E1-65EA-6550-62B7-7D47503ECA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480" r="13214"/>
          <a:stretch/>
        </p:blipFill>
        <p:spPr>
          <a:xfrm>
            <a:off x="5298571" y="2143112"/>
            <a:ext cx="3308347" cy="2262459"/>
          </a:xfrm>
          <a:prstGeom prst="rect">
            <a:avLst/>
          </a:prstGeom>
        </p:spPr>
      </p:pic>
      <p:pic>
        <p:nvPicPr>
          <p:cNvPr id="16" name="Picture 15" descr="A diagram of a diagram of a diagram&#10;&#10;Description automatically generated with medium confidence">
            <a:extLst>
              <a:ext uri="{FF2B5EF4-FFF2-40B4-BE49-F238E27FC236}">
                <a16:creationId xmlns:a16="http://schemas.microsoft.com/office/drawing/2014/main" id="{9475247D-D56D-B88B-FDEA-152641066A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5189" y="2112747"/>
            <a:ext cx="3376811" cy="2182816"/>
          </a:xfrm>
          <a:prstGeom prst="rect">
            <a:avLst/>
          </a:prstGeom>
        </p:spPr>
      </p:pic>
      <p:pic>
        <p:nvPicPr>
          <p:cNvPr id="18" name="Picture 17" descr="Diagram of a diagram of health policy&#10;&#10;Description automatically generated">
            <a:extLst>
              <a:ext uri="{FF2B5EF4-FFF2-40B4-BE49-F238E27FC236}">
                <a16:creationId xmlns:a16="http://schemas.microsoft.com/office/drawing/2014/main" id="{55A34679-FEB3-61CB-38A0-E4782D7E3A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5189" y="1864864"/>
            <a:ext cx="3376811" cy="2822830"/>
          </a:xfrm>
          <a:prstGeom prst="rect">
            <a:avLst/>
          </a:prstGeom>
        </p:spPr>
      </p:pic>
    </p:spTree>
    <p:extLst>
      <p:ext uri="{BB962C8B-B14F-4D97-AF65-F5344CB8AC3E}">
        <p14:creationId xmlns:p14="http://schemas.microsoft.com/office/powerpoint/2010/main" val="46915392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546117F-FC1F-4F6F-85E4-47B1120B5C1E}" vid="{1D0E24A1-BFCB-47CB-BEEE-4E16FC762D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9BEFCDDCD7B4DB7D6A9A745732A02" ma:contentTypeVersion="14" ma:contentTypeDescription="Create a new document." ma:contentTypeScope="" ma:versionID="acc3405b7b5232917b121d4295509b5b">
  <xsd:schema xmlns:xsd="http://www.w3.org/2001/XMLSchema" xmlns:xs="http://www.w3.org/2001/XMLSchema" xmlns:p="http://schemas.microsoft.com/office/2006/metadata/properties" xmlns:ns3="17279781-c55a-43ae-bf43-24014b6486ce" xmlns:ns4="5f40a823-8c49-45e2-bfe1-64308ace31f1" targetNamespace="http://schemas.microsoft.com/office/2006/metadata/properties" ma:root="true" ma:fieldsID="20dff2b5be27f6a264c53a4fc35c5ce1" ns3:_="" ns4:_="">
    <xsd:import namespace="17279781-c55a-43ae-bf43-24014b6486ce"/>
    <xsd:import namespace="5f40a823-8c49-45e2-bfe1-64308ace31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_activity" minOccurs="0"/>
                <xsd:element ref="ns4:MediaServiceOCR"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79781-c55a-43ae-bf43-24014b6486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40a823-8c49-45e2-bfe1-64308ace31f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f40a823-8c49-45e2-bfe1-64308ace31f1" xsi:nil="true"/>
  </documentManagement>
</p:properties>
</file>

<file path=customXml/itemProps1.xml><?xml version="1.0" encoding="utf-8"?>
<ds:datastoreItem xmlns:ds="http://schemas.openxmlformats.org/officeDocument/2006/customXml" ds:itemID="{174420B9-0552-48AE-B087-B655D50EA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79781-c55a-43ae-bf43-24014b6486ce"/>
    <ds:schemaRef ds:uri="5f40a823-8c49-45e2-bfe1-64308ace3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27784C-A36B-42E7-9528-503AA4203A55}">
  <ds:schemaRefs>
    <ds:schemaRef ds:uri="http://schemas.microsoft.com/sharepoint/v3/contenttype/forms"/>
  </ds:schemaRefs>
</ds:datastoreItem>
</file>

<file path=customXml/itemProps3.xml><?xml version="1.0" encoding="utf-8"?>
<ds:datastoreItem xmlns:ds="http://schemas.openxmlformats.org/officeDocument/2006/customXml" ds:itemID="{B798BBED-39D0-4189-B829-24B723AA8B06}">
  <ds:schemaRefs>
    <ds:schemaRef ds:uri="http://purl.org/dc/terms/"/>
    <ds:schemaRef ds:uri="http://schemas.openxmlformats.org/package/2006/metadata/core-properties"/>
    <ds:schemaRef ds:uri="5f40a823-8c49-45e2-bfe1-64308ace31f1"/>
    <ds:schemaRef ds:uri="http://schemas.microsoft.com/office/2006/documentManagement/types"/>
    <ds:schemaRef ds:uri="http://www.w3.org/XML/1998/namespace"/>
    <ds:schemaRef ds:uri="http://schemas.microsoft.com/office/infopath/2007/PartnerControls"/>
    <ds:schemaRef ds:uri="http://purl.org/dc/dcmitype/"/>
    <ds:schemaRef ds:uri="17279781-c55a-43ae-bf43-24014b6486c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PIHCIN slide template 16x9</Template>
  <TotalTime>7993</TotalTime>
  <Words>2650</Words>
  <Application>Microsoft Office PowerPoint</Application>
  <PresentationFormat>Widescreen</PresentationFormat>
  <Paragraphs>372</Paragraphs>
  <Slides>34</Slides>
  <Notes>23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34</vt:i4>
      </vt:variant>
    </vt:vector>
  </HeadingPairs>
  <TitlesOfParts>
    <vt:vector size="51" baseType="lpstr">
      <vt:lpstr>Aptos</vt:lpstr>
      <vt:lpstr>Aptos Display</vt:lpstr>
      <vt:lpstr>Arial</vt:lpstr>
      <vt:lpstr>Calibri</vt:lpstr>
      <vt:lpstr>Calibri Light</vt:lpstr>
      <vt:lpstr>Courier New</vt:lpstr>
      <vt:lpstr>Helvetica Neue</vt:lpstr>
      <vt:lpstr>Hind</vt:lpstr>
      <vt:lpstr>Roboto</vt:lpstr>
      <vt:lpstr>Symbol</vt:lpstr>
      <vt:lpstr>Times New Roman</vt:lpstr>
      <vt:lpstr>Tw Cen MT</vt:lpstr>
      <vt:lpstr>Tw Cen MT Condensed</vt:lpstr>
      <vt:lpstr>Wingdings 3</vt:lpstr>
      <vt:lpstr>Office Theme</vt:lpstr>
      <vt:lpstr>1_Office Theme</vt:lpstr>
      <vt:lpstr>ModernClassicBlock-3</vt:lpstr>
      <vt:lpstr>PowerPoint Presentation</vt:lpstr>
      <vt:lpstr>Challenges in Primary Care</vt:lpstr>
      <vt:lpstr>PowerPoint Presentation</vt:lpstr>
      <vt:lpstr>PowerPoint Presentation</vt:lpstr>
      <vt:lpstr>Challenges in Research</vt:lpstr>
      <vt:lpstr>Canadian Primary Care Research Network</vt:lpstr>
      <vt:lpstr>PowerPoint Presentation</vt:lpstr>
      <vt:lpstr>PowerPoint Presentation</vt:lpstr>
      <vt:lpstr>Areas of Focus for PBRNs</vt:lpstr>
      <vt:lpstr>Community Engagement</vt:lpstr>
      <vt:lpstr>Quality Improvement</vt:lpstr>
      <vt:lpstr>PowerPoint Presentation</vt:lpstr>
      <vt:lpstr>PowerPoint Presentation</vt:lpstr>
      <vt:lpstr>PowerPoint Presentation</vt:lpstr>
      <vt:lpstr>PowerPoint Presentation</vt:lpstr>
      <vt:lpstr>Practice based research and learning network stages of maturity</vt:lpstr>
      <vt:lpstr>PBRN – Internal functions</vt:lpstr>
      <vt:lpstr>Internal functions – Sample of Canadian PBRNs</vt:lpstr>
      <vt:lpstr>External functions</vt:lpstr>
      <vt:lpstr>External functions – Sample of Canadian PBRNs</vt:lpstr>
      <vt:lpstr>PowerPoint Presentation</vt:lpstr>
      <vt:lpstr>How do we support the growth of PBRNs? </vt:lpstr>
      <vt:lpstr>Primary Care Information Systems</vt:lpstr>
      <vt:lpstr>PowerPoint Presentation</vt:lpstr>
      <vt:lpstr>PowerPoint Presentation</vt:lpstr>
      <vt:lpstr>PowerPoint Presentation</vt:lpstr>
      <vt:lpstr>PowerPoint Presentation</vt:lpstr>
      <vt:lpstr>CYOA – which path will you choose first?</vt:lpstr>
      <vt:lpstr>Putting it all together</vt:lpstr>
      <vt:lpstr>PowerPoint Presentation</vt:lpstr>
      <vt:lpstr>CPCRN Patient Council</vt:lpstr>
      <vt:lpstr>CPCRN Members</vt:lpstr>
      <vt:lpstr>PowerPoint Presentation</vt:lpstr>
      <vt:lpstr>PowerPoint Presentation</vt:lpstr>
    </vt:vector>
  </TitlesOfParts>
  <Company>PopdataBC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Mooney</dc:creator>
  <cp:lastModifiedBy>Bhattacharyya, Onil</cp:lastModifiedBy>
  <cp:revision>70</cp:revision>
  <dcterms:created xsi:type="dcterms:W3CDTF">2023-12-12T21:28:23Z</dcterms:created>
  <dcterms:modified xsi:type="dcterms:W3CDTF">2024-06-16T23:24:41Z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0x010100E9F9BEFCDDCD7B4DB7D6A9A745732A02</vt:lpwstr>
  </property>
</Properties>
</file>