
<file path=[Content_Types].xml><?xml version="1.0" encoding="utf-8"?>
<Types xmlns="http://schemas.openxmlformats.org/package/2006/content-types">
  <Override PartName="/ppt/tags/tag1.xml" ContentType="application/vnd.openxmlformats-officedocument.presentationml.tags+xml"/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6"/>
  </p:notesMasterIdLst>
  <p:sldIdLst>
    <p:sldId id="304" r:id="rId2"/>
    <p:sldId id="305" r:id="rId3"/>
    <p:sldId id="306" r:id="rId4"/>
    <p:sldId id="307" r:id="rId5"/>
  </p:sldIdLst>
  <p:sldSz cx="9144000" cy="6858000" type="screen4x3"/>
  <p:notesSz cx="6858000" cy="9296400"/>
  <p:custDataLst>
    <p:tags r:id="rId8"/>
  </p:custDataLst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rgbClr val="FF0000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51" d="100"/>
          <a:sy n="151" d="100"/>
        </p:scale>
        <p:origin x="-104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5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tags" Target="tags/tag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C34DF94-E14D-4600-89AA-A5A1B8298B31}" type="datetimeFigureOut">
              <a:rPr lang="en-CA"/>
              <a:pPr>
                <a:defRPr/>
              </a:pPr>
              <a:t>5/8/14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C3A1533-2A47-453B-AB7D-C38D4BC01EA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ＭＳ Ｐゴシック" pitchFamily="-7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Cordia New" charset="0"/>
              <a:cs typeface="Cordia New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422DD5-64C6-4C04-867A-3EBB01505C37}" type="slidenum">
              <a:rPr lang="en-CA" smtClean="0">
                <a:cs typeface="Cordia New" pitchFamily="34" charset="-34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CA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Cordia New" charset="0"/>
              <a:cs typeface="Cordia New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DDE28E-8587-425F-B716-6BE4CDA809F4}" type="slidenum">
              <a:rPr lang="en-CA" smtClean="0">
                <a:cs typeface="Cordia New" pitchFamily="34" charset="-34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CA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rot="10800000">
            <a:off x="0" y="0"/>
            <a:ext cx="9144000" cy="6172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20000"/>
                  <a:lumOff val="8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7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9" name="Picture 5" descr="Clean-Karaoke-Logo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5943600"/>
            <a:ext cx="33528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4"/>
          <p:cNvSpPr>
            <a:spLocks noChangeShapeType="1"/>
          </p:cNvSpPr>
          <p:nvPr userDrawn="1"/>
        </p:nvSpPr>
        <p:spPr bwMode="auto">
          <a:xfrm>
            <a:off x="393700" y="6381750"/>
            <a:ext cx="5319713" cy="0"/>
          </a:xfrm>
          <a:prstGeom prst="line">
            <a:avLst/>
          </a:prstGeom>
          <a:noFill/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  <a:cs typeface="Cordia New" pitchFamily="34" charset="-3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72" charset="-128"/>
          <a:cs typeface="ＭＳ Ｐゴシック" pitchFamily="-7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ngsana New" charset="0"/>
          <a:ea typeface="ＭＳ Ｐゴシック" pitchFamily="-72" charset="-128"/>
          <a:cs typeface="ＭＳ Ｐゴシック" pitchFamily="-7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ngsana New" charset="0"/>
          <a:ea typeface="ＭＳ Ｐゴシック" pitchFamily="-72" charset="-128"/>
          <a:cs typeface="ＭＳ Ｐゴシック" pitchFamily="-7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ngsana New" charset="0"/>
          <a:ea typeface="ＭＳ Ｐゴシック" pitchFamily="-72" charset="-128"/>
          <a:cs typeface="ＭＳ Ｐゴシック" pitchFamily="-7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ngsana New" charset="0"/>
          <a:ea typeface="ＭＳ Ｐゴシック" pitchFamily="-72" charset="-128"/>
          <a:cs typeface="ＭＳ Ｐゴシック" pitchFamily="-7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•"/>
        <a:defRPr sz="3200" kern="1200">
          <a:solidFill>
            <a:schemeClr val="tx1"/>
          </a:solidFill>
          <a:latin typeface="+mj-lt"/>
          <a:ea typeface="ＭＳ Ｐゴシック" pitchFamily="-72" charset="-128"/>
          <a:cs typeface="ＭＳ Ｐゴシック" pitchFamily="-7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–"/>
        <a:defRPr sz="2800" kern="1200">
          <a:solidFill>
            <a:schemeClr val="tx1"/>
          </a:solidFill>
          <a:latin typeface="+mj-lt"/>
          <a:ea typeface="ＭＳ Ｐゴシック" pitchFamily="-72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•"/>
        <a:defRPr sz="2400" kern="1200">
          <a:solidFill>
            <a:schemeClr val="tx1"/>
          </a:solidFill>
          <a:latin typeface="+mj-lt"/>
          <a:ea typeface="ＭＳ Ｐゴシック" pitchFamily="-72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–"/>
        <a:defRPr sz="2000" kern="1200">
          <a:solidFill>
            <a:schemeClr val="tx1"/>
          </a:solidFill>
          <a:latin typeface="+mj-lt"/>
          <a:ea typeface="ＭＳ Ｐゴシック" pitchFamily="-72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»"/>
        <a:defRPr sz="2000" kern="1200">
          <a:solidFill>
            <a:schemeClr val="tx1"/>
          </a:solidFill>
          <a:latin typeface="+mj-lt"/>
          <a:ea typeface="ＭＳ Ｐゴシック" pitchFamily="-72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Angsana New" charset="0"/>
                <a:cs typeface="Angsana New" charset="0"/>
              </a:rPr>
              <a:t>The Research Question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8307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Does the management of patients with chronic non-malignant pain (CMNP) differ between those with and without co-existing mental illness?</a:t>
            </a:r>
            <a:endParaRPr lang="en-US" sz="2800" dirty="0" smtClean="0">
              <a:ea typeface="+mn-ea"/>
              <a:cs typeface="Cordia New" pitchFamily="34" charset="-34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  <a:defRPr/>
            </a:pPr>
            <a:r>
              <a:rPr lang="en-US" sz="1800" dirty="0" smtClean="0">
                <a:ea typeface="+mn-ea"/>
                <a:cs typeface="Cordia New" pitchFamily="34" charset="-34"/>
              </a:rPr>
              <a:t>	Elder NC, White C, Regan S – University of Cincinnati Department of Family and Community Medicine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1800" dirty="0" smtClean="0">
              <a:ea typeface="+mn-ea"/>
              <a:cs typeface="Cordia New" pitchFamily="34" charset="-34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sz="2700" dirty="0" smtClean="0">
                <a:ea typeface="+mn-ea"/>
                <a:cs typeface="Cordia New" pitchFamily="34" charset="-34"/>
              </a:rPr>
              <a:t>Why this is important? </a:t>
            </a:r>
          </a:p>
          <a:p>
            <a:pPr>
              <a:buFont typeface="Arial" charset="0"/>
              <a:buChar char="•"/>
              <a:defRPr/>
            </a:pPr>
            <a:r>
              <a:rPr lang="en-US" sz="2200" dirty="0" smtClean="0">
                <a:ea typeface="+mn-ea"/>
                <a:cs typeface="+mn-cs"/>
              </a:rPr>
              <a:t>little is known about the effect of such co-existing conditions on pain management in primary care</a:t>
            </a:r>
          </a:p>
          <a:p>
            <a:pPr>
              <a:buFont typeface="Arial" charset="0"/>
              <a:buChar char="•"/>
              <a:defRPr/>
            </a:pPr>
            <a:r>
              <a:rPr lang="en-US" sz="2200" dirty="0" smtClean="0">
                <a:ea typeface="+mn-ea"/>
                <a:cs typeface="+mn-cs"/>
              </a:rPr>
              <a:t>Known bi-directional association with CNMP and mental illness:  Patients with CNMP 2X more likely to have mood/anxiety disorder and patients with mood/anxiety disorder 2X more likely to experience pain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endParaRPr lang="en-US" sz="2400" dirty="0" smtClean="0">
              <a:ea typeface="+mn-ea"/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>
                <a:ea typeface="Angsana New" charset="0"/>
                <a:cs typeface="Angsana New" charset="0"/>
              </a:rPr>
              <a:t>What the Researchers Did</a:t>
            </a:r>
            <a:endParaRPr lang="en-CA" smtClean="0">
              <a:ea typeface="Angsana New" charset="0"/>
              <a:cs typeface="Angsana New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19100" y="1219200"/>
            <a:ext cx="8229600" cy="5105400"/>
          </a:xfrm>
        </p:spPr>
        <p:txBody>
          <a:bodyPr/>
          <a:lstStyle/>
          <a:p>
            <a:pPr eaLnBrk="1" hangingPunct="1"/>
            <a:r>
              <a:rPr lang="en-US" smtClean="0"/>
              <a:t>21 family physicians from 8 Cincinnati Area Research and Improvement Group (CARInG) completed modified Primary Care Network Survey on 533 consecutive patient visits </a:t>
            </a:r>
          </a:p>
          <a:p>
            <a:pPr lvl="1" eaLnBrk="1" hangingPunct="1"/>
            <a:r>
              <a:rPr lang="en-US" smtClean="0">
                <a:ea typeface="Cordia New" charset="0"/>
                <a:cs typeface="Cordia New" charset="0"/>
              </a:rPr>
              <a:t>Did patient have chronic pain?</a:t>
            </a:r>
          </a:p>
          <a:p>
            <a:pPr lvl="1" eaLnBrk="1" hangingPunct="1"/>
            <a:r>
              <a:rPr lang="en-US" smtClean="0">
                <a:ea typeface="Cordia New" charset="0"/>
                <a:cs typeface="Cordia New" charset="0"/>
              </a:rPr>
              <a:t>Did patient have mental health diagnosis (mainly depression and anxiety)? </a:t>
            </a:r>
          </a:p>
          <a:p>
            <a:pPr eaLnBrk="1" hangingPunct="1"/>
            <a:r>
              <a:rPr lang="en-US" smtClean="0"/>
              <a:t>Reviewed charts of chronic pain patients for documentation of pain assessment and management</a:t>
            </a:r>
            <a:endParaRPr lang="en-US" smtClean="0">
              <a:ea typeface="Cordia New" charset="0"/>
              <a:cs typeface="Cordia New" charset="0"/>
            </a:endParaRPr>
          </a:p>
          <a:p>
            <a:pPr eaLnBrk="1" hangingPunct="1"/>
            <a:endParaRPr lang="en-CA" smtClean="0">
              <a:ea typeface="Cordia New" charset="0"/>
              <a:cs typeface="Cordia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>
                <a:ea typeface="Angsana New" charset="0"/>
                <a:cs typeface="Angsana New" charset="0"/>
              </a:rPr>
              <a:t>What the Researchers Found</a:t>
            </a:r>
            <a:endParaRPr lang="en-CA" smtClean="0">
              <a:ea typeface="Angsana New" charset="0"/>
              <a:cs typeface="Angsana New" charset="0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</p:spPr>
        <p:txBody>
          <a:bodyPr/>
          <a:lstStyle/>
          <a:p>
            <a:pPr eaLnBrk="1" hangingPunct="1"/>
            <a:r>
              <a:rPr lang="en-US" sz="2800" smtClean="0"/>
              <a:t>138 (26%) have chronic pain; 196 (37%) have mental illness; 73 have both (14%)</a:t>
            </a:r>
          </a:p>
          <a:p>
            <a:pPr eaLnBrk="1" hangingPunct="1"/>
            <a:r>
              <a:rPr lang="en-US" sz="2800" smtClean="0"/>
              <a:t>Patients with CNMP were more likely to have a mental health diagnosis that patients without CNMP (56% vs 31%, p&lt;.001)</a:t>
            </a:r>
          </a:p>
          <a:p>
            <a:pPr eaLnBrk="1" hangingPunct="1"/>
            <a:r>
              <a:rPr lang="en-US" sz="2800" smtClean="0"/>
              <a:t>Patients with CNMP and mental health diagnosis are:</a:t>
            </a:r>
          </a:p>
          <a:p>
            <a:pPr lvl="1" eaLnBrk="1" hangingPunct="1"/>
            <a:r>
              <a:rPr lang="en-US" sz="2400" smtClean="0"/>
              <a:t>Younger (54 vs. 61 years old p=.003)</a:t>
            </a:r>
          </a:p>
          <a:p>
            <a:pPr lvl="1" eaLnBrk="1" hangingPunct="1"/>
            <a:r>
              <a:rPr lang="en-US" sz="2400" smtClean="0"/>
              <a:t>More likely to have &gt;3 types of pain (57 vs 33% p=.005) and be on multiple medications</a:t>
            </a:r>
          </a:p>
          <a:p>
            <a:pPr lvl="1" eaLnBrk="1" hangingPunct="1"/>
            <a:r>
              <a:rPr lang="en-US" sz="2400" smtClean="0"/>
              <a:t>More likely to be prescribed chronic opioids</a:t>
            </a:r>
            <a:r>
              <a:rPr lang="en-CA" sz="2400" smtClean="0">
                <a:ea typeface="Cordia New" charset="0"/>
                <a:cs typeface="Cordia New" charset="0"/>
              </a:rPr>
              <a:t> (28% vs 9% p=.005)</a:t>
            </a:r>
          </a:p>
          <a:p>
            <a:pPr lvl="1" eaLnBrk="1" hangingPunct="1"/>
            <a:r>
              <a:rPr lang="en-CA" sz="2400" smtClean="0">
                <a:ea typeface="Cordia New" charset="0"/>
                <a:cs typeface="Cordia New" charset="0"/>
              </a:rPr>
              <a:t>Have same levels of assessment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dirty="0" smtClean="0">
                <a:ea typeface="+mj-ea"/>
                <a:cs typeface="+mj-cs"/>
              </a:rPr>
              <a:t>What This </a:t>
            </a:r>
            <a:r>
              <a:rPr lang="fr-CA" dirty="0" err="1" smtClean="0">
                <a:ea typeface="+mj-ea"/>
                <a:cs typeface="+mj-cs"/>
              </a:rPr>
              <a:t>Means</a:t>
            </a:r>
            <a:r>
              <a:rPr lang="fr-CA" dirty="0" smtClean="0">
                <a:ea typeface="+mj-ea"/>
                <a:cs typeface="+mj-cs"/>
              </a:rPr>
              <a:t> for </a:t>
            </a:r>
            <a:r>
              <a:rPr lang="fr-CA" dirty="0" err="1" smtClean="0">
                <a:ea typeface="+mj-ea"/>
                <a:cs typeface="+mj-cs"/>
              </a:rPr>
              <a:t>Clinical</a:t>
            </a:r>
            <a:r>
              <a:rPr lang="fr-CA" dirty="0" smtClean="0">
                <a:ea typeface="+mj-ea"/>
                <a:cs typeface="+mj-cs"/>
              </a:rPr>
              <a:t> Practice</a:t>
            </a:r>
            <a:endParaRPr lang="en-CA" dirty="0">
              <a:ea typeface="+mj-ea"/>
              <a:cs typeface="+mj-cs"/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229600" cy="4525963"/>
          </a:xfrm>
        </p:spPr>
        <p:txBody>
          <a:bodyPr/>
          <a:lstStyle/>
          <a:p>
            <a:r>
              <a:rPr lang="en-US" sz="2800"/>
              <a:t>Opiates have the potential to exacerbate mood symptoms over time</a:t>
            </a:r>
          </a:p>
          <a:p>
            <a:r>
              <a:rPr lang="en-US" sz="2800"/>
              <a:t>The known comorbid substance abuse risk with mental illness makes this population at greater risk for opioid abuse</a:t>
            </a:r>
          </a:p>
          <a:p>
            <a:r>
              <a:rPr lang="en-US" sz="2800"/>
              <a:t>Depression raises the risk of overdose and suicide attempts, and opiates have a high death rate.</a:t>
            </a:r>
          </a:p>
          <a:p>
            <a:r>
              <a:rPr lang="en-US" sz="2800"/>
              <a:t>Despite this, patients with mental illness, mainly depression and mental illness, and chronic pain are prescribed opioids significantly more often.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ARTICULATE_PROJECT_OPEN" val="0"/>
  <p:tag name="TPVERSION" val="5"/>
  <p:tag name="TPFULLVERSION" val="5.3.1.3337"/>
  <p:tag name="PPTVERSION" val="15"/>
  <p:tag name="TPOS" val="2"/>
</p:tagLst>
</file>

<file path=ppt/theme/theme1.xml><?xml version="1.0" encoding="utf-8"?>
<a:theme xmlns:a="http://schemas.openxmlformats.org/drawingml/2006/main" name="TS03000282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302</Words>
  <Application>Microsoft Office PowerPoint</Application>
  <PresentationFormat>On-screen Show (4:3)</PresentationFormat>
  <Paragraphs>27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ＭＳ Ｐゴシック</vt:lpstr>
      <vt:lpstr>Angsana New</vt:lpstr>
      <vt:lpstr>Cordia New</vt:lpstr>
      <vt:lpstr>Calibri</vt:lpstr>
      <vt:lpstr>TS030002822</vt:lpstr>
      <vt:lpstr>The Research Question</vt:lpstr>
      <vt:lpstr>What the Researchers Did</vt:lpstr>
      <vt:lpstr>What the Researchers Found</vt:lpstr>
      <vt:lpstr>What This Means for Clinical Practice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NAPCRG “Pearls” What’s New?   Our top picks of research findings to improve practice for family physicians</dc:title>
  <dc:creator>Elder, Nancy (eldernc)</dc:creator>
  <cp:lastModifiedBy>David Hahn</cp:lastModifiedBy>
  <cp:revision>20</cp:revision>
  <dcterms:modified xsi:type="dcterms:W3CDTF">2014-05-08T23:47:26Z</dcterms:modified>
</cp:coreProperties>
</file>