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4" r:id="rId2"/>
    <p:sldId id="305" r:id="rId3"/>
    <p:sldId id="306" r:id="rId4"/>
    <p:sldId id="307" r:id="rId5"/>
  </p:sldIdLst>
  <p:sldSz cx="9144000" cy="6858000" type="screen4x3"/>
  <p:notesSz cx="6858000" cy="9296400"/>
  <p:custDataLst>
    <p:tags r:id="rId8"/>
  </p:custDataLst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0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5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tags" Target="tags/tag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A0B254D-3620-4083-8267-7D8F0702F82C}" type="datetimeFigureOut">
              <a:rPr lang="en-CA"/>
              <a:pPr>
                <a:defRPr/>
              </a:pPr>
              <a:t>11/30/14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72" charset="0"/>
                <a:ea typeface="Cordia New" charset="0"/>
                <a:cs typeface="Cordia New" charset="0"/>
              </a:defRPr>
            </a:lvl1pPr>
          </a:lstStyle>
          <a:p>
            <a:pPr>
              <a:defRPr/>
            </a:pPr>
            <a:fld id="{20D53E74-9D2C-4DBD-80BD-B382D188F89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61395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 pitchFamily="-7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CA" b="1" smtClean="0">
                <a:ea typeface="Cordia New" charset="0"/>
                <a:cs typeface="Cordia New" charset="0"/>
              </a:rPr>
              <a:t>BP34 Adherence to Antibiotic Prescribing for LRTI and Association With Recovery </a:t>
            </a:r>
            <a:r>
              <a:rPr lang="en-CA" smtClean="0">
                <a:ea typeface="Cordia New" charset="0"/>
                <a:cs typeface="Cordia New" charset="0"/>
              </a:rPr>
              <a:t>(</a:t>
            </a:r>
            <a:r>
              <a:rPr lang="en-CA" i="1" smtClean="0">
                <a:ea typeface="Cordia New" charset="0"/>
                <a:cs typeface="Cordia New" charset="0"/>
              </a:rPr>
              <a:t>Oral Presentation On</a:t>
            </a:r>
            <a:r>
              <a:rPr lang="en-CA" smtClean="0">
                <a:ea typeface="Cordia New" charset="0"/>
                <a:cs typeface="Cordia New" charset="0"/>
              </a:rPr>
              <a:t> </a:t>
            </a:r>
            <a:r>
              <a:rPr lang="en-CA" i="1" smtClean="0">
                <a:ea typeface="Cordia New" charset="0"/>
                <a:cs typeface="Cordia New" charset="0"/>
              </a:rPr>
              <a:t>Completed Research</a:t>
            </a:r>
            <a:r>
              <a:rPr lang="en-CA" smtClean="0">
                <a:ea typeface="Cordia New" charset="0"/>
                <a:cs typeface="Cordia New" charset="0"/>
              </a:rPr>
              <a:t>) Nick Francis, MD, PhD, </a:t>
            </a:r>
            <a:r>
              <a:rPr lang="en-CA" i="1" smtClean="0">
                <a:ea typeface="Cordia New" charset="0"/>
                <a:cs typeface="Cordia New" charset="0"/>
              </a:rPr>
              <a:t>Cardiff University</a:t>
            </a:r>
            <a:r>
              <a:rPr lang="en-CA" smtClean="0">
                <a:ea typeface="Cordia New" charset="0"/>
                <a:cs typeface="Cordia New" charset="0"/>
              </a:rPr>
              <a:t>; David Gillespie; Jacqueline Nuttall; Paul Little; Theo Verheij; Samuel Coenen; Jochen Cals; Kerenza Hood; Herman Goossens; Christopher Butler</a:t>
            </a:r>
            <a:endParaRPr lang="en-US" smtClean="0">
              <a:ea typeface="Cordia New" charset="0"/>
              <a:cs typeface="Cordia New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4CA162-E401-4441-8F7B-197AB1F074FE}" type="slidenum">
              <a:rPr lang="en-CA">
                <a:ea typeface="ＭＳ Ｐゴシック" pitchFamily="-72" charset="-128"/>
                <a:cs typeface="ＭＳ Ｐゴシック" pitchFamily="-72" charset="-128"/>
              </a:rPr>
              <a:pPr/>
              <a:t>1</a:t>
            </a:fld>
            <a:endParaRPr lang="en-CA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ea typeface="Cordia New" charset="0"/>
                <a:cs typeface="Cordia New" charset="0"/>
              </a:rPr>
              <a:t>aged ≥18 years, consulting with an illness where an acute or worsened cough was the main or dominant symptom, or had a clinical presentation that suggested a lower respiratory tract infection that had been present for ≥28 days.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9C128E2-6ED7-44B5-AD68-A4FA303A9411}" type="slidenum">
              <a:rPr lang="en-CA">
                <a:ea typeface="ＭＳ Ｐゴシック" pitchFamily="-72" charset="-128"/>
                <a:cs typeface="ＭＳ Ｐゴシック" pitchFamily="-72" charset="-128"/>
              </a:rPr>
              <a:pPr/>
              <a:t>2</a:t>
            </a:fld>
            <a:endParaRPr lang="en-CA">
              <a:ea typeface="ＭＳ Ｐゴシック" pitchFamily="-72" charset="-128"/>
              <a:cs typeface="ＭＳ Ｐゴシック" pitchFamily="-7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rot="10800000">
            <a:off x="0" y="0"/>
            <a:ext cx="9144000" cy="6172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0">
                <a:schemeClr val="tx2">
                  <a:lumMod val="20000"/>
                  <a:lumOff val="8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7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5" descr="Clean-Karaoke-Logo"/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5943600"/>
            <a:ext cx="33528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4"/>
          <p:cNvSpPr>
            <a:spLocks noChangeShapeType="1"/>
          </p:cNvSpPr>
          <p:nvPr userDrawn="1"/>
        </p:nvSpPr>
        <p:spPr bwMode="auto">
          <a:xfrm>
            <a:off x="393700" y="6381750"/>
            <a:ext cx="5319713" cy="0"/>
          </a:xfrm>
          <a:prstGeom prst="line">
            <a:avLst/>
          </a:prstGeom>
          <a:noFill/>
          <a:ln w="38100" algn="ctr">
            <a:solidFill>
              <a:schemeClr val="accent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/>
          <a:lstStyle/>
          <a:p>
            <a:pPr>
              <a:defRPr/>
            </a:pPr>
            <a:endParaRPr lang="en-US">
              <a:latin typeface="Arial" panose="020B0604020202020204" pitchFamily="34" charset="0"/>
              <a:ea typeface="+mn-ea"/>
              <a:cs typeface="Cordia New" panose="020B0304020202020204" pitchFamily="34" charset="-3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ngsana New" charset="0"/>
          <a:ea typeface="ＭＳ Ｐゴシック" pitchFamily="-72" charset="-128"/>
          <a:cs typeface="ＭＳ Ｐゴシック" pitchFamily="-7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ngsana New" charset="0"/>
          <a:ea typeface="ＭＳ Ｐゴシック" pitchFamily="-72" charset="-128"/>
          <a:cs typeface="ＭＳ Ｐゴシック" pitchFamily="-7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ngsana New" charset="0"/>
          <a:ea typeface="ＭＳ Ｐゴシック" pitchFamily="-72" charset="-128"/>
          <a:cs typeface="ＭＳ Ｐゴシック" pitchFamily="-7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ngsana New" charset="0"/>
          <a:ea typeface="ＭＳ Ｐゴシック" pitchFamily="-72" charset="-128"/>
          <a:cs typeface="ＭＳ Ｐゴシック" pitchFamily="-7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3200" kern="1200">
          <a:solidFill>
            <a:schemeClr val="tx1"/>
          </a:solidFill>
          <a:latin typeface="+mj-lt"/>
          <a:ea typeface="ＭＳ Ｐゴシック" pitchFamily="-72" charset="-128"/>
          <a:cs typeface="ＭＳ Ｐゴシック" pitchFamily="-7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800" kern="1200">
          <a:solidFill>
            <a:schemeClr val="tx1"/>
          </a:solidFill>
          <a:latin typeface="+mj-lt"/>
          <a:ea typeface="ＭＳ Ｐゴシック" pitchFamily="-72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2400" kern="1200">
          <a:solidFill>
            <a:schemeClr val="tx1"/>
          </a:solidFill>
          <a:latin typeface="+mj-lt"/>
          <a:ea typeface="ＭＳ Ｐゴシック" pitchFamily="-72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000" kern="1200">
          <a:solidFill>
            <a:schemeClr val="tx1"/>
          </a:solidFill>
          <a:latin typeface="+mj-lt"/>
          <a:ea typeface="ＭＳ Ｐゴシック" pitchFamily="-72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»"/>
        <a:defRPr sz="2000" kern="1200">
          <a:solidFill>
            <a:schemeClr val="tx1"/>
          </a:solidFill>
          <a:latin typeface="+mj-lt"/>
          <a:ea typeface="ＭＳ Ｐゴシック" pitchFamily="-7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Angsana New" charset="0"/>
                <a:cs typeface="Angsana New" charset="0"/>
              </a:rPr>
              <a:t>The Research Question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2000" dirty="0" smtClean="0">
                <a:ea typeface="Cordia New" charset="0"/>
                <a:cs typeface="Cordia New" charset="0"/>
              </a:rPr>
              <a:t>A Comparison of the Male Osteoporosis Risk Estimation Score (MORES) and the FRAX® in Identifying </a:t>
            </a:r>
            <a:r>
              <a:rPr lang="en-US" sz="2000" dirty="0">
                <a:ea typeface="Cordia New" charset="0"/>
                <a:cs typeface="Cordia New" charset="0"/>
              </a:rPr>
              <a:t>M</a:t>
            </a:r>
            <a:r>
              <a:rPr lang="en-US" sz="2000" dirty="0" smtClean="0">
                <a:ea typeface="Cordia New" charset="0"/>
                <a:cs typeface="Cordia New" charset="0"/>
              </a:rPr>
              <a:t>en at Risk for Osteoporosis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en-US" sz="1600" dirty="0" err="1" smtClean="0">
                <a:ea typeface="Cordia New" charset="0"/>
                <a:cs typeface="Cordia New" charset="0"/>
              </a:rPr>
              <a:t>Alvah</a:t>
            </a:r>
            <a:r>
              <a:rPr lang="en-US" sz="1600" dirty="0" smtClean="0">
                <a:ea typeface="Cordia New" charset="0"/>
                <a:cs typeface="Cordia New" charset="0"/>
              </a:rPr>
              <a:t> R. Cass, MD, SM, Angela J. Shepherd, MD, </a:t>
            </a:r>
            <a:r>
              <a:rPr lang="en-US" sz="1600" dirty="0" err="1" smtClean="0">
                <a:ea typeface="Cordia New" charset="0"/>
                <a:cs typeface="Cordia New" charset="0"/>
              </a:rPr>
              <a:t>Rechelle</a:t>
            </a:r>
            <a:r>
              <a:rPr lang="en-US" sz="1600" dirty="0" smtClean="0">
                <a:ea typeface="Cordia New" charset="0"/>
                <a:cs typeface="Cordia New" charset="0"/>
              </a:rPr>
              <a:t> </a:t>
            </a:r>
            <a:r>
              <a:rPr lang="en-US" sz="1600" dirty="0" err="1" smtClean="0">
                <a:ea typeface="Cordia New" charset="0"/>
                <a:cs typeface="Cordia New" charset="0"/>
              </a:rPr>
              <a:t>Asirot</a:t>
            </a:r>
            <a:r>
              <a:rPr lang="en-US" sz="1600" dirty="0" smtClean="0">
                <a:ea typeface="Cordia New" charset="0"/>
                <a:cs typeface="Cordia New" charset="0"/>
              </a:rPr>
              <a:t>, MD, </a:t>
            </a:r>
            <a:r>
              <a:rPr lang="en-US" sz="1600" dirty="0" err="1" smtClean="0">
                <a:ea typeface="Cordia New" charset="0"/>
                <a:cs typeface="Cordia New" charset="0"/>
              </a:rPr>
              <a:t>Maimoona</a:t>
            </a:r>
            <a:r>
              <a:rPr lang="en-US" sz="1600" dirty="0" smtClean="0">
                <a:ea typeface="Cordia New" charset="0"/>
                <a:cs typeface="Cordia New" charset="0"/>
              </a:rPr>
              <a:t> </a:t>
            </a:r>
            <a:r>
              <a:rPr lang="en-US" sz="1600" dirty="0" err="1" smtClean="0">
                <a:ea typeface="Cordia New" charset="0"/>
                <a:cs typeface="Cordia New" charset="0"/>
              </a:rPr>
              <a:t>Nizami</a:t>
            </a:r>
            <a:r>
              <a:rPr lang="en-US" sz="1600" dirty="0" smtClean="0">
                <a:ea typeface="Cordia New" charset="0"/>
                <a:cs typeface="Cordia New" charset="0"/>
              </a:rPr>
              <a:t>, MD &amp; </a:t>
            </a:r>
            <a:r>
              <a:rPr lang="en-US" sz="1600" dirty="0" err="1" smtClean="0">
                <a:ea typeface="Cordia New" charset="0"/>
                <a:cs typeface="Cordia New" charset="0"/>
              </a:rPr>
              <a:t>Manju</a:t>
            </a:r>
            <a:r>
              <a:rPr lang="en-US" sz="1600" dirty="0" smtClean="0">
                <a:ea typeface="Cordia New" charset="0"/>
                <a:cs typeface="Cordia New" charset="0"/>
              </a:rPr>
              <a:t> </a:t>
            </a:r>
            <a:r>
              <a:rPr lang="en-US" sz="1600" dirty="0" err="1" smtClean="0">
                <a:ea typeface="Cordia New" charset="0"/>
                <a:cs typeface="Cordia New" charset="0"/>
              </a:rPr>
              <a:t>Mahajan</a:t>
            </a:r>
            <a:r>
              <a:rPr lang="en-US" sz="1600" dirty="0" smtClean="0">
                <a:ea typeface="Cordia New" charset="0"/>
                <a:cs typeface="Cordia New" charset="0"/>
              </a:rPr>
              <a:t>, MD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en-US" sz="1600" dirty="0" smtClean="0">
              <a:ea typeface="Cordia New" charset="0"/>
              <a:cs typeface="Cordia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dirty="0" smtClean="0">
                <a:ea typeface="Cordia New" charset="0"/>
                <a:cs typeface="Cordia New" charset="0"/>
              </a:rPr>
              <a:t>How do the MORES and FRAX® compare in identifying men at risk for osteoporosis?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2000" dirty="0" smtClean="0">
              <a:ea typeface="Cordia New" charset="0"/>
              <a:cs typeface="Cordia New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 dirty="0" err="1" smtClean="0">
                <a:ea typeface="Cordia New" charset="0"/>
                <a:cs typeface="Cordia New" charset="0"/>
              </a:rPr>
              <a:t>FRAX®designed</a:t>
            </a:r>
            <a:r>
              <a:rPr lang="en-US" sz="1800" dirty="0" smtClean="0">
                <a:ea typeface="Cordia New" charset="0"/>
                <a:cs typeface="Cordia New" charset="0"/>
              </a:rPr>
              <a:t> to assess the risk of future fracture with/without DXA scan (11 factors)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 dirty="0" smtClean="0">
                <a:ea typeface="Cordia New" charset="0"/>
                <a:cs typeface="Cordia New" charset="0"/>
              </a:rPr>
              <a:t>2011 USPSTF endorsed FRAX for screening based on 10-year fracture risk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 dirty="0" smtClean="0">
                <a:ea typeface="Cordia New" charset="0"/>
                <a:cs typeface="Cordia New" charset="0"/>
              </a:rPr>
              <a:t>MORES developed to identify men at risk of osteoporosis (age, </a:t>
            </a:r>
            <a:r>
              <a:rPr lang="en-US" sz="1800" dirty="0" err="1" smtClean="0">
                <a:ea typeface="Cordia New" charset="0"/>
                <a:cs typeface="Cordia New" charset="0"/>
              </a:rPr>
              <a:t>wt</a:t>
            </a:r>
            <a:r>
              <a:rPr lang="en-US" sz="1800" dirty="0" smtClean="0">
                <a:ea typeface="Cordia New" charset="0"/>
                <a:cs typeface="Cordia New" charset="0"/>
              </a:rPr>
              <a:t>, COPD)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1800" dirty="0" smtClean="0">
                <a:ea typeface="Cordia New" charset="0"/>
                <a:cs typeface="Cordia New" charset="0"/>
              </a:rPr>
              <a:t>Family physicians are ideally suited to engage men in shared decisions regarding early detection and treatment of osteoporosis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>
                <a:ea typeface="Angsana New" charset="0"/>
                <a:cs typeface="Angsana New" charset="0"/>
              </a:rPr>
              <a:t>What the Researchers Did</a:t>
            </a:r>
            <a:endParaRPr lang="en-CA" smtClean="0">
              <a:ea typeface="Angsana New" charset="0"/>
              <a:cs typeface="Angsana New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ea typeface="Cordia New" charset="0"/>
                <a:cs typeface="Cordia New" charset="0"/>
              </a:rPr>
              <a:t>Population: 1498 men from the NHANES III dataset, 50 years-of-age and older with a valid DXA scan</a:t>
            </a:r>
          </a:p>
          <a:p>
            <a:pPr eaLnBrk="1" hangingPunct="1"/>
            <a:r>
              <a:rPr lang="en-US" sz="2000" smtClean="0">
                <a:ea typeface="Cordia New" charset="0"/>
                <a:cs typeface="Cordia New" charset="0"/>
              </a:rPr>
              <a:t>Design: Blinded comparisons of the MORES and FRAX® to identify men at risk for osteoporosis </a:t>
            </a:r>
          </a:p>
          <a:p>
            <a:pPr eaLnBrk="1" hangingPunct="1"/>
            <a:r>
              <a:rPr lang="fr-CA" sz="2000" smtClean="0">
                <a:ea typeface="Cordia New" charset="0"/>
                <a:cs typeface="Cordia New" charset="0"/>
              </a:rPr>
              <a:t>Methods/Intervention:</a:t>
            </a:r>
          </a:p>
          <a:p>
            <a:pPr lvl="1" eaLnBrk="1" hangingPunct="1"/>
            <a:r>
              <a:rPr lang="en-US" sz="1800" smtClean="0">
                <a:ea typeface="Cordia New" charset="0"/>
                <a:cs typeface="Cordia New" charset="0"/>
              </a:rPr>
              <a:t>DXA scan: reference standard (T-score ≤ -2.5, femoral neck or total hip) </a:t>
            </a:r>
          </a:p>
          <a:p>
            <a:pPr lvl="1" eaLnBrk="1" hangingPunct="1"/>
            <a:r>
              <a:rPr lang="en-US" sz="1800" smtClean="0">
                <a:ea typeface="Cordia New" charset="0"/>
                <a:cs typeface="Cordia New" charset="0"/>
              </a:rPr>
              <a:t>Sensitivity, specificity, and ROCs for the MORES (positivity criterion ≥ 6 points) and FRAX® (positivity criterion 10-year fracture risk ≥ 9.3%)</a:t>
            </a:r>
          </a:p>
          <a:p>
            <a:pPr lvl="1" eaLnBrk="1" hangingPunct="1"/>
            <a:r>
              <a:rPr lang="en-US" sz="1800" smtClean="0">
                <a:ea typeface="Cordia New" charset="0"/>
                <a:cs typeface="Cordia New" charset="0"/>
              </a:rPr>
              <a:t>Proportions of men correctly identified for treatment based on National Osteoporosis Foundation (NOF) guidelines</a:t>
            </a:r>
          </a:p>
          <a:p>
            <a:pPr lvl="1" eaLnBrk="1" hangingPunct="1"/>
            <a:endParaRPr lang="en-US" sz="2000" smtClean="0">
              <a:ea typeface="Cordia New" charset="0"/>
              <a:cs typeface="Cordia New" charset="0"/>
            </a:endParaRPr>
          </a:p>
          <a:p>
            <a:pPr eaLnBrk="1" hangingPunct="1"/>
            <a:endParaRPr lang="en-CA" sz="2400" smtClean="0">
              <a:ea typeface="Cordia New" charset="0"/>
              <a:cs typeface="Cordia New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>
                <a:ea typeface="Angsana New" charset="0"/>
                <a:cs typeface="Angsana New" charset="0"/>
              </a:rPr>
              <a:t>What the Researchers Found</a:t>
            </a:r>
            <a:endParaRPr lang="en-CA" smtClean="0">
              <a:ea typeface="Angsana New" charset="0"/>
              <a:cs typeface="Angsana New" charset="0"/>
            </a:endParaRPr>
          </a:p>
        </p:txBody>
      </p:sp>
      <p:sp>
        <p:nvSpPr>
          <p:cNvPr id="19458" name="Text Placeholder 1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smtClean="0"/>
              <a:t>4.5% (n=67) of the men had osteoporosis</a:t>
            </a:r>
          </a:p>
          <a:p>
            <a:r>
              <a:rPr lang="en-US" sz="2000" smtClean="0"/>
              <a:t>11.9% (n=178) of the men were treatment candidates based on NOF guidelines</a:t>
            </a:r>
          </a:p>
          <a:p>
            <a:r>
              <a:rPr lang="en-US" sz="2000" smtClean="0"/>
              <a:t>The MORES was more sensitive (96% v 39%) but less specific (61% v 89%) than the FRAX®</a:t>
            </a:r>
            <a:endParaRPr lang="en-US" sz="1800" smtClean="0"/>
          </a:p>
          <a:p>
            <a:r>
              <a:rPr lang="en-US" sz="2000" smtClean="0"/>
              <a:t>The MORES correctly identified 81.5% (n=145) men who met NOF treatment guidelines compared to only 50% (n=89) for the FRAX®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CA" altLang="en-US" dirty="0" smtClean="0">
                <a:ea typeface="+mn-ea"/>
                <a:cs typeface="Cordia New" panose="020B0304020202020204" pitchFamily="34" charset="-34"/>
              </a:rPr>
              <a:t>ROC Analysis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CA" altLang="en-US" dirty="0">
              <a:ea typeface="+mn-ea"/>
              <a:cs typeface="Cordia New" panose="020B0304020202020204" pitchFamily="34" charset="-34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CA" altLang="en-US" dirty="0" smtClean="0">
              <a:ea typeface="+mn-ea"/>
              <a:cs typeface="Cordia New" panose="020B0304020202020204" pitchFamily="34" charset="-34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CA" altLang="en-US" dirty="0">
              <a:ea typeface="+mn-ea"/>
              <a:cs typeface="Cordia New" panose="020B0304020202020204" pitchFamily="34" charset="-34"/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CA" altLang="en-US" dirty="0" smtClean="0">
              <a:ea typeface="+mn-ea"/>
              <a:cs typeface="Cordia New" panose="020B0304020202020204" pitchFamily="34" charset="-34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CA" altLang="en-US" sz="1800" dirty="0" smtClean="0">
                <a:ea typeface="+mn-ea"/>
                <a:cs typeface="Cordia New" panose="020B0304020202020204" pitchFamily="34" charset="-34"/>
              </a:rPr>
              <a:t>Area Under the Curve</a:t>
            </a: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CA" altLang="en-US" sz="1400" dirty="0" smtClean="0">
                <a:ea typeface="+mn-ea"/>
                <a:cs typeface="Cordia New" panose="020B0304020202020204" pitchFamily="34" charset="-34"/>
              </a:rPr>
              <a:t>MORES – 0.87 (0.81, 0.92; 95% CI)</a:t>
            </a:r>
            <a:endParaRPr lang="en-CA" altLang="en-US" sz="2400" dirty="0">
              <a:ea typeface="+mn-ea"/>
              <a:cs typeface="Cordia New" panose="020B0304020202020204" pitchFamily="34" charset="-34"/>
            </a:endParaRPr>
          </a:p>
          <a:p>
            <a:pPr lvl="1" eaLnBrk="1" hangingPunct="1">
              <a:buFont typeface="Arial" panose="020B0604020202020204" pitchFamily="34" charset="0"/>
              <a:buChar char="–"/>
              <a:defRPr/>
            </a:pPr>
            <a:r>
              <a:rPr lang="en-CA" altLang="en-US" sz="1400" dirty="0" smtClean="0">
                <a:ea typeface="+mn-ea"/>
                <a:cs typeface="Cordia New" panose="020B0304020202020204" pitchFamily="34" charset="-34"/>
              </a:rPr>
              <a:t>FRAX® – 0.79 (0.74, 0.85; 95% CI)</a:t>
            </a:r>
          </a:p>
        </p:txBody>
      </p:sp>
      <p:pic>
        <p:nvPicPr>
          <p:cNvPr id="19460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2438400"/>
            <a:ext cx="36576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dirty="0" smtClean="0">
                <a:ea typeface="+mj-ea"/>
                <a:cs typeface="+mj-cs"/>
              </a:rPr>
              <a:t>What This </a:t>
            </a:r>
            <a:r>
              <a:rPr lang="fr-CA" dirty="0" err="1" smtClean="0">
                <a:ea typeface="+mj-ea"/>
                <a:cs typeface="+mj-cs"/>
              </a:rPr>
              <a:t>Means</a:t>
            </a:r>
            <a:r>
              <a:rPr lang="fr-CA" dirty="0" smtClean="0">
                <a:ea typeface="+mj-ea"/>
                <a:cs typeface="+mj-cs"/>
              </a:rPr>
              <a:t> for </a:t>
            </a:r>
            <a:r>
              <a:rPr lang="fr-CA" dirty="0" err="1" smtClean="0">
                <a:ea typeface="+mj-ea"/>
                <a:cs typeface="+mj-cs"/>
              </a:rPr>
              <a:t>Clinical</a:t>
            </a:r>
            <a:r>
              <a:rPr lang="fr-CA" dirty="0" smtClean="0">
                <a:ea typeface="+mj-ea"/>
                <a:cs typeface="+mj-cs"/>
              </a:rPr>
              <a:t> Practice</a:t>
            </a:r>
            <a:endParaRPr lang="en-CA" dirty="0">
              <a:ea typeface="+mj-ea"/>
              <a:cs typeface="+mj-cs"/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sz="2000" smtClean="0"/>
              <a:t>The MORES performed better than the FRAX</a:t>
            </a:r>
            <a:r>
              <a:rPr lang="en-US" sz="2000" baseline="30000" smtClean="0">
                <a:sym typeface="Symbol" pitchFamily="-72" charset="2"/>
              </a:rPr>
              <a:t></a:t>
            </a:r>
            <a:r>
              <a:rPr lang="en-US" sz="2000" smtClean="0">
                <a:sym typeface="Symbol" pitchFamily="-72" charset="2"/>
              </a:rPr>
              <a:t> (using the </a:t>
            </a:r>
            <a:r>
              <a:rPr lang="en-US" sz="2000" smtClean="0"/>
              <a:t>USPSTF recommended threshold of </a:t>
            </a:r>
            <a:r>
              <a:rPr lang="en-US" sz="2000" smtClean="0">
                <a:sym typeface="Symbol" pitchFamily="-72" charset="2"/>
              </a:rPr>
              <a:t>9.3%) to:</a:t>
            </a:r>
          </a:p>
          <a:p>
            <a:pPr marL="990600" lvl="1" indent="-533400"/>
            <a:r>
              <a:rPr lang="en-US" sz="1800" smtClean="0"/>
              <a:t>identify men at risk for osteoporosis, and</a:t>
            </a:r>
          </a:p>
          <a:p>
            <a:pPr marL="990600" lvl="1" indent="-533400"/>
            <a:r>
              <a:rPr lang="en-US" sz="1800" smtClean="0"/>
              <a:t>identify men most likely to benefit from treatment.</a:t>
            </a:r>
          </a:p>
          <a:p>
            <a:pPr marL="990600" lvl="1" indent="-533400"/>
            <a:endParaRPr lang="en-US" sz="1600" smtClean="0"/>
          </a:p>
          <a:p>
            <a:pPr marL="609600" indent="-609600"/>
            <a:r>
              <a:rPr lang="en-US" sz="2000" smtClean="0"/>
              <a:t>We suggest a </a:t>
            </a:r>
            <a:r>
              <a:rPr lang="en-US" sz="2000" u="sng" smtClean="0"/>
              <a:t>two-staged approach</a:t>
            </a:r>
            <a:r>
              <a:rPr lang="en-US" sz="2000" smtClean="0"/>
              <a:t> for men aged ≥50 who are concerned about osteoporosis,</a:t>
            </a:r>
          </a:p>
          <a:p>
            <a:pPr marL="990600" lvl="1" indent="-533400">
              <a:buFontTx/>
              <a:buNone/>
            </a:pPr>
            <a:r>
              <a:rPr lang="en-US" sz="1800" u="sng" smtClean="0"/>
              <a:t>1st:</a:t>
            </a:r>
            <a:r>
              <a:rPr lang="en-US" sz="1800" smtClean="0"/>
              <a:t> The MORES provides a simple clinical approach to identifying men at greatest risk for osteoporosis for whom a DXA scan is reasonable. </a:t>
            </a:r>
          </a:p>
          <a:p>
            <a:pPr marL="990600" lvl="1" indent="-533400">
              <a:buFontTx/>
              <a:buNone/>
            </a:pPr>
            <a:r>
              <a:rPr lang="en-US" sz="1800" u="sng" smtClean="0"/>
              <a:t>2nd:</a:t>
            </a:r>
            <a:r>
              <a:rPr lang="en-US" sz="1800" smtClean="0"/>
              <a:t> Given the results of the DXA, the FRAX</a:t>
            </a:r>
            <a:r>
              <a:rPr lang="en-US" sz="1800" baseline="30000" smtClean="0">
                <a:sym typeface="Symbol" pitchFamily="-72" charset="2"/>
              </a:rPr>
              <a:t></a:t>
            </a:r>
            <a:r>
              <a:rPr lang="en-US" sz="1800" smtClean="0"/>
              <a:t> provides an excellent approach to estimating 10-year fracture risk and guiding treatment decisions.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S03000282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586</Words>
  <Application>Microsoft Macintosh PowerPoint</Application>
  <PresentationFormat>On-screen Show (4:3)</PresentationFormat>
  <Paragraphs>42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TS030002822</vt:lpstr>
      <vt:lpstr>The Research Question</vt:lpstr>
      <vt:lpstr>What the Researchers Did</vt:lpstr>
      <vt:lpstr>What the Researchers Found</vt:lpstr>
      <vt:lpstr>What This Means for Clinical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NAPCRG “Pearls” What’s New?   Our top picks of research findings to improve practice for family physicians</dc:title>
  <dc:creator>Cass, Alvah R.</dc:creator>
  <cp:lastModifiedBy>Kristin Robinson</cp:lastModifiedBy>
  <cp:revision>32</cp:revision>
  <dcterms:modified xsi:type="dcterms:W3CDTF">2014-12-01T04:25:26Z</dcterms:modified>
</cp:coreProperties>
</file>