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300" r:id="rId2"/>
    <p:sldId id="301" r:id="rId3"/>
    <p:sldId id="302" r:id="rId4"/>
    <p:sldId id="303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rgbClr val="000000"/>
        </a:solidFill>
        <a:latin typeface="Arial" pitchFamily="-72" charset="0"/>
        <a:ea typeface="ヒラギノ角ゴ ProN W3" pitchFamily="-72" charset="-128"/>
        <a:cs typeface="ヒラギノ角ゴ ProN W3" pitchFamily="-72" charset="-128"/>
        <a:sym typeface="Arial" pitchFamily="-72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rgbClr val="000000"/>
        </a:solidFill>
        <a:latin typeface="Arial" pitchFamily="-72" charset="0"/>
        <a:ea typeface="ヒラギノ角ゴ ProN W3" pitchFamily="-72" charset="-128"/>
        <a:cs typeface="ヒラギノ角ゴ ProN W3" pitchFamily="-72" charset="-128"/>
        <a:sym typeface="Arial" pitchFamily="-72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rgbClr val="000000"/>
        </a:solidFill>
        <a:latin typeface="Arial" pitchFamily="-72" charset="0"/>
        <a:ea typeface="ヒラギノ角ゴ ProN W3" pitchFamily="-72" charset="-128"/>
        <a:cs typeface="ヒラギノ角ゴ ProN W3" pitchFamily="-72" charset="-128"/>
        <a:sym typeface="Arial" pitchFamily="-72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rgbClr val="000000"/>
        </a:solidFill>
        <a:latin typeface="Arial" pitchFamily="-72" charset="0"/>
        <a:ea typeface="ヒラギノ角ゴ ProN W3" pitchFamily="-72" charset="-128"/>
        <a:cs typeface="ヒラギノ角ゴ ProN W3" pitchFamily="-72" charset="-128"/>
        <a:sym typeface="Arial" pitchFamily="-72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rgbClr val="000000"/>
        </a:solidFill>
        <a:latin typeface="Arial" pitchFamily="-72" charset="0"/>
        <a:ea typeface="ヒラギノ角ゴ ProN W3" pitchFamily="-72" charset="-128"/>
        <a:cs typeface="ヒラギノ角ゴ ProN W3" pitchFamily="-72" charset="-128"/>
        <a:sym typeface="Arial" pitchFamily="-72" charset="0"/>
      </a:defRPr>
    </a:lvl5pPr>
    <a:lvl6pPr marL="2286000" algn="l" defTabSz="457200" rtl="0" eaLnBrk="1" latinLnBrk="0" hangingPunct="1">
      <a:defRPr sz="2800" kern="1200">
        <a:solidFill>
          <a:srgbClr val="000000"/>
        </a:solidFill>
        <a:latin typeface="Arial" pitchFamily="-72" charset="0"/>
        <a:ea typeface="ヒラギノ角ゴ ProN W3" pitchFamily="-72" charset="-128"/>
        <a:cs typeface="ヒラギノ角ゴ ProN W3" pitchFamily="-72" charset="-128"/>
        <a:sym typeface="Arial" pitchFamily="-72" charset="0"/>
      </a:defRPr>
    </a:lvl6pPr>
    <a:lvl7pPr marL="2743200" algn="l" defTabSz="457200" rtl="0" eaLnBrk="1" latinLnBrk="0" hangingPunct="1">
      <a:defRPr sz="2800" kern="1200">
        <a:solidFill>
          <a:srgbClr val="000000"/>
        </a:solidFill>
        <a:latin typeface="Arial" pitchFamily="-72" charset="0"/>
        <a:ea typeface="ヒラギノ角ゴ ProN W3" pitchFamily="-72" charset="-128"/>
        <a:cs typeface="ヒラギノ角ゴ ProN W3" pitchFamily="-72" charset="-128"/>
        <a:sym typeface="Arial" pitchFamily="-72" charset="0"/>
      </a:defRPr>
    </a:lvl7pPr>
    <a:lvl8pPr marL="3200400" algn="l" defTabSz="457200" rtl="0" eaLnBrk="1" latinLnBrk="0" hangingPunct="1">
      <a:defRPr sz="2800" kern="1200">
        <a:solidFill>
          <a:srgbClr val="000000"/>
        </a:solidFill>
        <a:latin typeface="Arial" pitchFamily="-72" charset="0"/>
        <a:ea typeface="ヒラギノ角ゴ ProN W3" pitchFamily="-72" charset="-128"/>
        <a:cs typeface="ヒラギノ角ゴ ProN W3" pitchFamily="-72" charset="-128"/>
        <a:sym typeface="Arial" pitchFamily="-72" charset="0"/>
      </a:defRPr>
    </a:lvl8pPr>
    <a:lvl9pPr marL="3657600" algn="l" defTabSz="457200" rtl="0" eaLnBrk="1" latinLnBrk="0" hangingPunct="1">
      <a:defRPr sz="2800" kern="1200">
        <a:solidFill>
          <a:srgbClr val="000000"/>
        </a:solidFill>
        <a:latin typeface="Arial" pitchFamily="-72" charset="0"/>
        <a:ea typeface="ヒラギノ角ゴ ProN W3" pitchFamily="-72" charset="-128"/>
        <a:cs typeface="ヒラギノ角ゴ ProN W3" pitchFamily="-72" charset="-128"/>
        <a:sym typeface="Arial" pitchFamily="-72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6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0488"/>
            <a:ext cx="2057400" cy="6767512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0488"/>
            <a:ext cx="6019800" cy="6767512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Calibri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90488"/>
            <a:ext cx="8229600" cy="150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0800" tIns="50800" rIns="9144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" pitchFamily="-72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0800" tIns="50800" rIns="9144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" pitchFamily="-72" charset="0"/>
              </a:rPr>
              <a:t>Click to edit Master text styles</a:t>
            </a:r>
          </a:p>
          <a:p>
            <a:pPr lvl="1"/>
            <a:r>
              <a:rPr lang="en-US">
                <a:sym typeface="Calibri" pitchFamily="-72" charset="0"/>
              </a:rPr>
              <a:t>Second level</a:t>
            </a:r>
          </a:p>
          <a:p>
            <a:pPr lvl="2"/>
            <a:r>
              <a:rPr lang="en-US">
                <a:sym typeface="Calibri" pitchFamily="-72" charset="0"/>
              </a:rPr>
              <a:t>Third level</a:t>
            </a:r>
          </a:p>
          <a:p>
            <a:pPr lvl="3"/>
            <a:r>
              <a:rPr lang="en-US">
                <a:sym typeface="Calibri" pitchFamily="-72" charset="0"/>
              </a:rPr>
              <a:t>Fourth level</a:t>
            </a:r>
          </a:p>
          <a:p>
            <a:pPr lvl="4"/>
            <a:r>
              <a:rPr lang="en-US">
                <a:sym typeface="Calibri" pitchFamily="-72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 xmlns:p14="http://schemas.microsoft.com/office/powerpoint/2010/main"/>
  <p:txStyles>
    <p:titleStyle>
      <a:lvl1pPr marL="39688" indent="-39688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Calibri" pitchFamily="-72" charset="0"/>
        </a:defRPr>
      </a:lvl1pPr>
      <a:lvl2pPr marL="39688" indent="-39688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pitchFamily="-72" charset="0"/>
        </a:defRPr>
      </a:lvl2pPr>
      <a:lvl3pPr marL="39688" indent="-39688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pitchFamily="-72" charset="0"/>
        </a:defRPr>
      </a:lvl3pPr>
      <a:lvl4pPr marL="39688" indent="-39688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pitchFamily="-72" charset="0"/>
        </a:defRPr>
      </a:lvl4pPr>
      <a:lvl5pPr marL="39688" indent="-39688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pitchFamily="-72" charset="0"/>
        </a:defRPr>
      </a:lvl5pPr>
      <a:lvl6pPr marL="4968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9540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14112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18684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titleStyle>
    <p:bodyStyle>
      <a:lvl1pPr marL="382588" indent="-342900" algn="l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itchFamily="-72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Calibri" pitchFamily="-72" charset="0"/>
        </a:defRPr>
      </a:lvl1pPr>
      <a:lvl2pPr marL="731838" indent="-285750" algn="l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itchFamily="-72" charset="0"/>
        <a:buChar char="–"/>
        <a:defRPr sz="2800">
          <a:solidFill>
            <a:schemeClr val="tx1"/>
          </a:solidFill>
          <a:latin typeface="+mn-lt"/>
          <a:ea typeface="+mn-ea"/>
          <a:cs typeface="+mn-cs"/>
          <a:sym typeface="Calibri" pitchFamily="-72" charset="0"/>
        </a:defRPr>
      </a:lvl2pPr>
      <a:lvl3pPr marL="1131888" indent="-228600" algn="l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itchFamily="-72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Calibri" pitchFamily="-72" charset="0"/>
        </a:defRPr>
      </a:lvl3pPr>
      <a:lvl4pPr marL="1589088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itchFamily="-72" charset="0"/>
        <a:buChar char="–"/>
        <a:defRPr sz="2000">
          <a:solidFill>
            <a:schemeClr val="tx1"/>
          </a:solidFill>
          <a:latin typeface="+mn-lt"/>
          <a:ea typeface="+mn-ea"/>
          <a:cs typeface="+mn-cs"/>
          <a:sym typeface="Calibri" pitchFamily="-72" charset="0"/>
        </a:defRPr>
      </a:lvl4pPr>
      <a:lvl5pPr marL="2046288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itchFamily="-72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Calibri" pitchFamily="-72" charset="0"/>
        </a:defRPr>
      </a:lvl5pPr>
      <a:lvl6pPr marL="2503488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6pPr>
      <a:lvl7pPr marL="2960688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7pPr>
      <a:lvl8pPr marL="3417888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8pPr>
      <a:lvl9pPr marL="3875088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/>
          </p:cNvSpPr>
          <p:nvPr/>
        </p:nvSpPr>
        <p:spPr bwMode="auto">
          <a:xfrm rot="10800000">
            <a:off x="0" y="0"/>
            <a:ext cx="9144000" cy="6172200"/>
          </a:xfrm>
          <a:prstGeom prst="rect">
            <a:avLst/>
          </a:prstGeom>
          <a:gradFill rotWithShape="0">
            <a:gsLst>
              <a:gs pos="0">
                <a:srgbClr val="E1E8F5"/>
              </a:gs>
              <a:gs pos="50000">
                <a:srgbClr val="C2D1ED"/>
              </a:gs>
              <a:gs pos="100000">
                <a:srgbClr val="C6D9F1"/>
              </a:gs>
              <a:gs pos="100000">
                <a:srgbClr val="558ED5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3314" name="Picture 2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5943600"/>
            <a:ext cx="33528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Line 3"/>
          <p:cNvSpPr>
            <a:spLocks noChangeShapeType="1"/>
          </p:cNvSpPr>
          <p:nvPr/>
        </p:nvSpPr>
        <p:spPr bwMode="auto">
          <a:xfrm>
            <a:off x="392113" y="6381750"/>
            <a:ext cx="5321300" cy="1588"/>
          </a:xfrm>
          <a:prstGeom prst="line">
            <a:avLst/>
          </a:prstGeom>
          <a:noFill/>
          <a:ln w="38100" cap="flat">
            <a:solidFill>
              <a:srgbClr val="4F81BD"/>
            </a:solidFill>
            <a:prstDash val="solid"/>
            <a:round/>
            <a:headEnd type="none" w="med" len="med"/>
            <a:tailEnd type="none" w="med" len="med"/>
          </a:ln>
          <a:effectLst>
            <a:outerShdw blurRad="38100" dist="25399" dir="5400000" algn="ctr" rotWithShape="0">
              <a:schemeClr val="bg2">
                <a:alpha val="34998"/>
              </a:schemeClr>
            </a:outerShdw>
          </a:effectLst>
          <a:extLst/>
        </p:spPr>
        <p:txBody>
          <a:bodyPr lIns="0" tIns="0" rIns="0" bIns="0"/>
          <a:lstStyle/>
          <a:p>
            <a:pPr>
              <a:defRPr/>
            </a:pPr>
            <a:endParaRPr lang="en-US"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rIns="132080"/>
          <a:lstStyle/>
          <a:p>
            <a:pPr indent="0" eaLnBrk="1" hangingPunct="1"/>
            <a:r>
              <a:rPr lang="en-US"/>
              <a:t>The Research Question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559800" cy="5156200"/>
          </a:xfrm>
        </p:spPr>
        <p:txBody>
          <a:bodyPr rIns="132080"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 typeface="Arial" pitchFamily="-72" charset="0"/>
              <a:buNone/>
            </a:pPr>
            <a:r>
              <a:rPr lang="en-US" sz="2800" dirty="0">
                <a:solidFill>
                  <a:srgbClr val="1F497D"/>
                </a:solidFill>
                <a:latin typeface="Calibri Bold" pitchFamily="-72" charset="0"/>
                <a:ea typeface="Calibri Bold" pitchFamily="-72" charset="0"/>
                <a:cs typeface="Calibri Bold" pitchFamily="-72" charset="0"/>
                <a:sym typeface="Calibri Bold" pitchFamily="-72" charset="0"/>
              </a:rPr>
              <a:t>Shared Decision-Making in Palliative Care: Clinical Implications for the Practice of Family Medicine</a:t>
            </a:r>
            <a:endParaRPr lang="en-US" sz="2800" dirty="0">
              <a:solidFill>
                <a:srgbClr val="1F497D"/>
              </a:solidFill>
              <a:latin typeface="Calibri Bold" pitchFamily="-72" charset="0"/>
              <a:ea typeface="ヒラギノ角ゴ ProN W6" pitchFamily="-72" charset="-128"/>
              <a:cs typeface="ヒラギノ角ゴ ProN W6" pitchFamily="-72" charset="-128"/>
              <a:sym typeface="Calibri Bold" pitchFamily="-72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Arial" pitchFamily="-72" charset="0"/>
              <a:buNone/>
            </a:pPr>
            <a:r>
              <a:rPr lang="en-US" sz="2000" dirty="0" err="1"/>
              <a:t>Bélanger</a:t>
            </a:r>
            <a:r>
              <a:rPr lang="en-US" sz="2000" dirty="0"/>
              <a:t> E, Rodríguez C, </a:t>
            </a:r>
            <a:r>
              <a:rPr lang="en-US" sz="2000" dirty="0" err="1"/>
              <a:t>Groleau</a:t>
            </a:r>
            <a:r>
              <a:rPr lang="en-US" sz="2000" dirty="0"/>
              <a:t> D, </a:t>
            </a:r>
            <a:r>
              <a:rPr lang="en-US" sz="2000" dirty="0" err="1"/>
              <a:t>Légaré</a:t>
            </a:r>
            <a:r>
              <a:rPr lang="en-US" sz="2000" dirty="0"/>
              <a:t> F, &amp; </a:t>
            </a:r>
            <a:r>
              <a:rPr lang="en-US" sz="2000" dirty="0" err="1"/>
              <a:t>Marchand</a:t>
            </a:r>
            <a:r>
              <a:rPr lang="en-US" sz="2000" dirty="0"/>
              <a:t> R.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Arial" pitchFamily="-72" charset="0"/>
              <a:buNone/>
            </a:pPr>
            <a:endParaRPr lang="en-US" sz="1800" dirty="0"/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400" b="1" dirty="0"/>
              <a:t>The Question</a:t>
            </a:r>
            <a:r>
              <a:rPr lang="en-US" sz="2400" dirty="0"/>
              <a:t>: How do patients and health care providers construct patient participation in palliative care decisions through their discourse in a community hospital-based palliative care team?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US" sz="2400" dirty="0"/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400" b="1" dirty="0"/>
              <a:t>Why this is important</a:t>
            </a:r>
            <a:r>
              <a:rPr lang="en-US" sz="2400" dirty="0"/>
              <a:t>? </a:t>
            </a:r>
          </a:p>
          <a:p>
            <a:pPr marL="782638" lvl="1" eaLnBrk="1" hangingPunct="1">
              <a:lnSpc>
                <a:spcPct val="90000"/>
              </a:lnSpc>
            </a:pPr>
            <a:r>
              <a:rPr lang="en-US" sz="2000" dirty="0"/>
              <a:t>Health care providers find end-of-life communication challenging. </a:t>
            </a:r>
          </a:p>
          <a:p>
            <a:pPr marL="782638" lvl="1" eaLnBrk="1" hangingPunct="1">
              <a:lnSpc>
                <a:spcPct val="90000"/>
              </a:lnSpc>
            </a:pPr>
            <a:r>
              <a:rPr lang="en-US" sz="2000" dirty="0"/>
              <a:t>Palliative care decisions involve uncertainty and are preference-sensitive.</a:t>
            </a:r>
          </a:p>
          <a:p>
            <a:pPr marL="782638" lvl="1" eaLnBrk="1" hangingPunct="1">
              <a:lnSpc>
                <a:spcPct val="90000"/>
              </a:lnSpc>
            </a:pPr>
            <a:r>
              <a:rPr lang="en-US" sz="2000" dirty="0"/>
              <a:t>Family physicians deliver a large part of palliative care in North America, yet few studies have directly observed their interactions with palliative care patients.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/>
          </p:cNvSpPr>
          <p:nvPr/>
        </p:nvSpPr>
        <p:spPr bwMode="auto">
          <a:xfrm rot="10800000">
            <a:off x="0" y="0"/>
            <a:ext cx="9144000" cy="6172200"/>
          </a:xfrm>
          <a:prstGeom prst="rect">
            <a:avLst/>
          </a:prstGeom>
          <a:gradFill rotWithShape="0">
            <a:gsLst>
              <a:gs pos="0">
                <a:srgbClr val="E1E8F5"/>
              </a:gs>
              <a:gs pos="50000">
                <a:srgbClr val="C2D1ED"/>
              </a:gs>
              <a:gs pos="100000">
                <a:srgbClr val="C6D9F1"/>
              </a:gs>
              <a:gs pos="100000">
                <a:srgbClr val="558ED5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4338" name="Picture 2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5943600"/>
            <a:ext cx="33528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392113" y="6381750"/>
            <a:ext cx="5321300" cy="1588"/>
          </a:xfrm>
          <a:prstGeom prst="line">
            <a:avLst/>
          </a:prstGeom>
          <a:noFill/>
          <a:ln w="38100" cap="flat">
            <a:solidFill>
              <a:srgbClr val="4F81BD"/>
            </a:solidFill>
            <a:prstDash val="solid"/>
            <a:round/>
            <a:headEnd type="none" w="med" len="med"/>
            <a:tailEnd type="none" w="med" len="med"/>
          </a:ln>
          <a:effectLst>
            <a:outerShdw blurRad="38100" dist="25399" dir="5400000" algn="ctr" rotWithShape="0">
              <a:schemeClr val="bg2">
                <a:alpha val="34998"/>
              </a:schemeClr>
            </a:outerShdw>
          </a:effectLst>
          <a:extLst/>
        </p:spPr>
        <p:txBody>
          <a:bodyPr lIns="0" tIns="0" rIns="0" bIns="0"/>
          <a:lstStyle/>
          <a:p>
            <a:pPr>
              <a:defRPr/>
            </a:pPr>
            <a:endParaRPr lang="en-US"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44475"/>
            <a:ext cx="8229600" cy="1203325"/>
          </a:xfrm>
        </p:spPr>
        <p:txBody>
          <a:bodyPr rIns="132080"/>
          <a:lstStyle/>
          <a:p>
            <a:pPr indent="0" eaLnBrk="1" hangingPunct="1"/>
            <a:r>
              <a:rPr lang="en-US"/>
              <a:t>What the Researchers Did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93700" y="1308100"/>
            <a:ext cx="8343900" cy="4699000"/>
          </a:xfrm>
        </p:spPr>
        <p:txBody>
          <a:bodyPr rIns="132080"/>
          <a:lstStyle/>
          <a:p>
            <a:pPr eaLnBrk="1" hangingPunct="1">
              <a:buClrTx/>
            </a:pPr>
            <a:r>
              <a:rPr lang="en-US" sz="2400"/>
              <a:t>Methodology</a:t>
            </a:r>
          </a:p>
          <a:p>
            <a:pPr marL="782638" lvl="1" eaLnBrk="1" hangingPunct="1">
              <a:buClrTx/>
            </a:pPr>
            <a:r>
              <a:rPr lang="en-US" sz="2400"/>
              <a:t>Organizational ethnography (one year of participant observation) &amp; discursive psychology </a:t>
            </a:r>
          </a:p>
          <a:p>
            <a:pPr eaLnBrk="1" hangingPunct="1">
              <a:buClrTx/>
            </a:pPr>
            <a:r>
              <a:rPr lang="en-US" sz="2400"/>
              <a:t>Participants: 18 patients and 1 palliative care team (6 family physicians, 2 pivot nurses)</a:t>
            </a:r>
          </a:p>
          <a:p>
            <a:pPr eaLnBrk="1" hangingPunct="1">
              <a:buClrTx/>
            </a:pPr>
            <a:r>
              <a:rPr lang="en-US" sz="2400"/>
              <a:t>Methods of data generation: </a:t>
            </a:r>
          </a:p>
          <a:p>
            <a:pPr marL="782638" lvl="1" eaLnBrk="1" hangingPunct="1">
              <a:buClrTx/>
            </a:pPr>
            <a:r>
              <a:rPr lang="en-US" sz="2400"/>
              <a:t>Field notes, audio-recordings of consultations, field journal</a:t>
            </a:r>
          </a:p>
          <a:p>
            <a:pPr eaLnBrk="1" hangingPunct="1">
              <a:buClrTx/>
            </a:pPr>
            <a:r>
              <a:rPr lang="en-US" sz="2400"/>
              <a:t>Methods of data analysis: </a:t>
            </a:r>
          </a:p>
          <a:p>
            <a:pPr marL="782638" lvl="1" eaLnBrk="1" hangingPunct="1">
              <a:buClrTx/>
            </a:pPr>
            <a:r>
              <a:rPr lang="en-US" sz="2400"/>
              <a:t>how decision-making conversations are initiated in context </a:t>
            </a:r>
          </a:p>
          <a:p>
            <a:pPr marL="782638" lvl="1" eaLnBrk="1" hangingPunct="1">
              <a:buClrTx/>
            </a:pPr>
            <a:r>
              <a:rPr lang="en-US" sz="2400"/>
              <a:t>how patient participation occurs in clinical conversations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/>
          </p:cNvSpPr>
          <p:nvPr/>
        </p:nvSpPr>
        <p:spPr bwMode="auto">
          <a:xfrm rot="10800000">
            <a:off x="0" y="0"/>
            <a:ext cx="9144000" cy="6172200"/>
          </a:xfrm>
          <a:prstGeom prst="rect">
            <a:avLst/>
          </a:prstGeom>
          <a:gradFill rotWithShape="0">
            <a:gsLst>
              <a:gs pos="0">
                <a:srgbClr val="E1E8F5"/>
              </a:gs>
              <a:gs pos="50000">
                <a:srgbClr val="C2D1ED"/>
              </a:gs>
              <a:gs pos="100000">
                <a:srgbClr val="C6D9F1"/>
              </a:gs>
              <a:gs pos="100000">
                <a:srgbClr val="558ED5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5362" name="Picture 2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5943600"/>
            <a:ext cx="33528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Line 3"/>
          <p:cNvSpPr>
            <a:spLocks noChangeShapeType="1"/>
          </p:cNvSpPr>
          <p:nvPr/>
        </p:nvSpPr>
        <p:spPr bwMode="auto">
          <a:xfrm>
            <a:off x="392113" y="6381750"/>
            <a:ext cx="5321300" cy="1588"/>
          </a:xfrm>
          <a:prstGeom prst="line">
            <a:avLst/>
          </a:prstGeom>
          <a:noFill/>
          <a:ln w="38100" cap="flat">
            <a:solidFill>
              <a:srgbClr val="4F81BD"/>
            </a:solidFill>
            <a:prstDash val="solid"/>
            <a:round/>
            <a:headEnd type="none" w="med" len="med"/>
            <a:tailEnd type="none" w="med" len="med"/>
          </a:ln>
          <a:effectLst>
            <a:outerShdw blurRad="38100" dist="25399" dir="5400000" algn="ctr" rotWithShape="0">
              <a:schemeClr val="bg2">
                <a:alpha val="34998"/>
              </a:schemeClr>
            </a:outerShdw>
          </a:effectLst>
          <a:extLst/>
        </p:spPr>
        <p:txBody>
          <a:bodyPr lIns="0" tIns="0" rIns="0" bIns="0"/>
          <a:lstStyle/>
          <a:p>
            <a:pPr>
              <a:defRPr/>
            </a:pPr>
            <a:endParaRPr lang="en-US"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9688"/>
            <a:ext cx="8229600" cy="1509712"/>
          </a:xfrm>
        </p:spPr>
        <p:txBody>
          <a:bodyPr rIns="132080"/>
          <a:lstStyle/>
          <a:p>
            <a:pPr indent="0" eaLnBrk="1" hangingPunct="1"/>
            <a:r>
              <a:rPr lang="en-US"/>
              <a:t>What the Researchers Found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06400" y="1155700"/>
            <a:ext cx="8763000" cy="4965700"/>
          </a:xfrm>
        </p:spPr>
        <p:txBody>
          <a:bodyPr lIns="25400" tIns="25400" rIns="66040" bIns="25400"/>
          <a:lstStyle/>
          <a:p>
            <a:pPr marL="357188" eaLnBrk="1" hangingPunct="1">
              <a:spcBef>
                <a:spcPct val="0"/>
              </a:spcBef>
            </a:pPr>
            <a:r>
              <a:rPr lang="en-US" sz="2400"/>
              <a:t>Organization of care: </a:t>
            </a:r>
            <a:r>
              <a:rPr lang="en-US" sz="2400" u="sng"/>
              <a:t>early referral and discussions</a:t>
            </a:r>
            <a:r>
              <a:rPr lang="en-US" sz="2400"/>
              <a:t> ensured patient opportunity to participate in decisions</a:t>
            </a:r>
          </a:p>
          <a:p>
            <a:pPr marL="757238" lvl="1" eaLnBrk="1" hangingPunct="1">
              <a:spcBef>
                <a:spcPts val="500"/>
              </a:spcBef>
            </a:pPr>
            <a:r>
              <a:rPr lang="en-US" sz="2400"/>
              <a:t>Re symptom control: direct questions, routine history</a:t>
            </a:r>
          </a:p>
          <a:p>
            <a:pPr marL="757238" lvl="1" eaLnBrk="1" hangingPunct="1">
              <a:spcBef>
                <a:spcPts val="500"/>
              </a:spcBef>
            </a:pPr>
            <a:r>
              <a:rPr lang="en-US" sz="2400"/>
              <a:t>Re patients</a:t>
            </a:r>
            <a:r>
              <a:rPr lang="ja-JP" altLang="en-US" sz="2400">
                <a:latin typeface="Arial" pitchFamily="-72" charset="0"/>
              </a:rPr>
              <a:t>’</a:t>
            </a:r>
            <a:r>
              <a:rPr lang="en-US" sz="2400"/>
              <a:t> death: indirect questions &amp; explanations (patients retain control on whether to discuss end-of-life issues)</a:t>
            </a:r>
          </a:p>
          <a:p>
            <a:pPr marL="357188" eaLnBrk="1" hangingPunct="1">
              <a:spcBef>
                <a:spcPts val="500"/>
              </a:spcBef>
            </a:pPr>
            <a:r>
              <a:rPr lang="en-US" sz="2400"/>
              <a:t>Patient participation was facilitated by: </a:t>
            </a:r>
          </a:p>
          <a:p>
            <a:pPr marL="757238" lvl="1" eaLnBrk="1" hangingPunct="1">
              <a:spcBef>
                <a:spcPts val="500"/>
              </a:spcBef>
            </a:pPr>
            <a:r>
              <a:rPr lang="en-US" sz="2400" u="sng"/>
              <a:t>exposing uncertainty</a:t>
            </a:r>
            <a:r>
              <a:rPr lang="en-US" sz="2400"/>
              <a:t> (present options as equal/justifiable)</a:t>
            </a:r>
          </a:p>
          <a:p>
            <a:pPr marL="757238" lvl="1" eaLnBrk="1" hangingPunct="1">
              <a:spcBef>
                <a:spcPts val="500"/>
              </a:spcBef>
            </a:pPr>
            <a:r>
              <a:rPr lang="en-US" sz="2400" u="sng"/>
              <a:t>co-constructing treatment preferences</a:t>
            </a:r>
            <a:r>
              <a:rPr lang="en-US" sz="2400"/>
              <a:t> (discuss treatment modalities in daily life, prompt for opinions/experiences)</a:t>
            </a:r>
          </a:p>
          <a:p>
            <a:pPr marL="757238" lvl="1" eaLnBrk="1" hangingPunct="1">
              <a:spcBef>
                <a:spcPts val="500"/>
              </a:spcBef>
            </a:pPr>
            <a:r>
              <a:rPr lang="en-US" sz="2400" u="sng"/>
              <a:t>affirming patient autonomy</a:t>
            </a:r>
            <a:r>
              <a:rPr lang="en-US" sz="2400"/>
              <a:t> (state right to express opinion)</a:t>
            </a:r>
          </a:p>
          <a:p>
            <a:pPr marL="757238" lvl="1" eaLnBrk="1" hangingPunct="1">
              <a:spcBef>
                <a:spcPts val="500"/>
              </a:spcBef>
            </a:pPr>
            <a:r>
              <a:rPr lang="en-US" sz="2400"/>
              <a:t>and </a:t>
            </a:r>
            <a:r>
              <a:rPr lang="en-US" sz="2400" u="sng"/>
              <a:t>resisting patients</a:t>
            </a:r>
            <a:r>
              <a:rPr lang="ja-JP" altLang="en-US" sz="2400" u="sng">
                <a:latin typeface="Arial" pitchFamily="-72" charset="0"/>
              </a:rPr>
              <a:t>’</a:t>
            </a:r>
            <a:r>
              <a:rPr lang="en-US" sz="2400" u="sng"/>
              <a:t> attempts to uphold HCP authority</a:t>
            </a:r>
            <a:r>
              <a:rPr lang="en-US" sz="2400"/>
              <a:t> (refer back to uncertainty/autonomy)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/>
          </p:cNvSpPr>
          <p:nvPr/>
        </p:nvSpPr>
        <p:spPr bwMode="auto">
          <a:xfrm rot="10800000">
            <a:off x="0" y="0"/>
            <a:ext cx="9144000" cy="6172200"/>
          </a:xfrm>
          <a:prstGeom prst="rect">
            <a:avLst/>
          </a:prstGeom>
          <a:gradFill rotWithShape="0">
            <a:gsLst>
              <a:gs pos="0">
                <a:srgbClr val="E1E8F5"/>
              </a:gs>
              <a:gs pos="50000">
                <a:srgbClr val="C2D1ED"/>
              </a:gs>
              <a:gs pos="100000">
                <a:srgbClr val="C6D9F1"/>
              </a:gs>
              <a:gs pos="100000">
                <a:srgbClr val="558ED5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6386" name="Picture 2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5943600"/>
            <a:ext cx="33528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392113" y="6381750"/>
            <a:ext cx="5321300" cy="1588"/>
          </a:xfrm>
          <a:prstGeom prst="line">
            <a:avLst/>
          </a:prstGeom>
          <a:noFill/>
          <a:ln w="38100" cap="flat">
            <a:solidFill>
              <a:srgbClr val="4F81BD"/>
            </a:solidFill>
            <a:prstDash val="solid"/>
            <a:round/>
            <a:headEnd type="none" w="med" len="med"/>
            <a:tailEnd type="none" w="med" len="med"/>
          </a:ln>
          <a:effectLst>
            <a:outerShdw blurRad="38100" dist="25399" dir="5400000" algn="ctr" rotWithShape="0">
              <a:schemeClr val="bg2">
                <a:alpha val="34998"/>
              </a:schemeClr>
            </a:outerShdw>
          </a:effectLst>
          <a:extLst/>
        </p:spPr>
        <p:txBody>
          <a:bodyPr lIns="0" tIns="0" rIns="0" bIns="0"/>
          <a:lstStyle/>
          <a:p>
            <a:pPr>
              <a:defRPr/>
            </a:pPr>
            <a:endParaRPr lang="en-US"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indent="0" eaLnBrk="1" hangingPunct="1"/>
            <a:r>
              <a:rPr lang="en-US" sz="4000"/>
              <a:t>What This Means for Clinical Practice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55600" y="1193800"/>
            <a:ext cx="8470900" cy="4978400"/>
          </a:xfrm>
        </p:spPr>
        <p:txBody>
          <a:bodyPr rIns="132080"/>
          <a:lstStyle/>
          <a:p>
            <a:pPr eaLnBrk="1" hangingPunct="1"/>
            <a:r>
              <a:rPr lang="en-US" sz="2400" smtClean="0"/>
              <a:t>Examples of </a:t>
            </a:r>
            <a:r>
              <a:rPr lang="en-US" sz="2400" u="sng" smtClean="0"/>
              <a:t>how to introduce decisions early </a:t>
            </a:r>
            <a:r>
              <a:rPr lang="en-US" sz="2400" smtClean="0"/>
              <a:t>and </a:t>
            </a:r>
            <a:r>
              <a:rPr lang="en-US" sz="2400" u="sng" smtClean="0"/>
              <a:t>how to talk in a way that promotes patient participation</a:t>
            </a:r>
          </a:p>
          <a:p>
            <a:pPr marL="782638" lvl="1" eaLnBrk="1" hangingPunct="1"/>
            <a:r>
              <a:rPr lang="en-US" sz="2400" smtClean="0"/>
              <a:t>Explanations about the need to discuss end-of-life care options before patients can no longer participate</a:t>
            </a:r>
          </a:p>
          <a:p>
            <a:pPr marL="782638" lvl="1" eaLnBrk="1" hangingPunct="1"/>
            <a:r>
              <a:rPr lang="en-US" sz="2400" smtClean="0"/>
              <a:t>References to previous experiences and daily treatment modalities were part of patient expertise</a:t>
            </a:r>
          </a:p>
          <a:p>
            <a:pPr eaLnBrk="1" hangingPunct="1"/>
            <a:r>
              <a:rPr lang="en-US" sz="2400" smtClean="0"/>
              <a:t>Promote </a:t>
            </a:r>
            <a:r>
              <a:rPr lang="en-US" sz="2400" u="sng" smtClean="0"/>
              <a:t>awareness of the impact of discourse </a:t>
            </a:r>
            <a:r>
              <a:rPr lang="en-US" sz="2400" smtClean="0"/>
              <a:t>and </a:t>
            </a:r>
            <a:r>
              <a:rPr lang="en-US" sz="2400" u="sng" smtClean="0"/>
              <a:t>better understanding of clinical communication guidelines</a:t>
            </a:r>
          </a:p>
          <a:p>
            <a:pPr marL="782638" lvl="1" eaLnBrk="1" hangingPunct="1"/>
            <a:r>
              <a:rPr lang="en-US" sz="2400" smtClean="0"/>
              <a:t>Use clinical discourse that enables patient participation if appropriate, coherence between ethical/clinical stance</a:t>
            </a:r>
          </a:p>
          <a:p>
            <a:pPr marL="782638" lvl="1" eaLnBrk="1" hangingPunct="1"/>
            <a:r>
              <a:rPr lang="en-US" sz="2400" smtClean="0"/>
              <a:t>Reflect on arguments that can achieve patient participation without abandoning vulnerable population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theme/theme1.xml><?xml version="1.0" encoding="utf-8"?>
<a:theme xmlns:a="http://schemas.openxmlformats.org/drawingml/2006/main" name="TS03000282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4F81BD"/>
      </a:accent1>
      <a:accent2>
        <a:srgbClr val="333399"/>
      </a:accent2>
      <a:accent3>
        <a:srgbClr val="FFFFFF"/>
      </a:accent3>
      <a:accent4>
        <a:srgbClr val="000000"/>
      </a:accent4>
      <a:accent5>
        <a:srgbClr val="B2C1DB"/>
      </a:accent5>
      <a:accent6>
        <a:srgbClr val="2D2D8A"/>
      </a:accent6>
      <a:hlink>
        <a:srgbClr val="009999"/>
      </a:hlink>
      <a:folHlink>
        <a:srgbClr val="99CC00"/>
      </a:folHlink>
    </a:clrScheme>
    <a:fontScheme name="TS030002822">
      <a:majorFont>
        <a:latin typeface="Calibri"/>
        <a:ea typeface="ヒラギノ角ゴ ProN W3"/>
        <a:cs typeface="ヒラギノ角ゴ ProN W3"/>
      </a:majorFont>
      <a:minorFont>
        <a:latin typeface="Calibri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4F81BD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4F81BD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TS03000282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Pages>0</Pages>
  <Words>403</Words>
  <Characters>0</Characters>
  <Application>Microsoft Macintosh PowerPoint</Application>
  <PresentationFormat>On-screen Show (4:3)</PresentationFormat>
  <Lines>0</Lines>
  <Paragraphs>35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TS030002822</vt:lpstr>
      <vt:lpstr>The Research Question</vt:lpstr>
      <vt:lpstr>What the Researchers Did</vt:lpstr>
      <vt:lpstr>What the Researchers Found</vt:lpstr>
      <vt:lpstr>What This Means for Clinical Practice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Jill Haught</dc:creator>
  <cp:keywords/>
  <dc:description/>
  <cp:lastModifiedBy>Kristin Robinson</cp:lastModifiedBy>
  <cp:revision>31</cp:revision>
  <dcterms:modified xsi:type="dcterms:W3CDTF">2014-12-01T04:13:50Z</dcterms:modified>
</cp:coreProperties>
</file>