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04" r:id="rId2"/>
    <p:sldId id="305" r:id="rId3"/>
    <p:sldId id="306" r:id="rId4"/>
    <p:sldId id="307" r:id="rId5"/>
  </p:sldIdLst>
  <p:sldSz cx="9144000" cy="6858000" type="screen4x3"/>
  <p:notesSz cx="6858000" cy="9296400"/>
  <p:custDataLst>
    <p:tags r:id="rId8"/>
  </p:custDataLst>
  <p:defaultTextStyle>
    <a:defPPr>
      <a:defRPr lang="th-TH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599"/>
  </p:normalViewPr>
  <p:slideViewPr>
    <p:cSldViewPr>
      <p:cViewPr varScale="1">
        <p:scale>
          <a:sx n="95" d="100"/>
          <a:sy n="95" d="100"/>
        </p:scale>
        <p:origin x="864" y="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5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  <a:ea typeface="MS PGothic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  <a:ea typeface="MS PGothic" charset="-128"/>
              </a:defRPr>
            </a:lvl1pPr>
          </a:lstStyle>
          <a:p>
            <a:pPr>
              <a:defRPr/>
            </a:pPr>
            <a:fld id="{E6E01A3E-F5B5-4715-81C4-35F427EC2F88}" type="datetimeFigureOut">
              <a:rPr lang="en-US"/>
              <a:pPr>
                <a:defRPr/>
              </a:pPr>
              <a:t>4/6/2017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  <a:ea typeface="MS PGothic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charset="0"/>
                <a:ea typeface="MS PGothic" charset="-128"/>
              </a:defRPr>
            </a:lvl1pPr>
          </a:lstStyle>
          <a:p>
            <a:pPr>
              <a:defRPr/>
            </a:pPr>
            <a:fld id="{D94E5EEE-DE30-4D13-8A90-EBC02A51F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charset="0"/>
                <a:ea typeface="MS PGothic" charset="-128"/>
              </a:defRPr>
            </a:lvl1pPr>
          </a:lstStyle>
          <a:p>
            <a:pPr>
              <a:defRPr/>
            </a:pPr>
            <a:fld id="{4E8AF309-05BB-44A6-BE3B-374E85DA8FB7}" type="datetimeFigureOut">
              <a:rPr lang="en-CA" altLang="x-none"/>
              <a:pPr>
                <a:defRPr/>
              </a:pPr>
              <a:t>2017-04-06</a:t>
            </a:fld>
            <a:endParaRPr lang="en-CA" alt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charset="0"/>
                <a:ea typeface="MS PGothic" charset="-128"/>
              </a:defRPr>
            </a:lvl1pPr>
          </a:lstStyle>
          <a:p>
            <a:pPr>
              <a:defRPr/>
            </a:pPr>
            <a:fld id="{A99AFBF7-D156-4389-A0B7-5BE6EBABCFD1}" type="slidenum">
              <a:rPr lang="en-CA" altLang="x-none"/>
              <a:pPr>
                <a:defRPr/>
              </a:pPr>
              <a:t>‹#›</a:t>
            </a:fld>
            <a:endParaRPr lang="en-CA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MS PGothic" panose="020B0600070205080204" pitchFamily="34" charset="-128"/>
        <a:cs typeface="Cordia New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Cordia New" charset="0"/>
        <a:cs typeface="Cordia New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Cordia New" charset="0"/>
        <a:cs typeface="Cordia New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Cordia New" charset="0"/>
        <a:cs typeface="Cordia New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Cordia New" charset="0"/>
        <a:cs typeface="Cordia New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Calibri" panose="020F0502020204030204" pitchFamily="34" charset="0"/>
              <a:cs typeface="Cordia New" pitchFamily="34" charset="0"/>
            </a:endParaRPr>
          </a:p>
        </p:txBody>
      </p:sp>
      <p:sp>
        <p:nvSpPr>
          <p:cNvPr id="40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65AF325D-623D-45D6-B282-8C5A0E28CF50}" type="slidenum">
              <a:rPr lang="en-CA" altLang="en-US" sz="1200">
                <a:latin typeface="Calibri" panose="020F0502020204030204" pitchFamily="34" charset="0"/>
              </a:rPr>
              <a:pPr/>
              <a:t>1</a:t>
            </a:fld>
            <a:endParaRPr lang="en-CA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Calibri" panose="020F0502020204030204" pitchFamily="34" charset="0"/>
              <a:cs typeface="Cordia New" pitchFamily="34" charset="0"/>
            </a:endParaRPr>
          </a:p>
        </p:txBody>
      </p:sp>
      <p:sp>
        <p:nvSpPr>
          <p:cNvPr id="61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54993BC1-41F7-4315-930F-BD241583D7FF}" type="slidenum">
              <a:rPr lang="en-CA" altLang="en-US" sz="1200">
                <a:latin typeface="Calibri" panose="020F0502020204030204" pitchFamily="34" charset="0"/>
              </a:rPr>
              <a:pPr/>
              <a:t>2</a:t>
            </a:fld>
            <a:endParaRPr lang="en-CA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77043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21577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79063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1351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21084788"/>
      </p:ext>
    </p:extLst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50322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2903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99127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00228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0462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2436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9778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 rot="10800000">
            <a:off x="0" y="0"/>
            <a:ext cx="9144000" cy="61722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20000"/>
                  <a:lumOff val="8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7" name="ตัวยึดชื่อเรื่อง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ตัวยึดข้อความ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29" name="Picture 5" descr="Clean-Karaoke-Logo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5943600"/>
            <a:ext cx="3352800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Line 4"/>
          <p:cNvSpPr>
            <a:spLocks noChangeShapeType="1"/>
          </p:cNvSpPr>
          <p:nvPr userDrawn="1"/>
        </p:nvSpPr>
        <p:spPr bwMode="auto">
          <a:xfrm>
            <a:off x="393700" y="6381750"/>
            <a:ext cx="5319713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Calibri" charset="0"/>
          <a:ea typeface="MS PGothic" panose="020B0600070205080204" pitchFamily="34" charset="-128"/>
          <a:cs typeface="Angsana New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alibri" charset="0"/>
          <a:ea typeface="MS PGothic" panose="020B0600070205080204" pitchFamily="34" charset="-128"/>
          <a:cs typeface="Cordia New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alibri" charset="0"/>
          <a:ea typeface="Cordia New" charset="0"/>
          <a:cs typeface="Cordia New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charset="0"/>
          <a:ea typeface="Cordia New" charset="0"/>
          <a:cs typeface="Cordia New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alibri" charset="0"/>
          <a:ea typeface="Cordia New" charset="0"/>
          <a:cs typeface="Cordia New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alibri" charset="0"/>
          <a:ea typeface="Cordia New" charset="0"/>
          <a:cs typeface="Cordia New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alibri" panose="020F0502020204030204" pitchFamily="34" charset="0"/>
                <a:cs typeface="Angsana New"/>
              </a:rPr>
              <a:t>The Research Question</a:t>
            </a:r>
          </a:p>
        </p:txBody>
      </p:sp>
      <p:sp>
        <p:nvSpPr>
          <p:cNvPr id="3074" name="Content Placeholder 1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200"/>
          </a:xfrm>
        </p:spPr>
        <p:txBody>
          <a:bodyPr/>
          <a:lstStyle/>
          <a:p>
            <a:r>
              <a:rPr lang="en-US" dirty="0"/>
              <a:t>What is the prevalence of Group C beta-hemolytic </a:t>
            </a:r>
            <a:r>
              <a:rPr lang="en-US" i="1" dirty="0"/>
              <a:t>streptococcus </a:t>
            </a:r>
            <a:r>
              <a:rPr lang="en-US" dirty="0"/>
              <a:t>(GSC) and </a:t>
            </a:r>
            <a:r>
              <a:rPr lang="en-US" i="1" dirty="0"/>
              <a:t>Fusobacterium necrophorum </a:t>
            </a:r>
            <a:r>
              <a:rPr lang="en-US" dirty="0"/>
              <a:t>(FN) among patients with sore throat in the outpatient setting? </a:t>
            </a:r>
          </a:p>
          <a:p>
            <a:r>
              <a:rPr lang="en-US" altLang="en-US" dirty="0">
                <a:latin typeface="Calibri" panose="020F0502020204030204" pitchFamily="34" charset="0"/>
                <a:cs typeface="Cordia New" pitchFamily="34" charset="0"/>
              </a:rPr>
              <a:t>Prevalence of these two pathogens in outpatients has not been previously summarized.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altLang="en-US" dirty="0" err="1">
                <a:latin typeface="Calibri" panose="020F0502020204030204" pitchFamily="34" charset="0"/>
                <a:cs typeface="Angsana New"/>
              </a:rPr>
              <a:t>What</a:t>
            </a:r>
            <a:r>
              <a:rPr lang="fr-CA" altLang="en-US" dirty="0">
                <a:latin typeface="Calibri" panose="020F0502020204030204" pitchFamily="34" charset="0"/>
                <a:cs typeface="Angsana New"/>
              </a:rPr>
              <a:t> the </a:t>
            </a:r>
            <a:r>
              <a:rPr lang="fr-CA" altLang="en-US" dirty="0" err="1">
                <a:latin typeface="Calibri" panose="020F0502020204030204" pitchFamily="34" charset="0"/>
                <a:cs typeface="Angsana New"/>
              </a:rPr>
              <a:t>Researchers</a:t>
            </a:r>
            <a:r>
              <a:rPr lang="fr-CA" altLang="en-US" dirty="0">
                <a:latin typeface="Calibri" panose="020F0502020204030204" pitchFamily="34" charset="0"/>
                <a:cs typeface="Angsana New"/>
              </a:rPr>
              <a:t> </a:t>
            </a:r>
            <a:r>
              <a:rPr lang="fr-CA" altLang="en-US" dirty="0" err="1">
                <a:latin typeface="Calibri" panose="020F0502020204030204" pitchFamily="34" charset="0"/>
                <a:cs typeface="Angsana New"/>
              </a:rPr>
              <a:t>Did</a:t>
            </a:r>
            <a:endParaRPr lang="en-CA" altLang="en-US" dirty="0">
              <a:latin typeface="Calibri" panose="020F0502020204030204" pitchFamily="34" charset="0"/>
              <a:cs typeface="Angsana New"/>
            </a:endParaRPr>
          </a:p>
        </p:txBody>
      </p:sp>
      <p:sp>
        <p:nvSpPr>
          <p:cNvPr id="512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en-US" altLang="en-US" dirty="0">
                <a:latin typeface="Calibri" panose="020F0502020204030204" pitchFamily="34" charset="0"/>
                <a:cs typeface="Cordia New" pitchFamily="34" charset="0"/>
              </a:rPr>
              <a:t>Systematically review the literature (MEDLINE) for prospective studies that report the prevalence of GCS and FN </a:t>
            </a:r>
            <a:r>
              <a:rPr lang="en-US" dirty="0"/>
              <a:t>where the majority of data was collected after January 1, 2000.</a:t>
            </a:r>
            <a:endParaRPr lang="en-US" altLang="en-US" dirty="0">
              <a:latin typeface="Calibri" panose="020F0502020204030204" pitchFamily="34" charset="0"/>
              <a:cs typeface="Cordia New" pitchFamily="34" charset="0"/>
            </a:endParaRPr>
          </a:p>
          <a:p>
            <a:r>
              <a:rPr lang="en-US" altLang="en-US" dirty="0">
                <a:latin typeface="Calibri" panose="020F0502020204030204" pitchFamily="34" charset="0"/>
                <a:cs typeface="Cordia New" pitchFamily="34" charset="0"/>
              </a:rPr>
              <a:t>Two authors independently reviewed each article for inclusion and abstracted the data</a:t>
            </a:r>
          </a:p>
          <a:p>
            <a:r>
              <a:rPr lang="en-US" altLang="en-US" dirty="0">
                <a:latin typeface="Calibri" panose="020F0502020204030204" pitchFamily="34" charset="0"/>
                <a:cs typeface="Cordia New" pitchFamily="34" charset="0"/>
              </a:rPr>
              <a:t>Meta-analysis of pooled prevalence using random effects model of raw proportions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altLang="en-US">
                <a:latin typeface="Calibri" panose="020F0502020204030204" pitchFamily="34" charset="0"/>
                <a:cs typeface="Angsana New"/>
              </a:rPr>
              <a:t>What the Researchers Found</a:t>
            </a:r>
            <a:endParaRPr lang="en-CA" altLang="en-US">
              <a:latin typeface="Calibri" panose="020F0502020204030204" pitchFamily="34" charset="0"/>
              <a:cs typeface="Angsana New"/>
            </a:endParaRPr>
          </a:p>
        </p:txBody>
      </p:sp>
      <p:sp>
        <p:nvSpPr>
          <p:cNvPr id="7170" name="Content Placeholder 1"/>
          <p:cNvSpPr>
            <a:spLocks noGrp="1"/>
          </p:cNvSpPr>
          <p:nvPr>
            <p:ph idx="1"/>
          </p:nvPr>
        </p:nvSpPr>
        <p:spPr>
          <a:xfrm>
            <a:off x="441512" y="1295400"/>
            <a:ext cx="8229600" cy="4953000"/>
          </a:xfrm>
        </p:spPr>
        <p:txBody>
          <a:bodyPr/>
          <a:lstStyle/>
          <a:p>
            <a:r>
              <a:rPr lang="en-US" altLang="en-US" dirty="0">
                <a:latin typeface="Calibri" panose="020F0502020204030204" pitchFamily="34" charset="0"/>
                <a:cs typeface="Cordia New" pitchFamily="34" charset="0"/>
              </a:rPr>
              <a:t>795 reviewed articles; 16 included in final analysis</a:t>
            </a:r>
          </a:p>
          <a:p>
            <a:r>
              <a:rPr lang="en-US" dirty="0"/>
              <a:t>Overall prevalence:</a:t>
            </a:r>
          </a:p>
          <a:p>
            <a:pPr lvl="1"/>
            <a:r>
              <a:rPr lang="en-US" dirty="0"/>
              <a:t>GCS was 6.1% (95% CI, 3.2%-9.0%) </a:t>
            </a:r>
          </a:p>
          <a:p>
            <a:pPr lvl="1"/>
            <a:r>
              <a:rPr lang="en-US" dirty="0"/>
              <a:t>FN was 18.9% (95% CI, 10.5%-27.2%)</a:t>
            </a:r>
          </a:p>
          <a:p>
            <a:r>
              <a:rPr lang="en-US" dirty="0"/>
              <a:t>8 of 13 studies of GCS reported a prevalence between 0.5% and 5.0%</a:t>
            </a:r>
          </a:p>
          <a:p>
            <a:r>
              <a:rPr lang="en-US" dirty="0"/>
              <a:t>Prevalence of FN ranged widely, from 4.9% to 51.4%</a:t>
            </a:r>
            <a:endParaRPr lang="en-US" altLang="en-US" dirty="0">
              <a:latin typeface="Calibri" panose="020F0502020204030204" pitchFamily="34" charset="0"/>
              <a:cs typeface="Cordia New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CA" dirty="0">
                <a:latin typeface="+mj-lt"/>
                <a:ea typeface="+mj-ea"/>
                <a:cs typeface="+mj-cs"/>
              </a:rPr>
              <a:t>What This </a:t>
            </a:r>
            <a:r>
              <a:rPr lang="fr-CA" dirty="0" err="1">
                <a:latin typeface="+mj-lt"/>
                <a:ea typeface="+mj-ea"/>
                <a:cs typeface="+mj-cs"/>
              </a:rPr>
              <a:t>Means</a:t>
            </a:r>
            <a:r>
              <a:rPr lang="fr-CA" dirty="0">
                <a:latin typeface="+mj-lt"/>
                <a:ea typeface="+mj-ea"/>
                <a:cs typeface="+mj-cs"/>
              </a:rPr>
              <a:t> for </a:t>
            </a:r>
            <a:r>
              <a:rPr lang="fr-CA" dirty="0" err="1">
                <a:latin typeface="+mj-lt"/>
                <a:ea typeface="+mj-ea"/>
                <a:cs typeface="+mj-cs"/>
              </a:rPr>
              <a:t>Clinical</a:t>
            </a:r>
            <a:r>
              <a:rPr lang="fr-CA" dirty="0">
                <a:latin typeface="+mj-lt"/>
                <a:ea typeface="+mj-ea"/>
                <a:cs typeface="+mj-cs"/>
              </a:rPr>
              <a:t> Practice</a:t>
            </a:r>
            <a:endParaRPr lang="en-CA" dirty="0">
              <a:latin typeface="+mj-lt"/>
              <a:ea typeface="+mj-ea"/>
              <a:cs typeface="+mj-cs"/>
            </a:endParaRPr>
          </a:p>
        </p:txBody>
      </p:sp>
      <p:sp>
        <p:nvSpPr>
          <p:cNvPr id="81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Both Group C streptococcus and F necrophorum are </a:t>
            </a:r>
            <a:r>
              <a:rPr lang="en-US"/>
              <a:t>relatively common </a:t>
            </a:r>
            <a:r>
              <a:rPr lang="en-US" dirty="0"/>
              <a:t>in patients with acute pharyngitis</a:t>
            </a:r>
          </a:p>
          <a:p>
            <a:r>
              <a:rPr lang="en-US" altLang="en-US" dirty="0">
                <a:latin typeface="Calibri" panose="020F0502020204030204" pitchFamily="34" charset="0"/>
                <a:cs typeface="Cordia New" pitchFamily="34" charset="0"/>
              </a:rPr>
              <a:t>Currently unclear if these are colonizing or pathogenic, therefore further studies are needed to determine if antibiotic treatment is beneficial for patients with GCS or FN.</a:t>
            </a:r>
            <a:endParaRPr lang="en-US" altLang="en-US" dirty="0">
              <a:latin typeface="Calibri" panose="020F0502020204030204" pitchFamily="34" charset="0"/>
              <a:cs typeface="Cordia New" pitchFamily="34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TS03000282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222</Words>
  <Application>Microsoft Office PowerPoint</Application>
  <PresentationFormat>On-screen Show (4:3)</PresentationFormat>
  <Paragraphs>19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MS PGothic</vt:lpstr>
      <vt:lpstr>Angsana New</vt:lpstr>
      <vt:lpstr>Arial</vt:lpstr>
      <vt:lpstr>Calibri</vt:lpstr>
      <vt:lpstr>Cordia New</vt:lpstr>
      <vt:lpstr>TS030002822</vt:lpstr>
      <vt:lpstr>The Research Question</vt:lpstr>
      <vt:lpstr>What the Researchers Did</vt:lpstr>
      <vt:lpstr>What the Researchers Found</vt:lpstr>
      <vt:lpstr>What This Means for Clinical Practice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NAPCRG “Pearls” What’s New?   Our top picks of research findings to improve practice for family physicians</dc:title>
  <dc:creator>NM Redmond</dc:creator>
  <cp:lastModifiedBy>Christian Marchello</cp:lastModifiedBy>
  <cp:revision>39</cp:revision>
  <dcterms:modified xsi:type="dcterms:W3CDTF">2017-04-06T18:20:23Z</dcterms:modified>
</cp:coreProperties>
</file>