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263" r:id="rId2"/>
    <p:sldId id="306" r:id="rId3"/>
    <p:sldId id="307" r:id="rId4"/>
    <p:sldId id="313" r:id="rId5"/>
    <p:sldId id="314" r:id="rId6"/>
    <p:sldId id="334" r:id="rId7"/>
    <p:sldId id="271" r:id="rId8"/>
    <p:sldId id="278" r:id="rId9"/>
    <p:sldId id="279" r:id="rId10"/>
    <p:sldId id="298" r:id="rId11"/>
    <p:sldId id="299" r:id="rId12"/>
    <p:sldId id="284" r:id="rId13"/>
    <p:sldId id="286" r:id="rId14"/>
    <p:sldId id="285" r:id="rId15"/>
    <p:sldId id="300" r:id="rId16"/>
    <p:sldId id="301" r:id="rId17"/>
    <p:sldId id="303" r:id="rId18"/>
    <p:sldId id="291" r:id="rId19"/>
    <p:sldId id="292" r:id="rId20"/>
    <p:sldId id="312" r:id="rId21"/>
    <p:sldId id="311" r:id="rId22"/>
    <p:sldId id="305" r:id="rId23"/>
    <p:sldId id="324" r:id="rId24"/>
    <p:sldId id="323" r:id="rId25"/>
    <p:sldId id="281" r:id="rId26"/>
    <p:sldId id="280" r:id="rId27"/>
    <p:sldId id="327" r:id="rId28"/>
    <p:sldId id="316" r:id="rId29"/>
    <p:sldId id="332" r:id="rId30"/>
    <p:sldId id="317" r:id="rId31"/>
    <p:sldId id="320" r:id="rId32"/>
    <p:sldId id="319" r:id="rId33"/>
    <p:sldId id="328" r:id="rId34"/>
    <p:sldId id="275" r:id="rId35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362"/>
    <a:srgbClr val="8BC846"/>
    <a:srgbClr val="B8B8B8"/>
    <a:srgbClr val="C2DF8A"/>
    <a:srgbClr val="87C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1" autoAdjust="0"/>
    <p:restoredTop sz="37258" autoAdjust="0"/>
  </p:normalViewPr>
  <p:slideViewPr>
    <p:cSldViewPr snapToGrid="0" snapToObjects="1">
      <p:cViewPr varScale="1">
        <p:scale>
          <a:sx n="50" d="100"/>
          <a:sy n="50" d="100"/>
        </p:scale>
        <p:origin x="-288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i="0" u="none" strike="noStrike" baseline="0">
                <a:effectLst/>
              </a:rPr>
              <a:t>…felt supported by health team to manage health problems</a:t>
            </a:r>
            <a:r>
              <a:rPr lang="en-CA" sz="1400" b="1" i="0" u="none" strike="noStrike" baseline="0"/>
              <a:t> </a:t>
            </a:r>
            <a:endParaRPr lang="en-CA" sz="1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Sheet1!$C$12</c:f>
              <c:strCache>
                <c:ptCount val="1"/>
                <c:pt idx="0">
                  <c:v>…felt supported by health team to manage health problems</c:v>
                </c:pt>
              </c:strCache>
            </c:strRef>
          </c:tx>
          <c:dPt>
            <c:idx val="0"/>
            <c:bubble3D val="0"/>
            <c:spPr>
              <a:solidFill>
                <a:srgbClr val="9ACA3C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2DF2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Sheet1!$D$13:$E$13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Sheet1!$F$12:$G$12</c:f>
              <c:numCache>
                <c:formatCode>General</c:formatCode>
                <c:ptCount val="2"/>
                <c:pt idx="0">
                  <c:v>0.14</c:v>
                </c:pt>
                <c:pt idx="1">
                  <c:v>0.86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i="0" u="none" strike="noStrike" baseline="0">
                <a:effectLst/>
              </a:rPr>
              <a:t>…discussed treatment options,including side effects</a:t>
            </a:r>
            <a:r>
              <a:rPr lang="en-CA" sz="1400" b="1" i="0" u="none" strike="noStrike" baseline="0"/>
              <a:t> </a:t>
            </a:r>
            <a:endParaRPr lang="en-CA" sz="1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Sheet1!$C$11</c:f>
              <c:strCache>
                <c:ptCount val="1"/>
                <c:pt idx="0">
                  <c:v>…discuss treatment options,including side effects</c:v>
                </c:pt>
              </c:strCache>
            </c:strRef>
          </c:tx>
          <c:dPt>
            <c:idx val="0"/>
            <c:bubble3D val="0"/>
            <c:spPr>
              <a:solidFill>
                <a:srgbClr val="9ACA3C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2DF2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Sheet1!$D$13:$E$13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Sheet1!$F$11:$G$11</c:f>
              <c:numCache>
                <c:formatCode>General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…discussed goals and priorities in their care in the last year</a:t>
            </a:r>
            <a:endParaRPr lang="en-US" sz="14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Sheet1!$C$10</c:f>
              <c:strCache>
                <c:ptCount val="1"/>
                <c:pt idx="0">
                  <c:v>…discussed goals/priorities in last year</c:v>
                </c:pt>
              </c:strCache>
            </c:strRef>
          </c:tx>
          <c:dPt>
            <c:idx val="0"/>
            <c:bubble3D val="0"/>
            <c:spPr>
              <a:solidFill>
                <a:srgbClr val="9ACA3C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2DF2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Sheet1!$D$13:$E$13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Sheet1!$F$10:$G$10</c:f>
              <c:numCache>
                <c:formatCode>General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Sheet1!$D$13:$E$13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Sheet1!$C$12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166666666666667"/>
          <c:y val="0.505029892096821"/>
          <c:w val="0.176944663167104"/>
          <c:h val="0.18984762321376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rgbClr val="595959"/>
              </a:solidFill>
              <a:latin typeface="Arial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pPr>
            <a:r>
              <a:rPr lang="en-CA" sz="1200" b="0" i="0" u="none" strike="noStrike" baseline="0">
                <a:effectLst/>
                <a:latin typeface="Arial"/>
                <a:cs typeface="Arial"/>
              </a:rPr>
              <a:t>…felt supported by health team to manage health problems</a:t>
            </a:r>
            <a:r>
              <a:rPr lang="en-CA" sz="1200" b="1" i="0" u="none" strike="noStrike" baseline="0">
                <a:latin typeface="Arial"/>
                <a:cs typeface="Arial"/>
              </a:rPr>
              <a:t> </a:t>
            </a:r>
            <a:endParaRPr lang="en-CA" sz="1200">
              <a:latin typeface="Arial"/>
              <a:cs typeface="Arial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Sheet1!$C$12</c:f>
              <c:strCache>
                <c:ptCount val="1"/>
                <c:pt idx="0">
                  <c:v>…felt supported by health team to manage health problems</c:v>
                </c:pt>
              </c:strCache>
            </c:strRef>
          </c:tx>
          <c:dPt>
            <c:idx val="0"/>
            <c:bubble3D val="0"/>
            <c:spPr>
              <a:solidFill>
                <a:srgbClr val="9ACA3C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2DF2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Sheet1!$D$13:$E$13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Sheet1!$D$12:$E$12</c:f>
              <c:numCache>
                <c:formatCode>General</c:formatCode>
                <c:ptCount val="2"/>
                <c:pt idx="0">
                  <c:v>0.14</c:v>
                </c:pt>
                <c:pt idx="1">
                  <c:v>0.86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pPr>
            <a:r>
              <a:rPr lang="en-CA" sz="1200" b="0" i="0" u="none" strike="noStrike" baseline="0" dirty="0">
                <a:effectLst/>
                <a:latin typeface="Arial"/>
                <a:cs typeface="Arial"/>
              </a:rPr>
              <a:t>…discussed treatment options</a:t>
            </a:r>
            <a:r>
              <a:rPr lang="en-CA" sz="1200" b="0" i="0" u="none" strike="noStrike" baseline="0" dirty="0" smtClean="0">
                <a:effectLst/>
                <a:latin typeface="Arial"/>
                <a:cs typeface="Arial"/>
              </a:rPr>
              <a:t>, including </a:t>
            </a:r>
            <a:r>
              <a:rPr lang="en-CA" sz="1200" b="0" i="0" u="none" strike="noStrike" baseline="0" dirty="0">
                <a:effectLst/>
                <a:latin typeface="Arial"/>
                <a:cs typeface="Arial"/>
              </a:rPr>
              <a:t>side effects</a:t>
            </a:r>
            <a:r>
              <a:rPr lang="en-CA" sz="1200" b="1" i="0" u="none" strike="noStrike" baseline="0" dirty="0">
                <a:latin typeface="Arial"/>
                <a:cs typeface="Arial"/>
              </a:rPr>
              <a:t> </a:t>
            </a:r>
            <a:endParaRPr lang="en-CA" sz="1200" dirty="0">
              <a:latin typeface="Arial"/>
              <a:cs typeface="Arial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ACA3C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2DF2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Sheet1!$D$13:$E$13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Sheet1!$D$11:$E$11</c:f>
              <c:numCache>
                <c:formatCode>General</c:formatCode>
                <c:ptCount val="2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pPr>
            <a:r>
              <a:rPr lang="en-US" sz="1200" b="0" i="0" u="none" strike="noStrike" baseline="0">
                <a:effectLst/>
                <a:latin typeface="Arial"/>
                <a:cs typeface="Arial"/>
              </a:rPr>
              <a:t>…discussed goals and priorities in their care in the last year</a:t>
            </a:r>
            <a:endParaRPr lang="en-US" sz="1200">
              <a:latin typeface="Arial"/>
              <a:cs typeface="Arial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Sheet1!$C$10</c:f>
              <c:strCache>
                <c:ptCount val="1"/>
                <c:pt idx="0">
                  <c:v>…discussed goals/priorities in last year</c:v>
                </c:pt>
              </c:strCache>
            </c:strRef>
          </c:tx>
          <c:dPt>
            <c:idx val="0"/>
            <c:bubble3D val="0"/>
            <c:spPr>
              <a:solidFill>
                <a:srgbClr val="9ACA3C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C2DF2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95959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Sheet1!$D$13:$E$13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Sheet1!$D$10:$E$10</c:f>
              <c:numCache>
                <c:formatCode>General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Sheet1!$D$13:$E$13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Sheet1!$C$12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166666666666667"/>
          <c:y val="0.505029892096821"/>
          <c:w val="0.176944663167104"/>
          <c:h val="0.189847623213765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rgbClr val="595959"/>
              </a:solidFill>
              <a:latin typeface="Arial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39B2E4-8B57-E042-96CE-1B1BCCF72694}" type="datetimeFigureOut">
              <a:rPr lang="en-US"/>
              <a:pPr>
                <a:defRPr/>
              </a:pPr>
              <a:t>17-03-02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D88150-DF1F-A843-8E63-6E2EC2FF6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46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223FDC-6A93-0948-AF16-2851867D1036}" type="datetimeFigureOut">
              <a:rPr lang="en-US"/>
              <a:pPr>
                <a:defRPr/>
              </a:pPr>
              <a:t>17-03-02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  <a:p>
            <a:pPr lvl="3"/>
            <a:r>
              <a:rPr lang="en-CA" noProof="0" dirty="0" smtClean="0"/>
              <a:t>Fourth level</a:t>
            </a:r>
          </a:p>
          <a:p>
            <a:pPr lvl="4"/>
            <a:r>
              <a:rPr lang="en-CA" noProof="0" dirty="0" smtClean="0"/>
              <a:t>Fifth level</a:t>
            </a:r>
            <a:endParaRPr lang="en-US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7AA974-86F7-0645-8FF0-450916205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87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97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56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64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54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7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1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47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12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52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8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85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03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42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8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97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659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6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327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25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79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3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69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05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05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520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0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3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10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12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7AA974-86F7-0645-8FF0-4509162058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2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30F8-EA46-CF4A-A30D-B5DC1D6BC0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45752" y="2412061"/>
            <a:ext cx="5066187" cy="2352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45752" y="2661100"/>
            <a:ext cx="5066187" cy="537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SUBTITLE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445752" y="3530862"/>
            <a:ext cx="5066187" cy="2352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445752" y="3738483"/>
            <a:ext cx="5066187" cy="537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165952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B014-F61A-F645-952F-BAFA371AA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1325351"/>
            <a:ext cx="8621712" cy="3303799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86C146"/>
              </a:buClr>
              <a:buFont typeface="Wingdings" charset="2"/>
              <a:buChar char="§"/>
              <a:defRPr sz="1600">
                <a:solidFill>
                  <a:srgbClr val="595959"/>
                </a:solidFill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600">
                <a:solidFill>
                  <a:srgbClr val="595959"/>
                </a:solidFill>
                <a:latin typeface="Arial"/>
                <a:cs typeface="Arial"/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600" dirty="0" smtClean="0"/>
              <a:t>Text</a:t>
            </a:r>
          </a:p>
          <a:p>
            <a:pPr lvl="2"/>
            <a:r>
              <a:rPr lang="en-US" sz="1600" dirty="0" smtClean="0"/>
              <a:t>Text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966788"/>
            <a:ext cx="8621712" cy="3585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566738"/>
            <a:ext cx="8621712" cy="400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solidFill>
                  <a:srgbClr val="86C146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2000" b="1">
                <a:solidFill>
                  <a:srgbClr val="86C146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86C146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86C146"/>
                </a:solidFill>
              </a:defRPr>
            </a:lvl4pPr>
            <a:lvl5pPr marL="1828800" indent="0">
              <a:buFontTx/>
              <a:buNone/>
              <a:defRPr sz="2000" b="1">
                <a:solidFill>
                  <a:srgbClr val="86C146"/>
                </a:solidFill>
              </a:defRPr>
            </a:lvl5pPr>
          </a:lstStyle>
          <a:p>
            <a:pPr lvl="0"/>
            <a:r>
              <a:rPr lang="en-CA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 Column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B014-F61A-F645-952F-BAFA371AA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1325351"/>
            <a:ext cx="4121660" cy="3303799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86C146"/>
              </a:buClr>
              <a:buFont typeface="Wingdings" charset="2"/>
              <a:buChar char="§"/>
              <a:defRPr sz="1600">
                <a:solidFill>
                  <a:srgbClr val="595959"/>
                </a:solidFill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600">
                <a:solidFill>
                  <a:srgbClr val="595959"/>
                </a:solidFill>
                <a:latin typeface="Arial"/>
                <a:cs typeface="Arial"/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600" dirty="0" smtClean="0"/>
              <a:t>Text</a:t>
            </a:r>
          </a:p>
          <a:p>
            <a:pPr lvl="2"/>
            <a:r>
              <a:rPr lang="en-US" sz="1600" dirty="0" smtClean="0"/>
              <a:t>Text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966788"/>
            <a:ext cx="4121660" cy="3585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566738"/>
            <a:ext cx="8621712" cy="400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solidFill>
                  <a:srgbClr val="86C146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2000" b="1">
                <a:solidFill>
                  <a:srgbClr val="86C146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86C146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86C146"/>
                </a:solidFill>
              </a:defRPr>
            </a:lvl4pPr>
            <a:lvl5pPr marL="1828800" indent="0">
              <a:buFontTx/>
              <a:buNone/>
              <a:defRPr sz="2000" b="1">
                <a:solidFill>
                  <a:srgbClr val="86C146"/>
                </a:solidFill>
              </a:defRPr>
            </a:lvl5pPr>
          </a:lstStyle>
          <a:p>
            <a:pPr lvl="0"/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768340" y="1325351"/>
            <a:ext cx="4121660" cy="3303799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86C146"/>
              </a:buClr>
              <a:buFont typeface="Wingdings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>
                <a:solidFill>
                  <a:srgbClr val="595959"/>
                </a:solidFill>
                <a:latin typeface="Arial"/>
                <a:cs typeface="Arial"/>
              </a:defRPr>
            </a:lvl2pPr>
            <a:lvl3pPr marL="1143000" indent="-228600">
              <a:buFont typeface="Courier New"/>
              <a:buChar char="o"/>
              <a:defRPr>
                <a:solidFill>
                  <a:srgbClr val="595959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sz="1600" dirty="0" smtClean="0"/>
              <a:t>Text</a:t>
            </a:r>
          </a:p>
          <a:p>
            <a:pPr lvl="2"/>
            <a:r>
              <a:rPr lang="en-US" sz="1600" dirty="0" smtClean="0"/>
              <a:t>Text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68340" y="966788"/>
            <a:ext cx="4121660" cy="3585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3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n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CB3C-C45D-244A-9AD1-E9D7452E1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Slide Number Placeholder 1"/>
          <p:cNvSpPr txBox="1">
            <a:spLocks/>
          </p:cNvSpPr>
          <p:nvPr userDrawn="1"/>
        </p:nvSpPr>
        <p:spPr>
          <a:xfrm>
            <a:off x="3353877" y="643672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800" b="0" i="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844B61B3-FFF7-9A4C-9A3E-1231FB06FC44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1288271"/>
            <a:ext cx="8621712" cy="3183424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86C146"/>
              </a:buClr>
              <a:buFont typeface="Wingdings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600">
                <a:solidFill>
                  <a:srgbClr val="595959"/>
                </a:solidFill>
                <a:latin typeface="Arial"/>
                <a:cs typeface="Arial"/>
              </a:defRPr>
            </a:lvl2pPr>
            <a:lvl3pPr marL="1143000" indent="-228600">
              <a:buFont typeface="Courier New"/>
              <a:buChar char="o"/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929708"/>
            <a:ext cx="8621712" cy="3585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482762"/>
            <a:ext cx="8621712" cy="4000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solidFill>
                  <a:srgbClr val="86C146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2000" b="1">
                <a:solidFill>
                  <a:srgbClr val="86C146"/>
                </a:solidFill>
              </a:defRPr>
            </a:lvl2pPr>
            <a:lvl3pPr marL="914400" indent="0">
              <a:buFontTx/>
              <a:buNone/>
              <a:defRPr sz="2000" b="1">
                <a:solidFill>
                  <a:srgbClr val="86C146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rgbClr val="86C146"/>
                </a:solidFill>
              </a:defRPr>
            </a:lvl4pPr>
            <a:lvl5pPr marL="1828800" indent="0">
              <a:buFontTx/>
              <a:buNone/>
              <a:defRPr sz="2000" b="1">
                <a:solidFill>
                  <a:srgbClr val="86C146"/>
                </a:solidFill>
              </a:defRPr>
            </a:lvl5pPr>
          </a:lstStyle>
          <a:p>
            <a:pPr lvl="0"/>
            <a:r>
              <a:rPr lang="en-CA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or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F1AC2-8856-C94D-A2AD-812EFE31DA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68588" y="263166"/>
            <a:ext cx="8621748" cy="635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1477217"/>
            <a:ext cx="8621712" cy="4983374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rgbClr val="86C146"/>
              </a:buClr>
              <a:buFont typeface="Wingdings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600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595959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1118654"/>
            <a:ext cx="8621712" cy="3585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F1AC2-8856-C94D-A2AD-812EFE31DA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81600" y="2747963"/>
            <a:ext cx="5066187" cy="2352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81600" y="2997002"/>
            <a:ext cx="5066187" cy="537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SUBTITLE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781600" y="3866764"/>
            <a:ext cx="5066187" cy="2352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781600" y="4074385"/>
            <a:ext cx="5066187" cy="5372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5478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1B3-FFF7-9A4C-9A3E-1231FB06F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7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 li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1B3-FFF7-9A4C-9A3E-1231FB06F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4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62924" y="4751674"/>
            <a:ext cx="49148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-</a:t>
            </a:r>
            <a:fld id="{449F1AC2-8856-C94D-A2AD-812EFE31DAC8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-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5" r:id="rId3"/>
    <p:sldLayoutId id="2147483662" r:id="rId4"/>
    <p:sldLayoutId id="2147483664" r:id="rId5"/>
    <p:sldLayoutId id="2147483663" r:id="rId6"/>
    <p:sldLayoutId id="2147483668" r:id="rId7"/>
    <p:sldLayoutId id="2147483669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8" Type="http://schemas.openxmlformats.org/officeDocument/2006/relationships/chart" Target="../charts/chart6.xml"/><Relationship Id="rId9" Type="http://schemas.openxmlformats.org/officeDocument/2006/relationships/image" Target="../media/image11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9597" y="2351599"/>
            <a:ext cx="5357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Advancing Primary Care Transformation</a:t>
            </a:r>
          </a:p>
          <a:p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9596" y="2637806"/>
            <a:ext cx="5357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Arial"/>
                <a:cs typeface="Arial"/>
              </a:rPr>
              <a:t>Cross-border Perspectives</a:t>
            </a:r>
          </a:p>
          <a:p>
            <a:endParaRPr lang="en-US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4616" y="3159406"/>
            <a:ext cx="5485864" cy="1171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/>
                <a:cs typeface="Arial"/>
              </a:rPr>
              <a:t>Robert Reid MD PhD 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SVP Science, Trillium Health Partners, Mississauga, Ontario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Professor, </a:t>
            </a:r>
            <a:r>
              <a:rPr lang="en-US" sz="900" dirty="0" err="1" smtClean="0">
                <a:solidFill>
                  <a:schemeClr val="bg1"/>
                </a:solidFill>
                <a:latin typeface="Arial"/>
                <a:cs typeface="Arial"/>
              </a:rPr>
              <a:t>Dalla</a:t>
            </a:r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 Lana School of Public Health, University of Toronto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Arial"/>
                <a:cs typeface="Arial"/>
              </a:rPr>
              <a:t>Professor, </a:t>
            </a:r>
            <a:r>
              <a:rPr lang="en-CA" sz="900" dirty="0" smtClean="0">
                <a:solidFill>
                  <a:schemeClr val="bg1"/>
                </a:solidFill>
                <a:latin typeface="Arial"/>
                <a:cs typeface="Arial"/>
              </a:rPr>
              <a:t>Health </a:t>
            </a:r>
            <a:r>
              <a:rPr lang="en-CA" sz="900" dirty="0">
                <a:solidFill>
                  <a:schemeClr val="bg1"/>
                </a:solidFill>
                <a:latin typeface="Arial"/>
                <a:cs typeface="Arial"/>
              </a:rPr>
              <a:t>Research Methods, Evidence &amp; Impact, McMaster </a:t>
            </a:r>
            <a:r>
              <a:rPr lang="en-CA" sz="900" dirty="0" smtClean="0">
                <a:solidFill>
                  <a:schemeClr val="bg1"/>
                </a:solidFill>
                <a:latin typeface="Arial"/>
                <a:cs typeface="Arial"/>
              </a:rPr>
              <a:t>University</a:t>
            </a:r>
          </a:p>
          <a:p>
            <a:endParaRPr lang="en-CA" sz="9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CA" sz="1100" dirty="0" smtClean="0">
                <a:solidFill>
                  <a:schemeClr val="bg1"/>
                </a:solidFill>
                <a:latin typeface="Arial"/>
                <a:cs typeface="Arial"/>
              </a:rPr>
              <a:t>March 2, 2017 </a:t>
            </a:r>
            <a:endParaRPr lang="en-US" sz="11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438486"/>
            <a:ext cx="9144000" cy="400050"/>
          </a:xfrm>
        </p:spPr>
        <p:txBody>
          <a:bodyPr/>
          <a:lstStyle/>
          <a:p>
            <a:pPr algn="ctr"/>
            <a:r>
              <a:rPr lang="en-US" dirty="0" smtClean="0"/>
              <a:t>Self-Rated Health Status by Income Level, OECD Countries, 2013</a:t>
            </a: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89803" y="971161"/>
            <a:ext cx="6432359" cy="3516899"/>
            <a:chOff x="47625" y="952500"/>
            <a:chExt cx="6556184" cy="35930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770" t="4430" b="12200"/>
            <a:stretch/>
          </p:blipFill>
          <p:spPr>
            <a:xfrm>
              <a:off x="47625" y="952500"/>
              <a:ext cx="6556184" cy="335673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04841" y="1845469"/>
              <a:ext cx="83340" cy="1933578"/>
            </a:xfrm>
            <a:prstGeom prst="rect">
              <a:avLst/>
            </a:prstGeom>
            <a:solidFill>
              <a:srgbClr val="C2DF8A"/>
            </a:solidFill>
            <a:ln>
              <a:solidFill>
                <a:srgbClr val="C2DF8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0544" y="1457325"/>
              <a:ext cx="83343" cy="2321722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7C14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76287" y="1978819"/>
              <a:ext cx="83340" cy="1800228"/>
            </a:xfrm>
            <a:prstGeom prst="rect">
              <a:avLst/>
            </a:prstGeom>
            <a:solidFill>
              <a:srgbClr val="C2DF8A"/>
            </a:solidFill>
            <a:ln>
              <a:solidFill>
                <a:srgbClr val="C2DF8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1990" y="1419225"/>
              <a:ext cx="83343" cy="2359822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7C14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5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25" y="4257598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11" y="4257599"/>
              <a:ext cx="288000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89595"/>
              </p:ext>
            </p:extLst>
          </p:nvPr>
        </p:nvGraphicFramePr>
        <p:xfrm>
          <a:off x="6372225" y="1846522"/>
          <a:ext cx="2631582" cy="14727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8374"/>
                <a:gridCol w="766216"/>
                <a:gridCol w="706992"/>
              </a:tblGrid>
              <a:tr h="384623"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 Good/ V</a:t>
                      </a:r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G</a:t>
                      </a:r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ood</a:t>
                      </a:r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Health </a:t>
                      </a:r>
                    </a:p>
                    <a:p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– Highest Income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96%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 Good/ V</a:t>
                      </a:r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G</a:t>
                      </a:r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ood</a:t>
                      </a:r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Health </a:t>
                      </a:r>
                    </a:p>
                    <a:p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– Lowest Income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79%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73%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</a:tbl>
          </a:graphicData>
        </a:graphic>
      </p:graphicFrame>
      <p:pic>
        <p:nvPicPr>
          <p:cNvPr id="25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52" y="1839286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9" y="183928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08733" y="4372643"/>
            <a:ext cx="3771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Source: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OECD Health Statistics 2015, http://dx.doi.org/10.1787/health-data-en.</a:t>
            </a:r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7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22" t="7703" r="5042" b="10383"/>
          <a:stretch/>
        </p:blipFill>
        <p:spPr>
          <a:xfrm>
            <a:off x="1562100" y="811641"/>
            <a:ext cx="5608320" cy="3851800"/>
          </a:xfrm>
          <a:prstGeom prst="rect">
            <a:avLst/>
          </a:prstGeom>
        </p:spPr>
      </p:pic>
      <p:sp>
        <p:nvSpPr>
          <p:cNvPr id="6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90625" y="191673"/>
            <a:ext cx="5467349" cy="400050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en-US" sz="1600" dirty="0" smtClean="0"/>
              <a:t>Prevalence of Multi-morbidity (≥2 Chronic Diseases)</a:t>
            </a:r>
          </a:p>
          <a:p>
            <a:pPr algn="ctr">
              <a:lnSpc>
                <a:spcPct val="70000"/>
              </a:lnSpc>
            </a:pPr>
            <a:r>
              <a:rPr lang="en-US" sz="1600" dirty="0" smtClean="0"/>
              <a:t>Cross National Evidence Synthesis</a:t>
            </a:r>
            <a:endParaRPr lang="en-CA" sz="1600" dirty="0"/>
          </a:p>
        </p:txBody>
      </p:sp>
      <p:sp>
        <p:nvSpPr>
          <p:cNvPr id="1029" name="TextBox 1028"/>
          <p:cNvSpPr txBox="1"/>
          <p:nvPr/>
        </p:nvSpPr>
        <p:spPr>
          <a:xfrm>
            <a:off x="6945534" y="4370901"/>
            <a:ext cx="20945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i="1" dirty="0" smtClean="0">
                <a:solidFill>
                  <a:srgbClr val="404040"/>
                </a:solidFill>
                <a:latin typeface="Arial"/>
                <a:cs typeface="Arial"/>
              </a:rPr>
              <a:t>Source: 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Fortin M et al Ann </a:t>
            </a:r>
            <a:r>
              <a:rPr lang="en-CA" sz="800" dirty="0" err="1">
                <a:solidFill>
                  <a:srgbClr val="404040"/>
                </a:solidFill>
                <a:latin typeface="Arial"/>
                <a:cs typeface="Arial"/>
              </a:rPr>
              <a:t>Fam</a:t>
            </a:r>
            <a:r>
              <a:rPr lang="en-CA" sz="800" dirty="0">
                <a:solidFill>
                  <a:srgbClr val="404040"/>
                </a:solidFill>
                <a:latin typeface="Arial"/>
                <a:cs typeface="Arial"/>
              </a:rPr>
              <a:t> Med 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2012</a:t>
            </a:r>
            <a:endParaRPr lang="en-CA" sz="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17056" y="1887631"/>
            <a:ext cx="3889602" cy="2464457"/>
            <a:chOff x="2317056" y="1887631"/>
            <a:chExt cx="3889602" cy="2464457"/>
          </a:xfrm>
        </p:grpSpPr>
        <p:pic>
          <p:nvPicPr>
            <p:cNvPr id="1026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948" y="3591122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948" y="2262771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185" y="2135549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185" y="1887631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391" y="2792874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731" y="3636596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056" y="399208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948" y="3913709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658" y="258535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248" y="2044247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841" y="2359356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228" y="2535290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960" y="2865903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321" y="3665014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1419" y="3325884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013" y="417208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938" y="4082088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198" y="3798099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94" y="523501"/>
            <a:ext cx="281964" cy="2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56" y="523502"/>
            <a:ext cx="281964" cy="2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 descr="https://static-content.springer.com/image/art%3A10.1186%2Fs12889-015-1733-2/MediaObjects/12889_2015_1733_Fig1_HTM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57" y="1309141"/>
            <a:ext cx="5975620" cy="30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08815" y="4380615"/>
            <a:ext cx="29728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i="1" dirty="0">
                <a:solidFill>
                  <a:srgbClr val="404040"/>
                </a:solidFill>
                <a:latin typeface="Arial"/>
                <a:cs typeface="Arial"/>
              </a:rPr>
              <a:t>Source: </a:t>
            </a:r>
            <a:r>
              <a:rPr lang="en-CA" sz="800" dirty="0" err="1">
                <a:solidFill>
                  <a:srgbClr val="404040"/>
                </a:solidFill>
                <a:latin typeface="Arial"/>
                <a:cs typeface="Arial"/>
              </a:rPr>
              <a:t>Koné</a:t>
            </a:r>
            <a:r>
              <a:rPr lang="en-CA" sz="8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CA" sz="800" dirty="0" err="1">
                <a:solidFill>
                  <a:srgbClr val="404040"/>
                </a:solidFill>
                <a:latin typeface="Arial"/>
                <a:cs typeface="Arial"/>
              </a:rPr>
              <a:t>Pefoyo</a:t>
            </a:r>
            <a:r>
              <a:rPr lang="en-CA" sz="800" dirty="0">
                <a:solidFill>
                  <a:srgbClr val="404040"/>
                </a:solidFill>
                <a:latin typeface="Arial"/>
                <a:cs typeface="Arial"/>
              </a:rPr>
              <a:t> et al. BMC Public Health (2015) 15:415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49378" y="623926"/>
            <a:ext cx="9144000" cy="400050"/>
          </a:xfrm>
        </p:spPr>
        <p:txBody>
          <a:bodyPr/>
          <a:lstStyle/>
          <a:p>
            <a:pPr algn="ctr"/>
            <a:r>
              <a:rPr lang="en-US" dirty="0" smtClean="0"/>
              <a:t>Increasing Burden of Morbidity in Ontario Canada, 2003-2009</a:t>
            </a:r>
            <a:endParaRPr lang="en-CA" dirty="0"/>
          </a:p>
        </p:txBody>
      </p:sp>
      <p:pic>
        <p:nvPicPr>
          <p:cNvPr id="9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9" y="649417"/>
            <a:ext cx="344761" cy="3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69276" y="540857"/>
            <a:ext cx="9144000" cy="40005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86C146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86C146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86C146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86C146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86C146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% US Adults with Mental Disorders and/or Medical Conditions, 2001-2003</a:t>
            </a:r>
            <a:endParaRPr lang="en-CA" sz="1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05445" y="998399"/>
            <a:ext cx="4719637" cy="3446115"/>
            <a:chOff x="2305050" y="1200150"/>
            <a:chExt cx="4719637" cy="34461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6342"/>
            <a:stretch/>
          </p:blipFill>
          <p:spPr>
            <a:xfrm>
              <a:off x="2305050" y="1200150"/>
              <a:ext cx="4719637" cy="3446115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2996665" y="1504506"/>
              <a:ext cx="2970692" cy="2610151"/>
              <a:chOff x="2996665" y="1504506"/>
              <a:chExt cx="2970692" cy="2610151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468705" y="1962591"/>
                <a:ext cx="1110440" cy="1582480"/>
              </a:xfrm>
              <a:custGeom>
                <a:avLst/>
                <a:gdLst>
                  <a:gd name="connsiteX0" fmla="*/ 319200 w 1110440"/>
                  <a:gd name="connsiteY0" fmla="*/ 0 h 1582480"/>
                  <a:gd name="connsiteX1" fmla="*/ 1110440 w 1110440"/>
                  <a:gd name="connsiteY1" fmla="*/ 791240 h 1582480"/>
                  <a:gd name="connsiteX2" fmla="*/ 319200 w 1110440"/>
                  <a:gd name="connsiteY2" fmla="*/ 1582480 h 1582480"/>
                  <a:gd name="connsiteX3" fmla="*/ 281275 w 1110440"/>
                  <a:gd name="connsiteY3" fmla="*/ 1580565 h 1582480"/>
                  <a:gd name="connsiteX4" fmla="*/ 213365 w 1110440"/>
                  <a:gd name="connsiteY4" fmla="*/ 1489751 h 1582480"/>
                  <a:gd name="connsiteX5" fmla="*/ 0 w 1110440"/>
                  <a:gd name="connsiteY5" fmla="*/ 791241 h 1582480"/>
                  <a:gd name="connsiteX6" fmla="*/ 213365 w 1110440"/>
                  <a:gd name="connsiteY6" fmla="*/ 92731 h 1582480"/>
                  <a:gd name="connsiteX7" fmla="*/ 281276 w 1110440"/>
                  <a:gd name="connsiteY7" fmla="*/ 1915 h 1582480"/>
                  <a:gd name="connsiteX8" fmla="*/ 319200 w 1110440"/>
                  <a:gd name="connsiteY8" fmla="*/ 0 h 158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440" h="1582480">
                    <a:moveTo>
                      <a:pt x="319200" y="0"/>
                    </a:moveTo>
                    <a:cubicBezTo>
                      <a:pt x="756190" y="0"/>
                      <a:pt x="1110440" y="354250"/>
                      <a:pt x="1110440" y="791240"/>
                    </a:cubicBezTo>
                    <a:cubicBezTo>
                      <a:pt x="1110440" y="1228230"/>
                      <a:pt x="756190" y="1582480"/>
                      <a:pt x="319200" y="1582480"/>
                    </a:cubicBezTo>
                    <a:lnTo>
                      <a:pt x="281275" y="1580565"/>
                    </a:lnTo>
                    <a:lnTo>
                      <a:pt x="213365" y="1489751"/>
                    </a:lnTo>
                    <a:cubicBezTo>
                      <a:pt x="78658" y="1290358"/>
                      <a:pt x="0" y="1049985"/>
                      <a:pt x="0" y="791241"/>
                    </a:cubicBezTo>
                    <a:cubicBezTo>
                      <a:pt x="0" y="532497"/>
                      <a:pt x="78658" y="292125"/>
                      <a:pt x="213365" y="92731"/>
                    </a:cubicBezTo>
                    <a:lnTo>
                      <a:pt x="281276" y="1915"/>
                    </a:lnTo>
                    <a:lnTo>
                      <a:pt x="3192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61636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749980" y="1504506"/>
                <a:ext cx="2217377" cy="2498652"/>
              </a:xfrm>
              <a:custGeom>
                <a:avLst/>
                <a:gdLst>
                  <a:gd name="connsiteX0" fmla="*/ 968051 w 2217377"/>
                  <a:gd name="connsiteY0" fmla="*/ 0 h 2498652"/>
                  <a:gd name="connsiteX1" fmla="*/ 2217377 w 2217377"/>
                  <a:gd name="connsiteY1" fmla="*/ 1249326 h 2498652"/>
                  <a:gd name="connsiteX2" fmla="*/ 968051 w 2217377"/>
                  <a:gd name="connsiteY2" fmla="*/ 2498652 h 2498652"/>
                  <a:gd name="connsiteX3" fmla="*/ 4010 w 2217377"/>
                  <a:gd name="connsiteY3" fmla="*/ 2044013 h 2498652"/>
                  <a:gd name="connsiteX4" fmla="*/ 0 w 2217377"/>
                  <a:gd name="connsiteY4" fmla="*/ 2038650 h 2498652"/>
                  <a:gd name="connsiteX5" fmla="*/ 37925 w 2217377"/>
                  <a:gd name="connsiteY5" fmla="*/ 2040565 h 2498652"/>
                  <a:gd name="connsiteX6" fmla="*/ 829165 w 2217377"/>
                  <a:gd name="connsiteY6" fmla="*/ 1249325 h 2498652"/>
                  <a:gd name="connsiteX7" fmla="*/ 37925 w 2217377"/>
                  <a:gd name="connsiteY7" fmla="*/ 458085 h 2498652"/>
                  <a:gd name="connsiteX8" fmla="*/ 1 w 2217377"/>
                  <a:gd name="connsiteY8" fmla="*/ 460000 h 2498652"/>
                  <a:gd name="connsiteX9" fmla="*/ 4010 w 2217377"/>
                  <a:gd name="connsiteY9" fmla="*/ 454639 h 2498652"/>
                  <a:gd name="connsiteX10" fmla="*/ 968051 w 2217377"/>
                  <a:gd name="connsiteY10" fmla="*/ 0 h 2498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17377" h="2498652">
                    <a:moveTo>
                      <a:pt x="968051" y="0"/>
                    </a:moveTo>
                    <a:cubicBezTo>
                      <a:pt x="1658035" y="0"/>
                      <a:pt x="2217377" y="559342"/>
                      <a:pt x="2217377" y="1249326"/>
                    </a:cubicBezTo>
                    <a:cubicBezTo>
                      <a:pt x="2217377" y="1939310"/>
                      <a:pt x="1658035" y="2498652"/>
                      <a:pt x="968051" y="2498652"/>
                    </a:cubicBezTo>
                    <a:cubicBezTo>
                      <a:pt x="579935" y="2498652"/>
                      <a:pt x="233155" y="2321673"/>
                      <a:pt x="4010" y="2044013"/>
                    </a:cubicBezTo>
                    <a:lnTo>
                      <a:pt x="0" y="2038650"/>
                    </a:lnTo>
                    <a:lnTo>
                      <a:pt x="37925" y="2040565"/>
                    </a:lnTo>
                    <a:cubicBezTo>
                      <a:pt x="474915" y="2040565"/>
                      <a:pt x="829165" y="1686315"/>
                      <a:pt x="829165" y="1249325"/>
                    </a:cubicBezTo>
                    <a:cubicBezTo>
                      <a:pt x="829165" y="812335"/>
                      <a:pt x="474915" y="458085"/>
                      <a:pt x="37925" y="458085"/>
                    </a:cubicBezTo>
                    <a:lnTo>
                      <a:pt x="1" y="460000"/>
                    </a:lnTo>
                    <a:lnTo>
                      <a:pt x="4010" y="454639"/>
                    </a:lnTo>
                    <a:cubicBezTo>
                      <a:pt x="233155" y="176979"/>
                      <a:pt x="579935" y="0"/>
                      <a:pt x="968051" y="0"/>
                    </a:cubicBezTo>
                    <a:close/>
                  </a:path>
                </a:pathLst>
              </a:custGeom>
              <a:solidFill>
                <a:srgbClr val="87C144"/>
              </a:solidFill>
              <a:ln>
                <a:solidFill>
                  <a:srgbClr val="61636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996665" y="1964507"/>
                <a:ext cx="753316" cy="1578650"/>
              </a:xfrm>
              <a:custGeom>
                <a:avLst/>
                <a:gdLst>
                  <a:gd name="connsiteX0" fmla="*/ 753316 w 753316"/>
                  <a:gd name="connsiteY0" fmla="*/ 0 h 1578650"/>
                  <a:gd name="connsiteX1" fmla="*/ 685405 w 753316"/>
                  <a:gd name="connsiteY1" fmla="*/ 90816 h 1578650"/>
                  <a:gd name="connsiteX2" fmla="*/ 472040 w 753316"/>
                  <a:gd name="connsiteY2" fmla="*/ 789326 h 1578650"/>
                  <a:gd name="connsiteX3" fmla="*/ 685405 w 753316"/>
                  <a:gd name="connsiteY3" fmla="*/ 1487836 h 1578650"/>
                  <a:gd name="connsiteX4" fmla="*/ 753315 w 753316"/>
                  <a:gd name="connsiteY4" fmla="*/ 1578650 h 1578650"/>
                  <a:gd name="connsiteX5" fmla="*/ 710340 w 753316"/>
                  <a:gd name="connsiteY5" fmla="*/ 1576480 h 1578650"/>
                  <a:gd name="connsiteX6" fmla="*/ 0 w 753316"/>
                  <a:gd name="connsiteY6" fmla="*/ 789325 h 1578650"/>
                  <a:gd name="connsiteX7" fmla="*/ 710340 w 753316"/>
                  <a:gd name="connsiteY7" fmla="*/ 2170 h 1578650"/>
                  <a:gd name="connsiteX8" fmla="*/ 753316 w 753316"/>
                  <a:gd name="connsiteY8" fmla="*/ 0 h 157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3316" h="1578650">
                    <a:moveTo>
                      <a:pt x="753316" y="0"/>
                    </a:moveTo>
                    <a:lnTo>
                      <a:pt x="685405" y="90816"/>
                    </a:lnTo>
                    <a:cubicBezTo>
                      <a:pt x="550698" y="290210"/>
                      <a:pt x="472040" y="530582"/>
                      <a:pt x="472040" y="789326"/>
                    </a:cubicBezTo>
                    <a:cubicBezTo>
                      <a:pt x="472040" y="1048070"/>
                      <a:pt x="550698" y="1288443"/>
                      <a:pt x="685405" y="1487836"/>
                    </a:cubicBezTo>
                    <a:lnTo>
                      <a:pt x="753315" y="1578650"/>
                    </a:lnTo>
                    <a:lnTo>
                      <a:pt x="710340" y="1576480"/>
                    </a:lnTo>
                    <a:cubicBezTo>
                      <a:pt x="311353" y="1535961"/>
                      <a:pt x="0" y="1199003"/>
                      <a:pt x="0" y="789325"/>
                    </a:cubicBezTo>
                    <a:cubicBezTo>
                      <a:pt x="0" y="379647"/>
                      <a:pt x="311353" y="42690"/>
                      <a:pt x="710340" y="2170"/>
                    </a:cubicBezTo>
                    <a:lnTo>
                      <a:pt x="753316" y="0"/>
                    </a:lnTo>
                    <a:close/>
                  </a:path>
                </a:pathLst>
              </a:custGeom>
              <a:solidFill>
                <a:srgbClr val="C2DF8A"/>
              </a:solidFill>
              <a:ln>
                <a:solidFill>
                  <a:srgbClr val="61636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3924300" y="2952750"/>
                <a:ext cx="711993" cy="1143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402033" y="2972614"/>
                <a:ext cx="512742" cy="11420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2526030" y="4423410"/>
              <a:ext cx="262890" cy="222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7" name="Rectangle 6"/>
          <p:cNvSpPr/>
          <p:nvPr/>
        </p:nvSpPr>
        <p:spPr>
          <a:xfrm>
            <a:off x="5625831" y="4275237"/>
            <a:ext cx="35907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00" i="1" dirty="0" smtClean="0">
                <a:solidFill>
                  <a:srgbClr val="404040"/>
                </a:solidFill>
                <a:latin typeface="Arial"/>
                <a:cs typeface="Arial"/>
              </a:rPr>
              <a:t>Source: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CA" sz="800" dirty="0" err="1" smtClean="0">
                <a:solidFill>
                  <a:srgbClr val="404040"/>
                </a:solidFill>
                <a:latin typeface="Arial"/>
                <a:cs typeface="Arial"/>
              </a:rPr>
              <a:t>Druss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 BG, et al. 2011 Mental </a:t>
            </a:r>
            <a:r>
              <a:rPr lang="en-CA" sz="800" dirty="0">
                <a:solidFill>
                  <a:srgbClr val="404040"/>
                </a:solidFill>
                <a:latin typeface="Arial"/>
                <a:cs typeface="Arial"/>
              </a:rPr>
              <a:t>disorders and medical 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comorbidity.  Research Synthesis Report no. 21. RWJF.</a:t>
            </a:r>
            <a:endParaRPr lang="en-CA" sz="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24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1" y="506955"/>
            <a:ext cx="475517" cy="4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19235" y="1280417"/>
            <a:ext cx="7224765" cy="3335335"/>
            <a:chOff x="1919235" y="1440180"/>
            <a:chExt cx="7224765" cy="33353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7090" b="16992"/>
            <a:stretch/>
          </p:blipFill>
          <p:spPr>
            <a:xfrm>
              <a:off x="1919235" y="1440180"/>
              <a:ext cx="6491340" cy="28003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52850" y="2833688"/>
              <a:ext cx="261938" cy="876300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BC8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362465" y="2786063"/>
              <a:ext cx="261938" cy="928686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BC8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72073" y="2752725"/>
              <a:ext cx="261938" cy="966779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BC8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81687" y="2690813"/>
              <a:ext cx="261938" cy="1028683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BC8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1302" y="2643188"/>
              <a:ext cx="261938" cy="1081060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BC84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38473" y="3433763"/>
              <a:ext cx="261938" cy="276216"/>
            </a:xfrm>
            <a:prstGeom prst="rect">
              <a:avLst/>
            </a:prstGeom>
            <a:solidFill>
              <a:srgbClr val="616362"/>
            </a:solidFill>
            <a:ln>
              <a:solidFill>
                <a:srgbClr val="6163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78837" y="4560071"/>
              <a:ext cx="31651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 dirty="0" smtClean="0">
                  <a:solidFill>
                    <a:srgbClr val="404040"/>
                  </a:solidFill>
                  <a:latin typeface="Arial"/>
                  <a:cs typeface="Arial"/>
                </a:rPr>
                <a:t>Source: </a:t>
              </a:r>
              <a:r>
                <a:rPr lang="en-US" sz="800" dirty="0" err="1" smtClean="0">
                  <a:solidFill>
                    <a:srgbClr val="404040"/>
                  </a:solidFill>
                  <a:latin typeface="Arial"/>
                  <a:cs typeface="Arial"/>
                </a:rPr>
                <a:t>Gadalla</a:t>
              </a:r>
              <a:r>
                <a:rPr lang="en-US" sz="800" dirty="0" smtClean="0">
                  <a:solidFill>
                    <a:srgbClr val="404040"/>
                  </a:solidFill>
                  <a:latin typeface="Arial"/>
                  <a:cs typeface="Arial"/>
                </a:rPr>
                <a:t> T. Chronic Diseases in Canada 2008;28:148-154</a:t>
              </a:r>
              <a:endParaRPr lang="en-CA" sz="8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" name="Text Placeholder 4"/>
          <p:cNvSpPr txBox="1">
            <a:spLocks/>
          </p:cNvSpPr>
          <p:nvPr/>
        </p:nvSpPr>
        <p:spPr>
          <a:xfrm>
            <a:off x="0" y="700123"/>
            <a:ext cx="9144000" cy="400050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86C146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86C146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86C146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86C146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b="1" kern="1200">
                <a:solidFill>
                  <a:srgbClr val="86C146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Mood Disorder Rates in Ontario by Chronic Medical Illness</a:t>
            </a:r>
            <a:endParaRPr lang="en-CA" dirty="0"/>
          </a:p>
        </p:txBody>
      </p:sp>
      <p:pic>
        <p:nvPicPr>
          <p:cNvPr id="18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9" y="763275"/>
            <a:ext cx="344761" cy="3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F1AC2-8856-C94D-A2AD-812EFE31DA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0" y="761253"/>
            <a:ext cx="9144000" cy="400050"/>
          </a:xfrm>
        </p:spPr>
        <p:txBody>
          <a:bodyPr/>
          <a:lstStyle/>
          <a:p>
            <a:pPr algn="ctr"/>
            <a:r>
              <a:rPr lang="en-CA" dirty="0" smtClean="0"/>
              <a:t>Do Canadians </a:t>
            </a:r>
            <a:r>
              <a:rPr lang="en-CA" dirty="0"/>
              <a:t>&amp; Americans differ in </a:t>
            </a:r>
            <a:r>
              <a:rPr lang="en-CA" dirty="0" smtClean="0"/>
              <a:t>their capacities &amp; resources?</a:t>
            </a:r>
            <a:endParaRPr lang="en-CA" dirty="0"/>
          </a:p>
          <a:p>
            <a:pPr algn="ctr"/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24" y="1509159"/>
            <a:ext cx="3744806" cy="248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69" y="1509159"/>
            <a:ext cx="3734375" cy="2487600"/>
          </a:xfrm>
          <a:prstGeom prst="rect">
            <a:avLst/>
          </a:prstGeom>
        </p:spPr>
      </p:pic>
      <p:pic>
        <p:nvPicPr>
          <p:cNvPr id="9" name="Picture 2" descr="Image result for canada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0" y="1384715"/>
            <a:ext cx="597878" cy="59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31" y="1348137"/>
            <a:ext cx="597600" cy="5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262924" y="4799299"/>
            <a:ext cx="491487" cy="274637"/>
          </a:xfrm>
        </p:spPr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94" y="1316457"/>
            <a:ext cx="6263156" cy="31959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6408588" y="4190559"/>
            <a:ext cx="2290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i="1" dirty="0" smtClean="0">
                <a:solidFill>
                  <a:srgbClr val="404040"/>
                </a:solidFill>
                <a:latin typeface="Arial"/>
                <a:cs typeface="Arial"/>
              </a:rPr>
              <a:t>Source: 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OECD </a:t>
            </a:r>
            <a:r>
              <a:rPr lang="en-CA" sz="800" dirty="0">
                <a:solidFill>
                  <a:srgbClr val="404040"/>
                </a:solidFill>
                <a:latin typeface="Arial"/>
                <a:cs typeface="Arial"/>
              </a:rPr>
              <a:t>(2017), Poverty rate (indicator). 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10.1787/0fe1315d-en.</a:t>
            </a:r>
            <a:endParaRPr lang="en-CA" sz="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62636" y="2962275"/>
            <a:ext cx="95457" cy="95457"/>
          </a:xfrm>
          <a:prstGeom prst="ellipse">
            <a:avLst/>
          </a:prstGeom>
          <a:solidFill>
            <a:srgbClr val="87C144"/>
          </a:solidFill>
          <a:ln>
            <a:solidFill>
              <a:srgbClr val="87C1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Diamond 16"/>
          <p:cNvSpPr/>
          <p:nvPr/>
        </p:nvSpPr>
        <p:spPr>
          <a:xfrm>
            <a:off x="5855595" y="2822138"/>
            <a:ext cx="109537" cy="109537"/>
          </a:xfrm>
          <a:prstGeom prst="diamond">
            <a:avLst/>
          </a:prstGeom>
          <a:solidFill>
            <a:srgbClr val="87C144"/>
          </a:solidFill>
          <a:ln>
            <a:solidFill>
              <a:srgbClr val="87C1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5748194" y="2699568"/>
            <a:ext cx="280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rgbClr val="87C144"/>
                </a:solidFill>
              </a:rPr>
              <a:t>×</a:t>
            </a:r>
            <a:endParaRPr lang="en-CA" sz="1200" b="1" dirty="0">
              <a:solidFill>
                <a:srgbClr val="87C14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71743" y="3402917"/>
            <a:ext cx="280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rgbClr val="87C144"/>
                </a:solidFill>
              </a:rPr>
              <a:t>×</a:t>
            </a:r>
            <a:endParaRPr lang="en-CA" sz="1200" b="1" dirty="0">
              <a:solidFill>
                <a:srgbClr val="87C144"/>
              </a:solidFill>
            </a:endParaRPr>
          </a:p>
        </p:txBody>
      </p:sp>
      <p:cxnSp>
        <p:nvCxnSpPr>
          <p:cNvPr id="26" name="Straight Connector 25"/>
          <p:cNvCxnSpPr>
            <a:stCxn id="22" idx="0"/>
          </p:cNvCxnSpPr>
          <p:nvPr/>
        </p:nvCxnSpPr>
        <p:spPr>
          <a:xfrm flipH="1">
            <a:off x="3836114" y="2981580"/>
            <a:ext cx="3600" cy="559836"/>
          </a:xfrm>
          <a:prstGeom prst="line">
            <a:avLst/>
          </a:prstGeom>
          <a:ln>
            <a:solidFill>
              <a:srgbClr val="87C1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788386" y="3162758"/>
            <a:ext cx="95457" cy="95457"/>
          </a:xfrm>
          <a:prstGeom prst="ellipse">
            <a:avLst/>
          </a:prstGeom>
          <a:solidFill>
            <a:srgbClr val="87C144"/>
          </a:solidFill>
          <a:ln>
            <a:solidFill>
              <a:srgbClr val="87C1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Diamond 21"/>
          <p:cNvSpPr/>
          <p:nvPr/>
        </p:nvSpPr>
        <p:spPr>
          <a:xfrm>
            <a:off x="3788386" y="2981580"/>
            <a:ext cx="109537" cy="109537"/>
          </a:xfrm>
          <a:prstGeom prst="diamond">
            <a:avLst/>
          </a:prstGeom>
          <a:solidFill>
            <a:srgbClr val="87C144"/>
          </a:solidFill>
          <a:ln>
            <a:solidFill>
              <a:srgbClr val="87C1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Straight Connector 27"/>
          <p:cNvCxnSpPr/>
          <p:nvPr/>
        </p:nvCxnSpPr>
        <p:spPr>
          <a:xfrm>
            <a:off x="5910302" y="2876906"/>
            <a:ext cx="0" cy="180826"/>
          </a:xfrm>
          <a:prstGeom prst="line">
            <a:avLst/>
          </a:prstGeom>
          <a:ln>
            <a:solidFill>
              <a:srgbClr val="87C1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81" y="4277799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88" y="430235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362924" y="3155267"/>
            <a:ext cx="264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Note: Poverty rate is the ratio </a:t>
            </a:r>
            <a:r>
              <a:rPr lang="en-CA" sz="800" dirty="0">
                <a:solidFill>
                  <a:srgbClr val="404040"/>
                </a:solidFill>
                <a:latin typeface="Arial"/>
                <a:cs typeface="Arial"/>
              </a:rPr>
              <a:t>of the 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population whose </a:t>
            </a:r>
            <a:r>
              <a:rPr lang="en-CA" sz="800" dirty="0">
                <a:solidFill>
                  <a:srgbClr val="404040"/>
                </a:solidFill>
                <a:latin typeface="Arial"/>
                <a:cs typeface="Arial"/>
              </a:rPr>
              <a:t>income falls below the poverty line; taken as half the median household income of the total population. 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56128"/>
              </p:ext>
            </p:extLst>
          </p:nvPr>
        </p:nvGraphicFramePr>
        <p:xfrm>
          <a:off x="6381261" y="1359994"/>
          <a:ext cx="2631582" cy="1450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8374"/>
                <a:gridCol w="766216"/>
                <a:gridCol w="706992"/>
              </a:tblGrid>
              <a:tr h="384623"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Total Population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0.126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0.175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0-17 year olds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0.165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0.202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65+ year olds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0.062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0.210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</a:tbl>
          </a:graphicData>
        </a:graphic>
      </p:graphicFrame>
      <p:pic>
        <p:nvPicPr>
          <p:cNvPr id="36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088" y="1352758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025" y="135275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318657" y="606921"/>
            <a:ext cx="9144000" cy="440055"/>
          </a:xfrm>
        </p:spPr>
        <p:txBody>
          <a:bodyPr/>
          <a:lstStyle/>
          <a:p>
            <a:pPr algn="ctr"/>
            <a:r>
              <a:rPr lang="en-US" dirty="0" smtClean="0"/>
              <a:t>Poverty Rate, Total &amp; by Age Group, OECD Countries,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5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8010" b="820"/>
          <a:stretch/>
        </p:blipFill>
        <p:spPr>
          <a:xfrm>
            <a:off x="42453" y="1285228"/>
            <a:ext cx="6717345" cy="325226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88940" y="2311125"/>
            <a:ext cx="95457" cy="95457"/>
          </a:xfrm>
          <a:prstGeom prst="ellipse">
            <a:avLst/>
          </a:prstGeom>
          <a:solidFill>
            <a:srgbClr val="87C144"/>
          </a:solidFill>
          <a:ln>
            <a:solidFill>
              <a:srgbClr val="87C1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Diamond 8"/>
          <p:cNvSpPr/>
          <p:nvPr/>
        </p:nvSpPr>
        <p:spPr>
          <a:xfrm>
            <a:off x="4581901" y="2513323"/>
            <a:ext cx="109537" cy="109537"/>
          </a:xfrm>
          <a:prstGeom prst="diamond">
            <a:avLst/>
          </a:prstGeom>
          <a:solidFill>
            <a:srgbClr val="87C144"/>
          </a:solidFill>
          <a:ln>
            <a:solidFill>
              <a:srgbClr val="87C1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5903726" y="1792210"/>
            <a:ext cx="95457" cy="95457"/>
          </a:xfrm>
          <a:prstGeom prst="ellipse">
            <a:avLst/>
          </a:prstGeom>
          <a:solidFill>
            <a:srgbClr val="87C144"/>
          </a:solidFill>
          <a:ln>
            <a:solidFill>
              <a:srgbClr val="87C1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iamond 10"/>
          <p:cNvSpPr/>
          <p:nvPr/>
        </p:nvSpPr>
        <p:spPr>
          <a:xfrm>
            <a:off x="5896687" y="2344726"/>
            <a:ext cx="109537" cy="109537"/>
          </a:xfrm>
          <a:prstGeom prst="diamond">
            <a:avLst/>
          </a:prstGeom>
          <a:solidFill>
            <a:srgbClr val="87C144"/>
          </a:solidFill>
          <a:ln>
            <a:solidFill>
              <a:srgbClr val="87C1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4636668" y="2363850"/>
            <a:ext cx="0" cy="180826"/>
          </a:xfrm>
          <a:prstGeom prst="line">
            <a:avLst/>
          </a:prstGeom>
          <a:ln>
            <a:solidFill>
              <a:srgbClr val="87C1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40" y="430034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72676" y="2642223"/>
            <a:ext cx="2649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Note</a:t>
            </a:r>
            <a:r>
              <a:rPr lang="en-CA" sz="800" dirty="0">
                <a:solidFill>
                  <a:srgbClr val="404040"/>
                </a:solidFill>
                <a:latin typeface="Arial"/>
                <a:cs typeface="Arial"/>
              </a:rPr>
              <a:t>: 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Population </a:t>
            </a:r>
            <a:r>
              <a:rPr lang="en-CA" sz="800" dirty="0">
                <a:solidFill>
                  <a:srgbClr val="404040"/>
                </a:solidFill>
                <a:latin typeface="Arial"/>
                <a:cs typeface="Arial"/>
              </a:rPr>
              <a:t>with tertiary education is defined as those having completed 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educational programmes </a:t>
            </a:r>
            <a:r>
              <a:rPr lang="en-CA" sz="800" dirty="0">
                <a:solidFill>
                  <a:srgbClr val="404040"/>
                </a:solidFill>
                <a:latin typeface="Arial"/>
                <a:cs typeface="Arial"/>
              </a:rPr>
              <a:t>leading to advanced research or high skill professions such as medicine and more vocational programmes leading to the labour market. 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endParaRPr lang="en-CA" sz="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50601"/>
              </p:ext>
            </p:extLst>
          </p:nvPr>
        </p:nvGraphicFramePr>
        <p:xfrm>
          <a:off x="6481845" y="1359994"/>
          <a:ext cx="2631582" cy="10949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8374"/>
                <a:gridCol w="766216"/>
                <a:gridCol w="706992"/>
              </a:tblGrid>
              <a:tr h="384623"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25-34 year olds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59.2%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46.5%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55-64 year olds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45.7%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41.4%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</a:tbl>
          </a:graphicData>
        </a:graphic>
      </p:graphicFrame>
      <p:pic>
        <p:nvPicPr>
          <p:cNvPr id="17" name="Picture 2" descr="Image result for canada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72" y="1352758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609" y="135275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5951455" y="1842428"/>
            <a:ext cx="1" cy="566596"/>
          </a:xfrm>
          <a:prstGeom prst="line">
            <a:avLst/>
          </a:prstGeom>
          <a:ln>
            <a:solidFill>
              <a:srgbClr val="87C14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Image result for canada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225" y="4299876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49571" y="4215998"/>
            <a:ext cx="2563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i="1" dirty="0" smtClean="0">
                <a:solidFill>
                  <a:srgbClr val="404040"/>
                </a:solidFill>
                <a:latin typeface="Arial"/>
                <a:cs typeface="Arial"/>
              </a:rPr>
              <a:t>Source: </a:t>
            </a:r>
            <a:r>
              <a:rPr lang="en-CA" sz="800" dirty="0" smtClean="0">
                <a:solidFill>
                  <a:srgbClr val="404040"/>
                </a:solidFill>
                <a:latin typeface="Arial"/>
                <a:cs typeface="Arial"/>
              </a:rPr>
              <a:t>OECD (2017), Population with tertiary education (indicator). 10.1787/0b8f90e9-en.</a:t>
            </a:r>
            <a:endParaRPr lang="en-CA" sz="800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2453" y="1432603"/>
            <a:ext cx="6430224" cy="400050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616362"/>
                </a:solidFill>
              </a:rPr>
              <a:t>% with Tertiary Education</a:t>
            </a:r>
            <a:endParaRPr lang="en-CA" sz="1600" dirty="0">
              <a:solidFill>
                <a:srgbClr val="616362"/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309076" y="573130"/>
            <a:ext cx="9144000" cy="400050"/>
          </a:xfrm>
        </p:spPr>
        <p:txBody>
          <a:bodyPr/>
          <a:lstStyle/>
          <a:p>
            <a:pPr algn="ctr"/>
            <a:r>
              <a:rPr lang="en-US" dirty="0" smtClean="0"/>
              <a:t>Educational Attainment, OECD Countries,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23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524459"/>
            <a:ext cx="9144000" cy="400050"/>
          </a:xfrm>
        </p:spPr>
        <p:txBody>
          <a:bodyPr/>
          <a:lstStyle/>
          <a:p>
            <a:pPr algn="ctr"/>
            <a:r>
              <a:rPr lang="en-US" dirty="0" smtClean="0"/>
              <a:t>Immigration is characteristic of Canada &amp; USA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555"/>
          <a:stretch/>
        </p:blipFill>
        <p:spPr>
          <a:xfrm>
            <a:off x="1081096" y="947738"/>
            <a:ext cx="7127272" cy="36814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79755" y="2676524"/>
            <a:ext cx="369558" cy="814579"/>
          </a:xfrm>
          <a:prstGeom prst="rect">
            <a:avLst/>
          </a:prstGeom>
          <a:solidFill>
            <a:srgbClr val="8BC846"/>
          </a:solidFill>
          <a:ln>
            <a:solidFill>
              <a:srgbClr val="87C1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6559072" y="2192656"/>
            <a:ext cx="369558" cy="1298448"/>
          </a:xfrm>
          <a:prstGeom prst="rect">
            <a:avLst/>
          </a:prstGeom>
          <a:solidFill>
            <a:srgbClr val="8BC846"/>
          </a:solidFill>
          <a:ln>
            <a:solidFill>
              <a:srgbClr val="87C1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249648" y="1794509"/>
            <a:ext cx="369558" cy="1696594"/>
          </a:xfrm>
          <a:prstGeom prst="rect">
            <a:avLst/>
          </a:prstGeom>
          <a:solidFill>
            <a:srgbClr val="B8B8B8"/>
          </a:solidFill>
          <a:ln>
            <a:solidFill>
              <a:srgbClr val="61636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313" y="290381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anada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11" y="2642806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30" y="866578"/>
            <a:ext cx="7400925" cy="34575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9096" y="2233386"/>
            <a:ext cx="4498258" cy="191729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8BC84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9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1B3-FFF7-9A4C-9A3E-1231FB06FC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0" y="740240"/>
            <a:ext cx="9144000" cy="400050"/>
          </a:xfrm>
        </p:spPr>
        <p:txBody>
          <a:bodyPr/>
          <a:lstStyle/>
          <a:p>
            <a:pPr algn="ctr"/>
            <a:r>
              <a:rPr lang="en-CA" dirty="0" smtClean="0"/>
              <a:t>Primary Care Attributes are Universal</a:t>
            </a:r>
            <a:endParaRPr lang="en-CA" dirty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616519" y="1221933"/>
            <a:ext cx="6702563" cy="1778795"/>
            <a:chOff x="124" y="816"/>
            <a:chExt cx="5636" cy="149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24" y="837"/>
              <a:ext cx="5518" cy="14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algn="l">
                <a:tabLst>
                  <a:tab pos="27400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1pPr>
              <a:lvl2pPr marL="37931725" indent="-37474525" algn="l">
                <a:tabLst>
                  <a:tab pos="27400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2pPr>
              <a:lvl3pPr>
                <a:tabLst>
                  <a:tab pos="27400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3pPr>
              <a:lvl4pPr>
                <a:tabLst>
                  <a:tab pos="27400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4pPr>
              <a:lvl5pPr>
                <a:tabLst>
                  <a:tab pos="27400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00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00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00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740025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1350" dirty="0">
                  <a:solidFill>
                    <a:srgbClr val="404040"/>
                  </a:solidFill>
                  <a:latin typeface="Arial"/>
                  <a:cs typeface="Arial"/>
                </a:rPr>
                <a:t>Accessibility	Ability to get “in the door” for new problems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1350" dirty="0">
                  <a:solidFill>
                    <a:srgbClr val="404040"/>
                  </a:solidFill>
                  <a:latin typeface="Arial"/>
                  <a:cs typeface="Arial"/>
                </a:rPr>
                <a:t>Continuity		LT relationships independent of disease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1350" dirty="0">
                  <a:solidFill>
                    <a:srgbClr val="404040"/>
                  </a:solidFill>
                  <a:latin typeface="Arial"/>
                  <a:cs typeface="Arial"/>
                </a:rPr>
                <a:t>Comprehensiveness 	Ability to respond to common issues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US" altLang="en-US" sz="1350" dirty="0">
                  <a:solidFill>
                    <a:srgbClr val="404040"/>
                  </a:solidFill>
                  <a:latin typeface="Arial"/>
                  <a:cs typeface="Arial"/>
                </a:rPr>
                <a:t>Coordination</a:t>
              </a:r>
              <a:r>
                <a:rPr lang="en-US" altLang="en-US" sz="1350" dirty="0">
                  <a:solidFill>
                    <a:srgbClr val="40404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	Integration with other care providers/sites </a:t>
              </a:r>
            </a:p>
            <a:p>
              <a:pPr algn="r">
                <a:spcBef>
                  <a:spcPct val="50000"/>
                </a:spcBef>
                <a:defRPr/>
              </a:pPr>
              <a:r>
                <a:rPr lang="en-US" altLang="en-US" sz="1350" dirty="0">
                  <a:solidFill>
                    <a:srgbClr val="40404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/>
                  <a:cs typeface="Arial"/>
                </a:rPr>
                <a:t>		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536" y="816"/>
              <a:ext cx="4224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endParaRPr lang="en-US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ヒラギノ角ゴ Pro W3" pitchFamily="-106" charset="-128"/>
                <a:cs typeface="Arial"/>
              </a:endParaRPr>
            </a:p>
          </p:txBody>
        </p:sp>
      </p:grp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555136" y="3132712"/>
            <a:ext cx="2693804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2300"/>
              </a:spcAft>
              <a:buChar char="•"/>
              <a:tabLst>
                <a:tab pos="27400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ts val="2300"/>
              </a:spcAft>
              <a:buFont typeface="Times" panose="02020603050405020304" pitchFamily="18" charset="0"/>
              <a:buChar char="•"/>
              <a:tabLst>
                <a:tab pos="2740025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ts val="2300"/>
              </a:spcAft>
              <a:buChar char="•"/>
              <a:tabLst>
                <a:tab pos="2740025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ts val="2300"/>
              </a:spcAft>
              <a:buChar char="–"/>
              <a:tabLst>
                <a:tab pos="2740025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ts val="2300"/>
              </a:spcAft>
              <a:buChar char="»"/>
              <a:tabLst>
                <a:tab pos="2740025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tabLst>
                <a:tab pos="2740025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tabLst>
                <a:tab pos="2740025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tabLst>
                <a:tab pos="2740025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tabLst>
                <a:tab pos="2740025" algn="l"/>
              </a:tabLst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350" b="0" dirty="0">
                <a:solidFill>
                  <a:srgbClr val="404040"/>
                </a:solidFill>
                <a:latin typeface="Arial"/>
                <a:ea typeface="ヒラギノ角ゴ Pro W3" charset="-128"/>
                <a:cs typeface="Arial"/>
              </a:rPr>
              <a:t>Family Centeredness</a:t>
            </a: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350" b="0" dirty="0">
                <a:solidFill>
                  <a:srgbClr val="404040"/>
                </a:solidFill>
                <a:latin typeface="Arial"/>
                <a:ea typeface="ヒラギノ角ゴ Pro W3" charset="-128"/>
                <a:cs typeface="Arial"/>
              </a:rPr>
              <a:t>Community Orientation</a:t>
            </a:r>
          </a:p>
          <a:p>
            <a:pPr>
              <a:spcAft>
                <a:spcPct val="0"/>
              </a:spcAft>
              <a:buFontTx/>
              <a:buNone/>
            </a:pPr>
            <a:endParaRPr lang="en-US" altLang="en-US" sz="1350" b="0" dirty="0">
              <a:solidFill>
                <a:srgbClr val="404040"/>
              </a:solidFill>
              <a:latin typeface="Arial"/>
              <a:ea typeface="ヒラギノ角ゴ Pro W3" charset="-128"/>
              <a:cs typeface="Arial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3043652" y="2806064"/>
            <a:ext cx="342894" cy="1191"/>
          </a:xfrm>
          <a:prstGeom prst="straightConnector1">
            <a:avLst/>
          </a:prstGeom>
          <a:noFill/>
          <a:ln w="88900">
            <a:solidFill>
              <a:schemeClr val="accent3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555136" y="3791188"/>
            <a:ext cx="9733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230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ts val="2300"/>
              </a:spcAft>
              <a:buFont typeface="Times" panose="02020603050405020304" pitchFamily="18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ts val="2300"/>
              </a:spcAft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ts val="2300"/>
              </a:spcAft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ts val="230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Aft>
                <a:spcPct val="0"/>
              </a:spcAft>
              <a:buFontTx/>
              <a:buNone/>
            </a:pPr>
            <a:r>
              <a:rPr lang="en-US" altLang="en-US" sz="900" b="0" dirty="0">
                <a:solidFill>
                  <a:srgbClr val="404040"/>
                </a:solidFill>
                <a:ea typeface="ヒラギノ角ゴ Pro W3" charset="-128"/>
              </a:rPr>
              <a:t>(Starfield 1998)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2777" r="34584" b="16852"/>
          <a:stretch/>
        </p:blipFill>
        <p:spPr>
          <a:xfrm>
            <a:off x="473193" y="1331620"/>
            <a:ext cx="1786962" cy="2417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112" y="3785092"/>
            <a:ext cx="165406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404040"/>
                </a:solidFill>
                <a:latin typeface="Arial"/>
                <a:cs typeface="Arial"/>
              </a:rPr>
              <a:t>Barbara Starfield MD 1932-2011</a:t>
            </a:r>
            <a:endParaRPr lang="en-CA" sz="800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7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7BBA-130E-1249-9986-F2EEB60D59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405191"/>
            <a:ext cx="9144000" cy="400050"/>
          </a:xfrm>
        </p:spPr>
        <p:txBody>
          <a:bodyPr/>
          <a:lstStyle/>
          <a:p>
            <a:pPr algn="ctr"/>
            <a:r>
              <a:rPr lang="en-US" dirty="0" smtClean="0"/>
              <a:t>Americans &amp; Canadians are Unevenly </a:t>
            </a:r>
            <a:r>
              <a:rPr lang="en-US" dirty="0"/>
              <a:t>D</a:t>
            </a:r>
            <a:r>
              <a:rPr lang="en-US" dirty="0" smtClean="0"/>
              <a:t>istributed </a:t>
            </a:r>
            <a:endParaRPr lang="en-CA" dirty="0"/>
          </a:p>
        </p:txBody>
      </p:sp>
      <p:pic>
        <p:nvPicPr>
          <p:cNvPr id="2050" name="Picture 2" descr="http://www.zonu.com/images/0X0/2009-11-08-10947/North-America-at-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05" y="874516"/>
            <a:ext cx="4115419" cy="368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7BBA-130E-1249-9986-F2EEB60D59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88" y="1325350"/>
            <a:ext cx="2182105" cy="3303799"/>
          </a:xfrm>
        </p:spPr>
        <p:txBody>
          <a:bodyPr/>
          <a:lstStyle/>
          <a:p>
            <a:pPr marL="0" indent="0" algn="ctr">
              <a:buNone/>
            </a:pPr>
            <a:endParaRPr lang="en-US" sz="1200" b="1" dirty="0">
              <a:solidFill>
                <a:srgbClr val="87C144"/>
              </a:solidFill>
            </a:endParaRPr>
          </a:p>
          <a:p>
            <a:r>
              <a:rPr lang="en-US" sz="1200" dirty="0" smtClean="0"/>
              <a:t>321 million people (2015)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200" dirty="0" smtClean="0"/>
              <a:t>Land area</a:t>
            </a:r>
            <a:r>
              <a:rPr lang="en-US" sz="1200" dirty="0"/>
              <a:t>: </a:t>
            </a:r>
            <a:r>
              <a:rPr lang="en-US" sz="1200" dirty="0" smtClean="0"/>
              <a:t>9,148k </a:t>
            </a:r>
            <a:r>
              <a:rPr lang="en-US" sz="1200" dirty="0"/>
              <a:t>km</a:t>
            </a:r>
            <a:r>
              <a:rPr lang="en-US" sz="1200" baseline="30000" dirty="0"/>
              <a:t>2 </a:t>
            </a:r>
            <a:endParaRPr lang="en-US" sz="1200" dirty="0" smtClean="0"/>
          </a:p>
          <a:p>
            <a:pPr marL="0" indent="0">
              <a:buNone/>
            </a:pPr>
            <a:endParaRPr lang="en-US" sz="800" dirty="0"/>
          </a:p>
          <a:p>
            <a:r>
              <a:rPr lang="en-US" sz="1200" dirty="0" smtClean="0"/>
              <a:t>81% live in urban areas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200" dirty="0" smtClean="0"/>
              <a:t>80% within 60 miles of coast 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200" dirty="0" smtClean="0"/>
              <a:t>West region has highest urban concentration</a:t>
            </a:r>
            <a:endParaRPr lang="en-US" sz="1200" dirty="0"/>
          </a:p>
          <a:p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4288" y="393150"/>
            <a:ext cx="9129712" cy="400050"/>
          </a:xfrm>
        </p:spPr>
        <p:txBody>
          <a:bodyPr/>
          <a:lstStyle/>
          <a:p>
            <a:pPr algn="ctr"/>
            <a:r>
              <a:rPr lang="en-US" dirty="0" smtClean="0"/>
              <a:t>Americans &amp; Canadians are Unevenly </a:t>
            </a:r>
            <a:r>
              <a:rPr lang="en-US" dirty="0"/>
              <a:t>D</a:t>
            </a:r>
            <a:r>
              <a:rPr lang="en-US" dirty="0" smtClean="0"/>
              <a:t>istributed 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045380" y="1325350"/>
            <a:ext cx="2098620" cy="3303799"/>
          </a:xfrm>
        </p:spPr>
        <p:txBody>
          <a:bodyPr/>
          <a:lstStyle/>
          <a:p>
            <a:pPr marL="0" indent="0" algn="ctr">
              <a:buNone/>
            </a:pPr>
            <a:endParaRPr lang="en-US" sz="1200" b="1" dirty="0" smtClean="0">
              <a:solidFill>
                <a:srgbClr val="87C144"/>
              </a:solidFill>
            </a:endParaRPr>
          </a:p>
          <a:p>
            <a:r>
              <a:rPr lang="en-US" sz="1200" dirty="0" smtClean="0"/>
              <a:t>36 million people (2015)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200" dirty="0" smtClean="0"/>
              <a:t>Land area: </a:t>
            </a:r>
            <a:r>
              <a:rPr lang="en-US" sz="1200" dirty="0"/>
              <a:t>9,093k km</a:t>
            </a:r>
            <a:r>
              <a:rPr lang="en-US" sz="1200" baseline="30000" dirty="0"/>
              <a:t>2 </a:t>
            </a:r>
            <a:endParaRPr lang="en-US" sz="12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200" dirty="0" smtClean="0"/>
              <a:t>80% live in urban areas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200" dirty="0" smtClean="0"/>
              <a:t>90% within 600km of USA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200" dirty="0" smtClean="0"/>
              <a:t>10% spread sporadically across 90% of land mass</a:t>
            </a:r>
            <a:endParaRPr lang="en-CA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338348" y="868634"/>
            <a:ext cx="4656420" cy="3824828"/>
            <a:chOff x="1893425" y="697351"/>
            <a:chExt cx="5226797" cy="4200770"/>
          </a:xfrm>
        </p:grpSpPr>
        <p:pic>
          <p:nvPicPr>
            <p:cNvPr id="2052" name="Picture 4" descr="http://www.cec.org/sites/default/files/images/tools_maps/na_popdensity_e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063" y="697351"/>
              <a:ext cx="5005457" cy="4054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93425" y="4695304"/>
              <a:ext cx="4571999" cy="20281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CA" sz="600" dirty="0" smtClean="0">
                  <a:solidFill>
                    <a:srgbClr val="404040"/>
                  </a:solidFill>
                  <a:latin typeface="Arial"/>
                  <a:cs typeface="Arial"/>
                </a:rPr>
                <a:t>Source: Gridded Population of the World, Version 3 (</a:t>
              </a:r>
              <a:r>
                <a:rPr lang="en-CA" sz="600" dirty="0">
                  <a:solidFill>
                    <a:srgbClr val="404040"/>
                  </a:solidFill>
                  <a:latin typeface="Arial"/>
                  <a:cs typeface="Arial"/>
                </a:rPr>
                <a:t>GPWv3). SEDAC, Columbia University. Palisades, NY.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185481" y="769981"/>
              <a:ext cx="49347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b="1" dirty="0">
                  <a:latin typeface="Arial-BoldMT"/>
                </a:rPr>
                <a:t>North American </a:t>
              </a:r>
              <a:r>
                <a:rPr lang="en-CA" b="1" dirty="0" smtClean="0">
                  <a:latin typeface="Arial-BoldMT"/>
                </a:rPr>
                <a:t>Population </a:t>
              </a:r>
              <a:r>
                <a:rPr lang="en-CA" b="1" dirty="0">
                  <a:latin typeface="Arial-BoldMT"/>
                </a:rPr>
                <a:t>Density, 2000</a:t>
              </a:r>
              <a:endParaRPr lang="en-CA" dirty="0"/>
            </a:p>
          </p:txBody>
        </p:sp>
      </p:grpSp>
      <p:pic>
        <p:nvPicPr>
          <p:cNvPr id="13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57" y="1145350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40" y="114535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6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534741"/>
            <a:ext cx="9144000" cy="400050"/>
          </a:xfrm>
        </p:spPr>
        <p:txBody>
          <a:bodyPr/>
          <a:lstStyle/>
          <a:p>
            <a:pPr algn="ctr"/>
            <a:r>
              <a:rPr lang="en-US" dirty="0" smtClean="0"/>
              <a:t>Large Disparities in Health For Aboriginal Canadians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58" r="8794"/>
          <a:stretch/>
        </p:blipFill>
        <p:spPr>
          <a:xfrm>
            <a:off x="294751" y="1161566"/>
            <a:ext cx="3406392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68" y="901032"/>
            <a:ext cx="4838200" cy="3401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431" y="3066004"/>
            <a:ext cx="42674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>
                <a:solidFill>
                  <a:srgbClr val="404040"/>
                </a:solidFill>
                <a:latin typeface="Arial"/>
                <a:cs typeface="Arial"/>
              </a:rPr>
              <a:t>The Report of the Royal Commission on Aboriginal Peoples </a:t>
            </a:r>
          </a:p>
          <a:p>
            <a:r>
              <a:rPr lang="en-CA" sz="1100" dirty="0" smtClean="0">
                <a:solidFill>
                  <a:srgbClr val="404040"/>
                </a:solidFill>
                <a:latin typeface="Arial"/>
                <a:cs typeface="Arial"/>
              </a:rPr>
              <a:t>“</a:t>
            </a:r>
            <a:r>
              <a:rPr lang="en-CA" sz="1100" dirty="0">
                <a:solidFill>
                  <a:srgbClr val="404040"/>
                </a:solidFill>
                <a:latin typeface="Arial"/>
                <a:cs typeface="Arial"/>
              </a:rPr>
              <a:t>Aboriginal people are at the bottom of almost every available index of socioeconomic well-being, whether [they] are measuring educational levels, employment opportunities, housing conditions, per capita incomes or any of the other conditions that give non-Aboriginal Canadians one of the highest standards of living in the world</a:t>
            </a:r>
            <a:r>
              <a:rPr lang="en-CA" sz="1100" dirty="0" smtClean="0">
                <a:solidFill>
                  <a:srgbClr val="404040"/>
                </a:solidFill>
                <a:latin typeface="Arial"/>
                <a:cs typeface="Arial"/>
              </a:rPr>
              <a:t>.”</a:t>
            </a:r>
            <a:endParaRPr lang="en-CA" sz="1100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4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5CB3C-C45D-244A-9AD1-E9D7452E1D2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358" y="980738"/>
            <a:ext cx="4121660" cy="358563"/>
          </a:xfrm>
        </p:spPr>
        <p:txBody>
          <a:bodyPr/>
          <a:lstStyle/>
          <a:p>
            <a:r>
              <a:rPr lang="en-US" dirty="0" smtClean="0"/>
              <a:t>Pop Quiz  Part 1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0" y="580688"/>
            <a:ext cx="9144000" cy="400050"/>
          </a:xfrm>
        </p:spPr>
        <p:txBody>
          <a:bodyPr/>
          <a:lstStyle/>
          <a:p>
            <a:pPr algn="ctr"/>
            <a:r>
              <a:rPr lang="en-US" dirty="0"/>
              <a:t>Myths &amp; Realities of Canadian &amp; American </a:t>
            </a:r>
            <a:r>
              <a:rPr lang="en-US" dirty="0" smtClean="0"/>
              <a:t>Health Care</a:t>
            </a:r>
            <a:endParaRPr lang="en-CA" dirty="0"/>
          </a:p>
          <a:p>
            <a:pPr algn="ctr"/>
            <a:endParaRPr lang="en-C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45844"/>
              </p:ext>
            </p:extLst>
          </p:nvPr>
        </p:nvGraphicFramePr>
        <p:xfrm>
          <a:off x="212651" y="1424117"/>
          <a:ext cx="8768315" cy="30969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35796"/>
                <a:gridCol w="978195"/>
                <a:gridCol w="31543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True or False?</a:t>
                      </a:r>
                      <a:endParaRPr lang="en-CA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lang="en-US" sz="120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Canadian Healthcare System is based out of Ottawa</a:t>
                      </a:r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Almost all </a:t>
                      </a:r>
                      <a:r>
                        <a:rPr lang="en-US" sz="120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healthcare </a:t>
                      </a:r>
                      <a:r>
                        <a:rPr lang="en-US" sz="12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spending</a:t>
                      </a:r>
                      <a:r>
                        <a:rPr lang="en-US" sz="120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comes from public sources</a:t>
                      </a:r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Universal</a:t>
                      </a:r>
                      <a:r>
                        <a:rPr lang="en-US" sz="120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, first-dollar coverage for hospital, MD, &amp; diagnostic </a:t>
                      </a:r>
                      <a:r>
                        <a:rPr lang="en-US" sz="1200" baseline="0" dirty="0" err="1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serv</a:t>
                      </a:r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Universal</a:t>
                      </a:r>
                      <a:r>
                        <a:rPr lang="en-US" sz="120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benefit for medications, LTC, dental, home, vision care </a:t>
                      </a:r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147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Most</a:t>
                      </a:r>
                      <a:r>
                        <a:rPr lang="en-US" sz="120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MDs are self-employed</a:t>
                      </a:r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Fee-for-service</a:t>
                      </a:r>
                      <a:r>
                        <a:rPr lang="en-US" sz="120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remains most common payment method in primary care</a:t>
                      </a:r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Most patients</a:t>
                      </a:r>
                      <a:r>
                        <a:rPr lang="en-US" sz="1200" baseline="0" dirty="0" smtClean="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are rostered/paneled with a PCP or clinic</a:t>
                      </a:r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200" dirty="0">
                        <a:solidFill>
                          <a:srgbClr val="40404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5031621" y="1813135"/>
            <a:ext cx="3536362" cy="314772"/>
            <a:chOff x="5031621" y="1813135"/>
            <a:chExt cx="3536362" cy="314772"/>
          </a:xfrm>
        </p:grpSpPr>
        <p:sp>
          <p:nvSpPr>
            <p:cNvPr id="13" name="TextBox 12"/>
            <p:cNvSpPr txBox="1"/>
            <p:nvPr/>
          </p:nvSpPr>
          <p:spPr>
            <a:xfrm>
              <a:off x="5031621" y="1850908"/>
              <a:ext cx="6805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FALSE</a:t>
              </a:r>
              <a:endParaRPr lang="en-CA" sz="1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0165" y="1813135"/>
              <a:ext cx="27078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Healthcare is provincial responsibility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31621" y="2167362"/>
            <a:ext cx="2848298" cy="317966"/>
            <a:chOff x="5031621" y="2167362"/>
            <a:chExt cx="2848298" cy="317966"/>
          </a:xfrm>
        </p:grpSpPr>
        <p:sp>
          <p:nvSpPr>
            <p:cNvPr id="15" name="TextBox 14"/>
            <p:cNvSpPr txBox="1"/>
            <p:nvPr/>
          </p:nvSpPr>
          <p:spPr>
            <a:xfrm>
              <a:off x="5031621" y="2208329"/>
              <a:ext cx="6805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FALSE</a:t>
              </a:r>
              <a:endParaRPr lang="en-CA" sz="1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0165" y="2167362"/>
              <a:ext cx="2019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~70% of spending is public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31621" y="2908268"/>
            <a:ext cx="3638854" cy="313283"/>
            <a:chOff x="5031621" y="2908268"/>
            <a:chExt cx="3638854" cy="313283"/>
          </a:xfrm>
        </p:grpSpPr>
        <p:sp>
          <p:nvSpPr>
            <p:cNvPr id="19" name="TextBox 18"/>
            <p:cNvSpPr txBox="1"/>
            <p:nvPr/>
          </p:nvSpPr>
          <p:spPr>
            <a:xfrm>
              <a:off x="5031621" y="2944552"/>
              <a:ext cx="6805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FALSE</a:t>
              </a:r>
              <a:endParaRPr lang="en-CA" sz="1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60165" y="2908268"/>
              <a:ext cx="281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404040"/>
                  </a:solidFill>
                  <a:latin typeface="Arial"/>
                  <a:cs typeface="Arial"/>
                </a:rPr>
                <a:t>Patchwork of programs across country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31621" y="3713303"/>
            <a:ext cx="3895409" cy="461665"/>
            <a:chOff x="5031621" y="3713303"/>
            <a:chExt cx="3895409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5031621" y="3767729"/>
              <a:ext cx="6035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404040"/>
                  </a:solidFill>
                  <a:latin typeface="Arial"/>
                  <a:cs typeface="Arial"/>
                </a:rPr>
                <a:t>TRUE</a:t>
              </a:r>
              <a:endParaRPr lang="en-CA" sz="1200" b="1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0165" y="3713303"/>
              <a:ext cx="30668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FFS dominates, but growth in many</a:t>
              </a:r>
            </a:p>
            <a:p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Provinces/regions with alternate payments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31621" y="3277238"/>
            <a:ext cx="3887395" cy="331425"/>
            <a:chOff x="5031621" y="3277238"/>
            <a:chExt cx="3887395" cy="331425"/>
          </a:xfrm>
        </p:grpSpPr>
        <p:sp>
          <p:nvSpPr>
            <p:cNvPr id="20" name="TextBox 19"/>
            <p:cNvSpPr txBox="1"/>
            <p:nvPr/>
          </p:nvSpPr>
          <p:spPr>
            <a:xfrm>
              <a:off x="5031621" y="3331664"/>
              <a:ext cx="6035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404040"/>
                  </a:solidFill>
                  <a:latin typeface="Arial"/>
                  <a:cs typeface="Arial"/>
                </a:rPr>
                <a:t>TRUE</a:t>
              </a:r>
              <a:endParaRPr lang="en-CA" sz="1200" b="1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0165" y="3277238"/>
              <a:ext cx="30588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404040"/>
                  </a:solidFill>
                  <a:latin typeface="Arial"/>
                  <a:cs typeface="Arial"/>
                </a:rPr>
                <a:t>Most self-employed and in private </a:t>
              </a:r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practice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31621" y="2552728"/>
            <a:ext cx="4094182" cy="290277"/>
            <a:chOff x="5031621" y="2552728"/>
            <a:chExt cx="4094182" cy="290277"/>
          </a:xfrm>
        </p:grpSpPr>
        <p:sp>
          <p:nvSpPr>
            <p:cNvPr id="17" name="TextBox 16"/>
            <p:cNvSpPr txBox="1"/>
            <p:nvPr/>
          </p:nvSpPr>
          <p:spPr>
            <a:xfrm>
              <a:off x="5031621" y="2566006"/>
              <a:ext cx="663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404040"/>
                  </a:solidFill>
                  <a:latin typeface="Arial"/>
                  <a:cs typeface="Arial"/>
                </a:rPr>
                <a:t>TRUE*</a:t>
              </a:r>
              <a:endParaRPr lang="en-CA" sz="1200" b="1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60165" y="2552728"/>
              <a:ext cx="3265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404040"/>
                  </a:solidFill>
                  <a:latin typeface="Arial"/>
                  <a:cs typeface="Arial"/>
                </a:rPr>
                <a:t>No copays/coinsurance for </a:t>
              </a:r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“needed” services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31621" y="4181246"/>
            <a:ext cx="3579417" cy="276999"/>
            <a:chOff x="5031621" y="4258515"/>
            <a:chExt cx="3579417" cy="276999"/>
          </a:xfrm>
        </p:grpSpPr>
        <p:sp>
          <p:nvSpPr>
            <p:cNvPr id="22" name="TextBox 21"/>
            <p:cNvSpPr txBox="1"/>
            <p:nvPr/>
          </p:nvSpPr>
          <p:spPr>
            <a:xfrm>
              <a:off x="5031621" y="4258515"/>
              <a:ext cx="6805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FALSE</a:t>
              </a:r>
              <a:endParaRPr lang="en-CA" sz="1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60165" y="4258515"/>
              <a:ext cx="27508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Most have free choice at point of care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35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4" y="95609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5CB3C-C45D-244A-9AD1-E9D7452E1D2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35358" y="980738"/>
            <a:ext cx="4121660" cy="358563"/>
          </a:xfrm>
        </p:spPr>
        <p:txBody>
          <a:bodyPr/>
          <a:lstStyle/>
          <a:p>
            <a:r>
              <a:rPr lang="en-US" dirty="0" smtClean="0"/>
              <a:t>Pop Quiz #2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0" y="576417"/>
            <a:ext cx="9144000" cy="400050"/>
          </a:xfrm>
        </p:spPr>
        <p:txBody>
          <a:bodyPr/>
          <a:lstStyle/>
          <a:p>
            <a:pPr algn="ctr"/>
            <a:r>
              <a:rPr lang="en-US" dirty="0"/>
              <a:t>Myths &amp; Realities of Canadian &amp; American Healthcare</a:t>
            </a:r>
            <a:endParaRPr lang="en-CA" dirty="0"/>
          </a:p>
          <a:p>
            <a:pPr algn="ctr"/>
            <a:endParaRPr lang="en-C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03180"/>
              </p:ext>
            </p:extLst>
          </p:nvPr>
        </p:nvGraphicFramePr>
        <p:xfrm>
          <a:off x="212651" y="1424117"/>
          <a:ext cx="8768315" cy="28124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35796"/>
                <a:gridCol w="978195"/>
                <a:gridCol w="31543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True or False?</a:t>
                      </a:r>
                      <a:endParaRPr lang="en-CA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Healthcare insurance is a “shared responsibility” between government, 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employers, and individuals</a:t>
                      </a:r>
                      <a:endParaRPr lang="en-C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US does </a:t>
                      </a:r>
                      <a:r>
                        <a:rPr lang="en-US" sz="1200" u="sng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have good examples “single payer”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Most healthcare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spending is private (non-government)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Many patients are covered by both public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&amp; private insurance</a:t>
                      </a:r>
                      <a:endParaRPr lang="en-C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</a:tr>
              <a:tr h="4147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Most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 primary care physicians are self-employed</a:t>
                      </a:r>
                      <a:endParaRPr lang="en-C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Patients 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cs typeface="Arial"/>
                        </a:rPr>
                        <a:t>have free choice of provider or clinic</a:t>
                      </a:r>
                      <a:endParaRPr lang="en-CA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endParaRPr lang="en-CA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5037279" y="1798959"/>
            <a:ext cx="3864109" cy="461665"/>
            <a:chOff x="5037279" y="1749343"/>
            <a:chExt cx="3864109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5037279" y="1840053"/>
              <a:ext cx="6035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404040"/>
                  </a:solidFill>
                  <a:latin typeface="Arial"/>
                  <a:cs typeface="Arial"/>
                </a:rPr>
                <a:t>TRUE</a:t>
              </a:r>
              <a:endParaRPr lang="en-CA" sz="1200" b="1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01437" y="1749343"/>
              <a:ext cx="3099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Highly fragmented insurance system with gaps in insurance coverage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037279" y="2213454"/>
            <a:ext cx="3864109" cy="461665"/>
            <a:chOff x="5037279" y="2213454"/>
            <a:chExt cx="3864109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5037279" y="2313235"/>
              <a:ext cx="6805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FALSE</a:t>
              </a:r>
              <a:endParaRPr lang="en-CA" sz="1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01437" y="2213454"/>
              <a:ext cx="3099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Medicare covers all US seniors with defined benefit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037279" y="2659279"/>
            <a:ext cx="3904791" cy="286070"/>
            <a:chOff x="5037279" y="2638015"/>
            <a:chExt cx="3904791" cy="286070"/>
          </a:xfrm>
        </p:grpSpPr>
        <p:sp>
          <p:nvSpPr>
            <p:cNvPr id="19" name="TextBox 18"/>
            <p:cNvSpPr txBox="1"/>
            <p:nvPr/>
          </p:nvSpPr>
          <p:spPr>
            <a:xfrm>
              <a:off x="5037279" y="2647086"/>
              <a:ext cx="6623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616362"/>
                  </a:solidFill>
                  <a:latin typeface="Arial"/>
                  <a:cs typeface="Arial"/>
                </a:rPr>
                <a:t>TRUE*</a:t>
              </a:r>
              <a:endParaRPr lang="en-CA" sz="1200" b="1" dirty="0">
                <a:solidFill>
                  <a:srgbClr val="616362"/>
                </a:solidFill>
                <a:latin typeface="Arial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01437" y="2638015"/>
              <a:ext cx="3140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52% of US healthcare is privately financed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37279" y="3346428"/>
            <a:ext cx="3922836" cy="461665"/>
            <a:chOff x="5037279" y="3346428"/>
            <a:chExt cx="3922836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5037279" y="3428067"/>
              <a:ext cx="6035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404040"/>
                  </a:solidFill>
                  <a:latin typeface="Arial"/>
                  <a:cs typeface="Arial"/>
                </a:rPr>
                <a:t>TRUE</a:t>
              </a:r>
              <a:endParaRPr lang="en-CA" sz="1200" b="1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1437" y="3346428"/>
              <a:ext cx="3158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Yes, but growth in large group practices with salaried physicians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37279" y="3026921"/>
            <a:ext cx="3146917" cy="276999"/>
            <a:chOff x="5037279" y="3104889"/>
            <a:chExt cx="3146917" cy="276999"/>
          </a:xfrm>
        </p:grpSpPr>
        <p:sp>
          <p:nvSpPr>
            <p:cNvPr id="20" name="TextBox 19"/>
            <p:cNvSpPr txBox="1"/>
            <p:nvPr/>
          </p:nvSpPr>
          <p:spPr>
            <a:xfrm>
              <a:off x="5037279" y="3104889"/>
              <a:ext cx="6035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404040"/>
                  </a:solidFill>
                  <a:latin typeface="Arial"/>
                  <a:cs typeface="Arial"/>
                </a:rPr>
                <a:t>TRUE</a:t>
              </a:r>
              <a:endParaRPr lang="en-CA" sz="1200" b="1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1437" y="3104889"/>
              <a:ext cx="23827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Overlap in insurance is common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37279" y="3790040"/>
            <a:ext cx="3884959" cy="461665"/>
            <a:chOff x="5037279" y="3825480"/>
            <a:chExt cx="3884959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5037279" y="3898048"/>
              <a:ext cx="6805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FALSE</a:t>
              </a:r>
              <a:endParaRPr lang="en-CA" sz="1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1437" y="3825480"/>
              <a:ext cx="3120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404040"/>
                  </a:solidFill>
                  <a:latin typeface="Arial"/>
                  <a:cs typeface="Arial"/>
                </a:rPr>
                <a:t>P</a:t>
              </a:r>
              <a:r>
                <a:rPr lang="en-US" sz="1200" dirty="0" smtClean="0">
                  <a:solidFill>
                    <a:srgbClr val="404040"/>
                  </a:solidFill>
                  <a:latin typeface="Arial"/>
                  <a:cs typeface="Arial"/>
                </a:rPr>
                <a:t>atients are often obliged to choose MDs in a defined network</a:t>
              </a:r>
              <a:endParaRPr lang="en-CA" sz="1200" dirty="0">
                <a:solidFill>
                  <a:srgbClr val="40404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6" name="Picture 2" descr="Image result for canada 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3" y="978836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2411" y="910433"/>
            <a:ext cx="6329225" cy="3449783"/>
            <a:chOff x="1191490" y="831272"/>
            <a:chExt cx="6705601" cy="34497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232" t="7653" r="2382" b="7805"/>
            <a:stretch/>
          </p:blipFill>
          <p:spPr>
            <a:xfrm>
              <a:off x="1191490" y="831272"/>
              <a:ext cx="6705601" cy="344978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813806" y="2776537"/>
              <a:ext cx="109538" cy="890589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7C14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79146" y="2776538"/>
              <a:ext cx="99580" cy="890588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7C14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Diamond 2"/>
            <p:cNvSpPr/>
            <p:nvPr/>
          </p:nvSpPr>
          <p:spPr>
            <a:xfrm>
              <a:off x="5812207" y="2810020"/>
              <a:ext cx="103031" cy="1159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Diamond 6"/>
            <p:cNvSpPr/>
            <p:nvPr/>
          </p:nvSpPr>
          <p:spPr>
            <a:xfrm>
              <a:off x="5985357" y="2867975"/>
              <a:ext cx="93665" cy="11591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929187" y="587560"/>
            <a:ext cx="9144000" cy="400050"/>
          </a:xfrm>
        </p:spPr>
        <p:txBody>
          <a:bodyPr/>
          <a:lstStyle/>
          <a:p>
            <a:pPr algn="ctr"/>
            <a:r>
              <a:rPr lang="en-US" sz="1600" dirty="0" smtClean="0"/>
              <a:t>Physicians per 1,000 pop, OECD Countries, 2000 2013</a:t>
            </a:r>
            <a:endParaRPr lang="en-CA" sz="16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64809"/>
              </p:ext>
            </p:extLst>
          </p:nvPr>
        </p:nvGraphicFramePr>
        <p:xfrm>
          <a:off x="6610658" y="2171577"/>
          <a:ext cx="2449810" cy="7397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3612"/>
                <a:gridCol w="612058"/>
                <a:gridCol w="584140"/>
              </a:tblGrid>
              <a:tr h="384623"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MDs</a:t>
                      </a:r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per 1,000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2.6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2.6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</a:tbl>
          </a:graphicData>
        </a:graphic>
      </p:graphicFrame>
      <p:pic>
        <p:nvPicPr>
          <p:cNvPr id="11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83" y="2171577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50" y="216434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23" y="4093365"/>
            <a:ext cx="287695" cy="28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48" y="4110035"/>
            <a:ext cx="271491" cy="27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-123825" y="114629"/>
            <a:ext cx="7267576" cy="400050"/>
          </a:xfrm>
        </p:spPr>
        <p:txBody>
          <a:bodyPr/>
          <a:lstStyle/>
          <a:p>
            <a:pPr algn="ctr"/>
            <a:r>
              <a:rPr lang="en-US" dirty="0" smtClean="0"/>
              <a:t>Physician Supply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24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885145"/>
            <a:ext cx="9144000" cy="400050"/>
          </a:xfrm>
        </p:spPr>
        <p:txBody>
          <a:bodyPr/>
          <a:lstStyle/>
          <a:p>
            <a:pPr algn="ctr"/>
            <a:r>
              <a:rPr lang="en-US" dirty="0" smtClean="0"/>
              <a:t>Balance of Primary Care &amp; Specialty Care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5361638" y="4328573"/>
            <a:ext cx="3771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Source: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OECD Health Statistics 2015, http://dx.doi.org/10.1787/health-data-en.</a:t>
            </a:r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1279534"/>
            <a:ext cx="9144000" cy="400050"/>
          </a:xfrm>
        </p:spPr>
        <p:txBody>
          <a:bodyPr/>
          <a:lstStyle/>
          <a:p>
            <a:pPr algn="ctr"/>
            <a:r>
              <a:rPr lang="en-US" sz="1600" dirty="0" smtClean="0"/>
              <a:t>Percent Generalist &amp; Specialist Physicians , OECD Countries, 2013</a:t>
            </a:r>
            <a:endParaRPr lang="en-CA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2863" y="1750367"/>
            <a:ext cx="6891337" cy="2333723"/>
            <a:chOff x="42863" y="1750367"/>
            <a:chExt cx="6740013" cy="20788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060" t="10636" b="22227"/>
            <a:stretch/>
          </p:blipFill>
          <p:spPr>
            <a:xfrm>
              <a:off x="42863" y="1750367"/>
              <a:ext cx="6740013" cy="207880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27210" y="3150394"/>
              <a:ext cx="127645" cy="144268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7C14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7209" y="2023269"/>
              <a:ext cx="127645" cy="1116647"/>
            </a:xfrm>
            <a:prstGeom prst="rect">
              <a:avLst/>
            </a:prstGeom>
            <a:solidFill>
              <a:srgbClr val="C2DF8A"/>
            </a:solidFill>
            <a:ln>
              <a:solidFill>
                <a:srgbClr val="C2DF8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23568" y="2023270"/>
              <a:ext cx="131926" cy="677067"/>
            </a:xfrm>
            <a:prstGeom prst="rect">
              <a:avLst/>
            </a:prstGeom>
            <a:solidFill>
              <a:srgbClr val="C2DF8A"/>
            </a:solidFill>
            <a:ln>
              <a:solidFill>
                <a:srgbClr val="C2DF8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23568" y="2700338"/>
              <a:ext cx="131926" cy="594324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7C14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5658726" y="2895673"/>
              <a:ext cx="2616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47</a:t>
              </a:r>
              <a:endParaRPr lang="en-CA" sz="6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5658726" y="2248431"/>
              <a:ext cx="2616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53</a:t>
              </a:r>
              <a:endParaRPr lang="en-CA" sz="6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60226" y="2566633"/>
              <a:ext cx="2616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88</a:t>
              </a:r>
              <a:endParaRPr lang="en-CA" sz="6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560226" y="3123052"/>
              <a:ext cx="26161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12</a:t>
              </a:r>
              <a:endParaRPr lang="en-CA" sz="600" dirty="0"/>
            </a:p>
          </p:txBody>
        </p:sp>
      </p:grpSp>
      <p:pic>
        <p:nvPicPr>
          <p:cNvPr id="23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48" y="3867875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1" y="391550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30594"/>
              </p:ext>
            </p:extLst>
          </p:nvPr>
        </p:nvGraphicFramePr>
        <p:xfrm>
          <a:off x="6610658" y="2171577"/>
          <a:ext cx="2449810" cy="10949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3612"/>
                <a:gridCol w="612058"/>
                <a:gridCol w="584140"/>
              </a:tblGrid>
              <a:tr h="384623"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 Generalist</a:t>
                      </a:r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MDs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47%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12%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 Specialist</a:t>
                      </a:r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MDs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53%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88%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</a:tbl>
          </a:graphicData>
        </a:graphic>
      </p:graphicFrame>
      <p:pic>
        <p:nvPicPr>
          <p:cNvPr id="15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83" y="2171577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850" y="216434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5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F1AC2-8856-C94D-A2AD-812EFE31DA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0" y="969073"/>
            <a:ext cx="9143999" cy="400050"/>
          </a:xfrm>
        </p:spPr>
        <p:txBody>
          <a:bodyPr/>
          <a:lstStyle/>
          <a:p>
            <a:pPr algn="ctr"/>
            <a:r>
              <a:rPr lang="en-CA" dirty="0" smtClean="0"/>
              <a:t>Are there gaps in primary care delivery in Canada &amp; USA? 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64" y="1423549"/>
            <a:ext cx="4328134" cy="28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97811" y="640068"/>
            <a:ext cx="8621712" cy="400050"/>
          </a:xfrm>
        </p:spPr>
        <p:txBody>
          <a:bodyPr/>
          <a:lstStyle/>
          <a:p>
            <a:r>
              <a:rPr lang="en-US" dirty="0" smtClean="0"/>
              <a:t>Primary Care: Views of Canadians &amp; Americans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77087"/>
              </p:ext>
            </p:extLst>
          </p:nvPr>
        </p:nvGraphicFramePr>
        <p:xfrm>
          <a:off x="268288" y="1374703"/>
          <a:ext cx="8380412" cy="29185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8037"/>
                <a:gridCol w="1771650"/>
                <a:gridCol w="3810000"/>
                <a:gridCol w="647700"/>
                <a:gridCol w="638175"/>
                <a:gridCol w="704850"/>
              </a:tblGrid>
              <a:tr h="384623"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"/>
                          <a:cs typeface="Arial"/>
                        </a:rPr>
                        <a:t>Selected Measures</a:t>
                      </a:r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"/>
                          <a:cs typeface="Arial"/>
                        </a:rPr>
                        <a:t>% of</a:t>
                      </a:r>
                      <a:r>
                        <a:rPr lang="en-US" sz="1200" b="1" i="0" baseline="0" dirty="0" smtClean="0">
                          <a:latin typeface="Arial"/>
                          <a:cs typeface="Arial"/>
                        </a:rPr>
                        <a:t> Adults Reporting…</a:t>
                      </a:r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/>
                          <a:cs typeface="Arial"/>
                        </a:rPr>
                        <a:t>CMWF</a:t>
                      </a:r>
                      <a:r>
                        <a:rPr lang="en-US" sz="1200" b="1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i="0" baseline="0" dirty="0" err="1" smtClean="0">
                          <a:latin typeface="Arial"/>
                          <a:cs typeface="Arial"/>
                        </a:rPr>
                        <a:t>Avg</a:t>
                      </a:r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Access</a:t>
                      </a:r>
                    </a:p>
                    <a:p>
                      <a:endParaRPr lang="en-US" sz="1000" b="1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Same- or Next-day </a:t>
                      </a:r>
                      <a:r>
                        <a:rPr lang="en-US" sz="1000" b="1" dirty="0" err="1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Appts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.. getting same/next day appt. last time sick or need medical attn.</a:t>
                      </a:r>
                      <a:endParaRPr lang="en-US" sz="100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  <a:p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6163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n-CA" sz="1000" dirty="0">
                        <a:solidFill>
                          <a:srgbClr val="61636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6163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en-CA" sz="1000" dirty="0">
                        <a:solidFill>
                          <a:srgbClr val="61636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61636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CA" sz="1000" dirty="0">
                        <a:solidFill>
                          <a:srgbClr val="61636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lang="en-US" sz="1000" b="1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-Hours Care</a:t>
                      </a:r>
                      <a:endParaRPr lang="en-US" sz="100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...getting after hours care very or somewhat easily</a:t>
                      </a:r>
                      <a:endParaRPr lang="en-US" sz="100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34%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42%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43%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Avoidable</a:t>
                      </a:r>
                      <a:r>
                        <a:rPr lang="en-US" sz="1000" b="1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ER Use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… an ER visit that could have been avoided if </a:t>
                      </a:r>
                      <a:r>
                        <a:rPr lang="en-US" sz="1000" baseline="0" dirty="0" err="1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reg</a:t>
                      </a: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MD was avail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41%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47%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34%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Email Access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…emailing practice with a medical question in last 2 years</a:t>
                      </a:r>
                      <a:endParaRPr lang="en-US" sz="100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  <a:p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12%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MD Visit Cost Barriers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… not visiting an MD because of cost</a:t>
                      </a:r>
                      <a:endParaRPr lang="en-US" sz="100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  <a:p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22%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9%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Rx Cost</a:t>
                      </a:r>
                      <a:r>
                        <a:rPr lang="en-US" sz="1000" b="1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Barriers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… not filling an Rx or skipping medication because of cost</a:t>
                      </a:r>
                      <a:endParaRPr lang="en-US" sz="100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  <a:p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18%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</a:tbl>
          </a:graphicData>
        </a:graphic>
      </p:graphicFrame>
      <p:pic>
        <p:nvPicPr>
          <p:cNvPr id="6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56" y="1391859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48" y="1391859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288" y="1084082"/>
            <a:ext cx="8875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404040"/>
                </a:solidFill>
                <a:latin typeface="Arial" panose="020B0604020202020204" pitchFamily="34" charset="0"/>
              </a:rPr>
              <a:t>Results From The Commonwealth </a:t>
            </a:r>
            <a:r>
              <a:rPr lang="en-CA" sz="1400" dirty="0" smtClean="0">
                <a:solidFill>
                  <a:srgbClr val="404040"/>
                </a:solidFill>
                <a:latin typeface="Arial" panose="020B0604020202020204" pitchFamily="34" charset="0"/>
              </a:rPr>
              <a:t>Fund’s 2016 Survey of </a:t>
            </a:r>
            <a:r>
              <a:rPr lang="en-CA" sz="1400" dirty="0">
                <a:solidFill>
                  <a:srgbClr val="404040"/>
                </a:solidFill>
                <a:latin typeface="Arial" panose="020B0604020202020204" pitchFamily="34" charset="0"/>
              </a:rPr>
              <a:t>Adults in 11 Countries</a:t>
            </a:r>
            <a:endParaRPr lang="en-CA" sz="140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1" y="4312556"/>
            <a:ext cx="91185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800" i="1" dirty="0" smtClean="0">
                <a:solidFill>
                  <a:srgbClr val="404040"/>
                </a:solidFill>
                <a:latin typeface="Arial" panose="020B0604020202020204" pitchFamily="34" charset="0"/>
              </a:rPr>
              <a:t>Source: </a:t>
            </a:r>
            <a:r>
              <a:rPr lang="en-US" sz="800" dirty="0" smtClean="0">
                <a:solidFill>
                  <a:srgbClr val="404040"/>
                </a:solidFill>
                <a:latin typeface="Arial" panose="020B0604020202020204" pitchFamily="34" charset="0"/>
              </a:rPr>
              <a:t>CIHI. </a:t>
            </a:r>
            <a:r>
              <a:rPr lang="en-US" sz="800" dirty="0">
                <a:solidFill>
                  <a:srgbClr val="404040"/>
                </a:solidFill>
                <a:latin typeface="Arial" panose="020B0604020202020204" pitchFamily="34" charset="0"/>
              </a:rPr>
              <a:t>How Canada Compares: Results From The Commonwealth Fund’s 2016 International Health Policy Survey of Adults in 11 Countries. Ottawa, ON: </a:t>
            </a:r>
            <a:r>
              <a:rPr lang="en-US" sz="800" dirty="0" smtClean="0">
                <a:solidFill>
                  <a:srgbClr val="404040"/>
                </a:solidFill>
                <a:latin typeface="Arial" panose="020B0604020202020204" pitchFamily="34" charset="0"/>
              </a:rPr>
              <a:t>2017.</a:t>
            </a:r>
            <a:endParaRPr lang="en-US" sz="8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305" t="11437" r="1884" b="8808"/>
          <a:stretch/>
        </p:blipFill>
        <p:spPr>
          <a:xfrm>
            <a:off x="7353300" y="4617786"/>
            <a:ext cx="1790700" cy="5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97811" y="767062"/>
            <a:ext cx="8621712" cy="400050"/>
          </a:xfrm>
        </p:spPr>
        <p:txBody>
          <a:bodyPr/>
          <a:lstStyle/>
          <a:p>
            <a:r>
              <a:rPr lang="en-US" dirty="0" smtClean="0"/>
              <a:t>Primary Care: Views of Canadians &amp; Americans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986193"/>
              </p:ext>
            </p:extLst>
          </p:nvPr>
        </p:nvGraphicFramePr>
        <p:xfrm>
          <a:off x="268288" y="1501697"/>
          <a:ext cx="8380412" cy="11629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8037"/>
                <a:gridCol w="1771650"/>
                <a:gridCol w="3810000"/>
                <a:gridCol w="647700"/>
                <a:gridCol w="638175"/>
                <a:gridCol w="704850"/>
              </a:tblGrid>
              <a:tr h="384623"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"/>
                          <a:cs typeface="Arial"/>
                        </a:rPr>
                        <a:t>Selected Measures</a:t>
                      </a:r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"/>
                          <a:cs typeface="Arial"/>
                        </a:rPr>
                        <a:t>% of</a:t>
                      </a:r>
                      <a:r>
                        <a:rPr lang="en-US" sz="1200" b="1" i="0" baseline="0" dirty="0" smtClean="0">
                          <a:latin typeface="Arial"/>
                          <a:cs typeface="Arial"/>
                        </a:rPr>
                        <a:t> Adults Reporting…</a:t>
                      </a:r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/>
                          <a:cs typeface="Arial"/>
                        </a:rPr>
                        <a:t>CMWF</a:t>
                      </a:r>
                      <a:r>
                        <a:rPr lang="en-US" sz="1200" b="1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i="0" baseline="0" dirty="0" err="1" smtClean="0">
                          <a:latin typeface="Arial"/>
                          <a:cs typeface="Arial"/>
                        </a:rPr>
                        <a:t>Avg</a:t>
                      </a:r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Continuity</a:t>
                      </a:r>
                      <a:endParaRPr lang="en-US" sz="1000" b="1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Regular Source of Care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…</a:t>
                      </a: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having usual doctor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85%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77%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85%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Knowledge of</a:t>
                      </a: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Med </a:t>
                      </a:r>
                      <a:r>
                        <a:rPr lang="en-US" sz="1000" baseline="0" dirty="0" err="1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Hist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…regular doctor did not “always” or often” know important info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16%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--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</a:tbl>
          </a:graphicData>
        </a:graphic>
      </p:graphicFrame>
      <p:pic>
        <p:nvPicPr>
          <p:cNvPr id="6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56" y="1543952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48" y="1543952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288" y="1211076"/>
            <a:ext cx="8875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404040"/>
                </a:solidFill>
                <a:latin typeface="Arial" panose="020B0604020202020204" pitchFamily="34" charset="0"/>
              </a:rPr>
              <a:t>Results From The Commonwealth </a:t>
            </a:r>
            <a:r>
              <a:rPr lang="en-CA" sz="1400" dirty="0" smtClean="0">
                <a:solidFill>
                  <a:srgbClr val="404040"/>
                </a:solidFill>
                <a:latin typeface="Arial" panose="020B0604020202020204" pitchFamily="34" charset="0"/>
              </a:rPr>
              <a:t>Fund’s 2016 Survey of </a:t>
            </a:r>
            <a:r>
              <a:rPr lang="en-CA" sz="1400" dirty="0">
                <a:solidFill>
                  <a:srgbClr val="404040"/>
                </a:solidFill>
                <a:latin typeface="Arial" panose="020B0604020202020204" pitchFamily="34" charset="0"/>
              </a:rPr>
              <a:t>Adults in 11 Countries</a:t>
            </a:r>
            <a:endParaRPr lang="en-CA" sz="140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305" t="11437" r="1884" b="8808"/>
          <a:stretch/>
        </p:blipFill>
        <p:spPr>
          <a:xfrm>
            <a:off x="7353300" y="4617786"/>
            <a:ext cx="1790700" cy="5424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401" y="4312556"/>
            <a:ext cx="91185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800" i="1" dirty="0" smtClean="0">
                <a:solidFill>
                  <a:srgbClr val="404040"/>
                </a:solidFill>
                <a:latin typeface="Arial" panose="020B0604020202020204" pitchFamily="34" charset="0"/>
              </a:rPr>
              <a:t>Source: </a:t>
            </a:r>
            <a:r>
              <a:rPr lang="en-US" sz="800" dirty="0" smtClean="0">
                <a:solidFill>
                  <a:srgbClr val="404040"/>
                </a:solidFill>
                <a:latin typeface="Arial" panose="020B0604020202020204" pitchFamily="34" charset="0"/>
              </a:rPr>
              <a:t>CIHI. </a:t>
            </a:r>
            <a:r>
              <a:rPr lang="en-US" sz="800" dirty="0">
                <a:solidFill>
                  <a:srgbClr val="404040"/>
                </a:solidFill>
                <a:latin typeface="Arial" panose="020B0604020202020204" pitchFamily="34" charset="0"/>
              </a:rPr>
              <a:t>How Canada Compares: Results From The Commonwealth Fund’s 2016 International Health Policy Survey of Adults in 11 Countries. Ottawa, ON: </a:t>
            </a:r>
            <a:r>
              <a:rPr lang="en-US" sz="800" dirty="0" smtClean="0">
                <a:solidFill>
                  <a:srgbClr val="404040"/>
                </a:solidFill>
                <a:latin typeface="Arial" panose="020B0604020202020204" pitchFamily="34" charset="0"/>
              </a:rPr>
              <a:t>2017.</a:t>
            </a:r>
            <a:endParaRPr lang="en-US" sz="8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B61B3-FFF7-9A4C-9A3E-1231FB06FC4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503241"/>
            <a:ext cx="9144000" cy="400050"/>
          </a:xfrm>
        </p:spPr>
        <p:txBody>
          <a:bodyPr/>
          <a:lstStyle/>
          <a:p>
            <a:pPr algn="ctr"/>
            <a:r>
              <a:rPr lang="en-CA" dirty="0"/>
              <a:t>The Importance of Primary Care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857" y="893351"/>
            <a:ext cx="81189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Observational evidence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is clear that healthcare systems that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underscore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primary care (access, continuity, comprehensiveness, care coordination) achieve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: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08051" lv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Better Health Outcomes</a:t>
            </a:r>
          </a:p>
          <a:p>
            <a:pPr marL="557213" lvl="1" indent="-214313">
              <a:buClr>
                <a:srgbClr val="86C146"/>
              </a:buClr>
              <a:buFont typeface="Wingdings" charset="2"/>
              <a:buChar char="§"/>
            </a:pP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Areas with stronger primary care associated with improved population health (YPLL, LE, birth weight, hospitalizations for ACS conditions)  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557213" lvl="1" indent="-214313">
              <a:buClr>
                <a:srgbClr val="86C146"/>
              </a:buClr>
              <a:buFont typeface="Wingdings" charset="2"/>
              <a:buChar char="§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Attributes of primary care associated with better outcomes</a:t>
            </a:r>
          </a:p>
          <a:p>
            <a:pPr marL="408051" lvl="1">
              <a:buClr>
                <a:srgbClr val="E07920"/>
              </a:buClr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08051" lv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Lower Costs</a:t>
            </a:r>
          </a:p>
          <a:p>
            <a:pPr marL="665226" lvl="2" indent="-257175">
              <a:buClr>
                <a:srgbClr val="86C146"/>
              </a:buClr>
              <a:buFont typeface="Wingdings" charset="2"/>
              <a:buChar char="§"/>
            </a:pP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Stronger primary care systems yield fewer hospitalizations, and ED visits</a:t>
            </a:r>
          </a:p>
          <a:p>
            <a:pPr marL="665226" lvl="2" indent="-257175">
              <a:buClr>
                <a:srgbClr val="86C146"/>
              </a:buClr>
              <a:buFont typeface="Wingdings" charset="2"/>
              <a:buChar char="§"/>
            </a:pP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Areas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with higher primary care supply have lower costs</a:t>
            </a:r>
          </a:p>
          <a:p>
            <a:pPr marL="408051" lvl="2">
              <a:buClr>
                <a:srgbClr val="E07920"/>
              </a:buClr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408051" lv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Better Equity</a:t>
            </a:r>
          </a:p>
          <a:p>
            <a:pPr marL="557213" lvl="1" indent="-214313">
              <a:buClr>
                <a:srgbClr val="86C146"/>
              </a:buClr>
              <a:buFont typeface="Wingdings" charset="2"/>
              <a:buChar char="§"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Primary </a:t>
            </a:r>
            <a:r>
              <a:rPr lang="en-US" altLang="en-US" sz="1600" dirty="0">
                <a:solidFill>
                  <a:srgbClr val="404040"/>
                </a:solidFill>
                <a:latin typeface="Arial"/>
                <a:cs typeface="Arial"/>
              </a:rPr>
              <a:t>care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mitigates the adverse health effects that come with social disadvantage</a:t>
            </a:r>
          </a:p>
          <a:p>
            <a:pPr marL="408051" lvl="1">
              <a:buClr>
                <a:srgbClr val="E07920"/>
              </a:buClr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227024" y="4218018"/>
            <a:ext cx="1838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ts val="230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Aft>
                <a:spcPts val="2300"/>
              </a:spcAft>
              <a:buFont typeface="Times" panose="02020603050405020304" pitchFamily="18" charset="0"/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Aft>
                <a:spcPts val="2300"/>
              </a:spcAft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Aft>
                <a:spcPts val="2300"/>
              </a:spcAft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Aft>
                <a:spcPts val="230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300"/>
              </a:spcAft>
              <a:buChar char="»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r>
              <a:rPr lang="en-US" altLang="en-US" sz="900" b="0" dirty="0" smtClean="0">
                <a:solidFill>
                  <a:srgbClr val="404040"/>
                </a:solidFill>
                <a:ea typeface="ヒラギノ角ゴ Pro W3" charset="-128"/>
              </a:rPr>
              <a:t>Starfield B et al. Milbank Q 2005</a:t>
            </a:r>
          </a:p>
          <a:p>
            <a:pPr>
              <a:spcAft>
                <a:spcPct val="0"/>
              </a:spcAft>
              <a:buFontTx/>
              <a:buNone/>
            </a:pPr>
            <a:r>
              <a:rPr lang="en-US" altLang="en-US" sz="900" b="0" dirty="0" smtClean="0">
                <a:solidFill>
                  <a:srgbClr val="404040"/>
                </a:solidFill>
                <a:ea typeface="ヒラギノ角ゴ Pro W3" charset="-128"/>
              </a:rPr>
              <a:t>Shi L. </a:t>
            </a:r>
            <a:r>
              <a:rPr lang="en-US" altLang="en-US" sz="900" b="0" dirty="0" err="1" smtClean="0">
                <a:solidFill>
                  <a:srgbClr val="404040"/>
                </a:solidFill>
                <a:ea typeface="ヒラギノ角ゴ Pro W3" charset="-128"/>
              </a:rPr>
              <a:t>Scientifica</a:t>
            </a:r>
            <a:r>
              <a:rPr lang="en-US" altLang="en-US" sz="900" b="0" dirty="0" smtClean="0">
                <a:solidFill>
                  <a:srgbClr val="404040"/>
                </a:solidFill>
                <a:ea typeface="ヒラギノ角ゴ Pro W3" charset="-128"/>
              </a:rPr>
              <a:t> 2012</a:t>
            </a:r>
            <a:endParaRPr lang="en-US" altLang="en-US" sz="900" b="0" dirty="0">
              <a:solidFill>
                <a:srgbClr val="404040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1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61728"/>
              </p:ext>
            </p:extLst>
          </p:nvPr>
        </p:nvGraphicFramePr>
        <p:xfrm>
          <a:off x="268288" y="1500862"/>
          <a:ext cx="8380412" cy="16276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6162"/>
                <a:gridCol w="1533525"/>
                <a:gridCol w="3810000"/>
                <a:gridCol w="647700"/>
                <a:gridCol w="638175"/>
                <a:gridCol w="704850"/>
              </a:tblGrid>
              <a:tr h="384623"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"/>
                          <a:cs typeface="Arial"/>
                        </a:rPr>
                        <a:t>Selected Measures</a:t>
                      </a:r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latin typeface="Arial"/>
                          <a:cs typeface="Arial"/>
                        </a:rPr>
                        <a:t>% of</a:t>
                      </a:r>
                      <a:r>
                        <a:rPr lang="en-US" sz="1200" b="1" i="0" baseline="0" dirty="0" smtClean="0">
                          <a:latin typeface="Arial"/>
                          <a:cs typeface="Arial"/>
                        </a:rPr>
                        <a:t> Adults Reporting..</a:t>
                      </a:r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"/>
                          <a:cs typeface="Arial"/>
                        </a:rPr>
                        <a:t>CMWF</a:t>
                      </a:r>
                      <a:r>
                        <a:rPr lang="en-US" sz="1200" b="1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i="0" baseline="0" dirty="0" err="1" smtClean="0">
                          <a:latin typeface="Arial"/>
                          <a:cs typeface="Arial"/>
                        </a:rPr>
                        <a:t>Avg</a:t>
                      </a:r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Coordination</a:t>
                      </a:r>
                      <a:endParaRPr lang="en-US" sz="1000" b="1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Specialist Waiting</a:t>
                      </a:r>
                      <a:r>
                        <a:rPr lang="en-US" sz="1000" b="1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Time</a:t>
                      </a:r>
                      <a:endParaRPr lang="en-US" sz="1000" b="1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…waiting 4</a:t>
                      </a: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+ weeks to see a specialist in past 2 years</a:t>
                      </a:r>
                      <a:endParaRPr lang="en-US" sz="100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56%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24%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36%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endParaRPr lang="en-US" sz="1000" b="1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lang="en-US" sz="1000" b="1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nformation Availability</a:t>
                      </a:r>
                      <a:endParaRPr lang="en-US" sz="1000" b="1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…specialists not having basic</a:t>
                      </a: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information from regular MD</a:t>
                      </a:r>
                      <a:endParaRPr lang="en-US" sz="1000" dirty="0" smtClean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13%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17%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…regular MD was</a:t>
                      </a:r>
                      <a:r>
                        <a:rPr lang="en-US" sz="10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not up to date on care received from specialist 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21%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23%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19%</a:t>
                      </a:r>
                      <a:endParaRPr lang="en-US" sz="100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</a:tbl>
          </a:graphicData>
        </a:graphic>
      </p:graphicFrame>
      <p:pic>
        <p:nvPicPr>
          <p:cNvPr id="9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254" y="1519861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946" y="1519861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401" y="4312556"/>
            <a:ext cx="91185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800" i="1" dirty="0" smtClean="0">
                <a:solidFill>
                  <a:srgbClr val="404040"/>
                </a:solidFill>
                <a:latin typeface="Arial" panose="020B0604020202020204" pitchFamily="34" charset="0"/>
              </a:rPr>
              <a:t>Source: </a:t>
            </a:r>
            <a:r>
              <a:rPr lang="en-US" sz="800" dirty="0" smtClean="0">
                <a:solidFill>
                  <a:srgbClr val="404040"/>
                </a:solidFill>
                <a:latin typeface="Arial" panose="020B0604020202020204" pitchFamily="34" charset="0"/>
              </a:rPr>
              <a:t>CIHI. </a:t>
            </a:r>
            <a:r>
              <a:rPr lang="en-US" sz="800" dirty="0">
                <a:solidFill>
                  <a:srgbClr val="404040"/>
                </a:solidFill>
                <a:latin typeface="Arial" panose="020B0604020202020204" pitchFamily="34" charset="0"/>
              </a:rPr>
              <a:t>How Canada Compares: Results From The Commonwealth Fund’s 2016 International Health Policy Survey of Adults in 11 Countries. Ottawa, ON: </a:t>
            </a:r>
            <a:r>
              <a:rPr lang="en-US" sz="800" dirty="0" smtClean="0">
                <a:solidFill>
                  <a:srgbClr val="404040"/>
                </a:solidFill>
                <a:latin typeface="Arial" panose="020B0604020202020204" pitchFamily="34" charset="0"/>
              </a:rPr>
              <a:t>2017.</a:t>
            </a:r>
            <a:endParaRPr lang="en-US" sz="8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97811" y="767062"/>
            <a:ext cx="8621712" cy="400050"/>
          </a:xfrm>
        </p:spPr>
        <p:txBody>
          <a:bodyPr/>
          <a:lstStyle/>
          <a:p>
            <a:r>
              <a:rPr lang="en-US" dirty="0" smtClean="0"/>
              <a:t>Primary Care: Views of Canadians &amp; Americans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8288" y="1211076"/>
            <a:ext cx="8875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404040"/>
                </a:solidFill>
                <a:latin typeface="Arial" panose="020B0604020202020204" pitchFamily="34" charset="0"/>
              </a:rPr>
              <a:t>Results From The Commonwealth </a:t>
            </a:r>
            <a:r>
              <a:rPr lang="en-CA" sz="1400" dirty="0" smtClean="0">
                <a:solidFill>
                  <a:srgbClr val="404040"/>
                </a:solidFill>
                <a:latin typeface="Arial" panose="020B0604020202020204" pitchFamily="34" charset="0"/>
              </a:rPr>
              <a:t>Fund’s 2016 Survey of </a:t>
            </a:r>
            <a:r>
              <a:rPr lang="en-CA" sz="1400" dirty="0">
                <a:solidFill>
                  <a:srgbClr val="404040"/>
                </a:solidFill>
                <a:latin typeface="Arial" panose="020B0604020202020204" pitchFamily="34" charset="0"/>
              </a:rPr>
              <a:t>Adults in 11 Countries</a:t>
            </a:r>
            <a:endParaRPr lang="en-CA" sz="1400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02464"/>
              </p:ext>
            </p:extLst>
          </p:nvPr>
        </p:nvGraphicFramePr>
        <p:xfrm>
          <a:off x="1493658" y="1588842"/>
          <a:ext cx="6048672" cy="2565600"/>
        </p:xfrm>
        <a:graphic>
          <a:graphicData uri="http://schemas.openxmlformats.org/drawingml/2006/table">
            <a:tbl>
              <a:tblPr/>
              <a:tblGrid>
                <a:gridCol w="17821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54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9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74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60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3465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786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7032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5127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1912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279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7244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405180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4000" marR="54000" marT="54000" marB="54000" anchor="ctr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N.L.</a:t>
                      </a: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P.E.I.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N.S.</a:t>
                      </a: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N.B.</a:t>
                      </a: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Que.</a:t>
                      </a: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Ont.</a:t>
                      </a: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Man.</a:t>
                      </a: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Sask.</a:t>
                      </a: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Alta.</a:t>
                      </a: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B.C.</a:t>
                      </a: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Can.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CA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CMWF avg.</a:t>
                      </a:r>
                      <a:endParaRPr lang="en-CA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27000" marT="54000" marB="5400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Able to get </a:t>
                      </a:r>
                      <a:r>
                        <a:rPr lang="en-CA" sz="1000" b="1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same- or next-day </a:t>
                      </a:r>
                      <a:r>
                        <a:rPr lang="en-CA" sz="10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appointment to see a doctor</a:t>
                      </a:r>
                      <a:br>
                        <a:rPr lang="en-CA" sz="10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CA" sz="10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 a nurse</a:t>
                      </a:r>
                      <a:endParaRPr lang="en-CA" sz="100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34%</a:t>
                      </a:r>
                      <a:endParaRPr lang="en-C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30%</a:t>
                      </a:r>
                      <a:endParaRPr lang="en-C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34%</a:t>
                      </a:r>
                      <a:endParaRPr lang="en-C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33%</a:t>
                      </a:r>
                      <a:endParaRPr lang="en-C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39%</a:t>
                      </a:r>
                      <a:endParaRPr lang="en-C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44%</a:t>
                      </a:r>
                      <a:endParaRPr lang="en-C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47%</a:t>
                      </a:r>
                      <a:endParaRPr lang="en-C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49%</a:t>
                      </a:r>
                      <a:endParaRPr lang="en-C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8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48%</a:t>
                      </a:r>
                      <a:endParaRPr lang="en-C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44%</a:t>
                      </a:r>
                      <a:endParaRPr lang="en-CA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CA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0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Very/somewhat </a:t>
                      </a:r>
                      <a:r>
                        <a:rPr lang="en-CA" sz="1000" b="0" i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easy to get medical care in the evenings, on weekends or on holidays without going to the hospital emergency department</a:t>
                      </a:r>
                      <a:endParaRPr lang="en-CA" sz="100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8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8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dirty="0" smtClean="0">
                          <a:latin typeface="+mn-lt"/>
                          <a:cs typeface="Arial" panose="020B0604020202020204" pitchFamily="34" charset="0"/>
                        </a:rPr>
                        <a:t>Always/often</a:t>
                      </a:r>
                      <a:r>
                        <a:rPr lang="en-US" sz="1000" dirty="0" smtClean="0">
                          <a:latin typeface="+mn-lt"/>
                          <a:cs typeface="Arial" panose="020B0604020202020204" pitchFamily="34" charset="0"/>
                        </a:rPr>
                        <a:t> receive an answer the same day when they contact their regular doctor’s office with a medical concern</a:t>
                      </a:r>
                      <a:endParaRPr lang="en-CA" sz="1000" i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</a:t>
                      </a:r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8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8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8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0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54000" marR="27000" marT="54000" marB="54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 Placeholder 2"/>
          <p:cNvSpPr txBox="1">
            <a:spLocks/>
          </p:cNvSpPr>
          <p:nvPr/>
        </p:nvSpPr>
        <p:spPr>
          <a:xfrm>
            <a:off x="334752" y="1113979"/>
            <a:ext cx="8727605" cy="49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34290" rIns="68580" bIns="34290" rtlCol="0" anchor="ctr" anchorCtr="0">
            <a:normAutofit/>
          </a:bodyPr>
          <a:lstStyle>
            <a:lvl1pPr marL="182880" indent="-182880" algn="l" defTabSz="914400" rtl="0" eaLnBrk="1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700" b="1" kern="1200">
                <a:solidFill>
                  <a:srgbClr val="365254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65760" indent="-182880" algn="l" defTabSz="914400" rtl="0" eaLnBrk="1" latinLnBrk="0" hangingPunct="1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CA" sz="16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365760" indent="-182880" algn="l" defTabSz="914400" rtl="0" eaLnBrk="1" latinLnBrk="0" hangingPunct="1">
              <a:lnSpc>
                <a:spcPts val="21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5760" indent="-182880" algn="l" defTabSz="914400" rtl="0" eaLnBrk="1" latinLnBrk="0" hangingPunct="1">
              <a:lnSpc>
                <a:spcPts val="21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5760" indent="-182880" algn="l" defTabSz="914400" rtl="0" eaLnBrk="1" latinLnBrk="0" hangingPunct="1">
              <a:lnSpc>
                <a:spcPts val="21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000" b="0" dirty="0">
                <a:solidFill>
                  <a:srgbClr val="404040"/>
                </a:solidFill>
                <a:latin typeface="Arial"/>
                <a:cs typeface="Arial"/>
              </a:rPr>
              <a:t>While results are below the international average in most parts of the country, some provinces report timelier access to regular care. </a:t>
            </a:r>
          </a:p>
        </p:txBody>
      </p:sp>
      <p:grpSp>
        <p:nvGrpSpPr>
          <p:cNvPr id="38" name="Group 5"/>
          <p:cNvGrpSpPr/>
          <p:nvPr/>
        </p:nvGrpSpPr>
        <p:grpSpPr>
          <a:xfrm>
            <a:off x="3313252" y="4168814"/>
            <a:ext cx="1257569" cy="219291"/>
            <a:chOff x="4402330" y="6278465"/>
            <a:chExt cx="2009121" cy="295830"/>
          </a:xfrm>
        </p:grpSpPr>
        <p:sp>
          <p:nvSpPr>
            <p:cNvPr id="42" name="TextBox 10"/>
            <p:cNvSpPr txBox="1"/>
            <p:nvPr/>
          </p:nvSpPr>
          <p:spPr>
            <a:xfrm>
              <a:off x="4599544" y="6278465"/>
              <a:ext cx="1811907" cy="29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2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Same as average</a:t>
              </a:r>
            </a:p>
          </p:txBody>
        </p:sp>
        <p:sp>
          <p:nvSpPr>
            <p:cNvPr id="43" name="Oval 11"/>
            <p:cNvSpPr/>
            <p:nvPr/>
          </p:nvSpPr>
          <p:spPr>
            <a:xfrm>
              <a:off x="4402330" y="6356304"/>
              <a:ext cx="197217" cy="162339"/>
            </a:xfrm>
            <a:prstGeom prst="ellipse">
              <a:avLst/>
            </a:prstGeom>
            <a:solidFill>
              <a:srgbClr val="CFE8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8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7"/>
          <p:cNvGrpSpPr/>
          <p:nvPr/>
        </p:nvGrpSpPr>
        <p:grpSpPr>
          <a:xfrm>
            <a:off x="4447377" y="4168814"/>
            <a:ext cx="1089821" cy="219291"/>
            <a:chOff x="5966949" y="6289568"/>
            <a:chExt cx="1741125" cy="295831"/>
          </a:xfrm>
        </p:grpSpPr>
        <p:sp>
          <p:nvSpPr>
            <p:cNvPr id="40" name="TextBox 8"/>
            <p:cNvSpPr txBox="1"/>
            <p:nvPr/>
          </p:nvSpPr>
          <p:spPr>
            <a:xfrm>
              <a:off x="6110964" y="6289568"/>
              <a:ext cx="1597110" cy="295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2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Below average</a:t>
              </a:r>
            </a:p>
          </p:txBody>
        </p:sp>
        <p:sp>
          <p:nvSpPr>
            <p:cNvPr id="41" name="Oval 9"/>
            <p:cNvSpPr/>
            <p:nvPr/>
          </p:nvSpPr>
          <p:spPr>
            <a:xfrm>
              <a:off x="5966949" y="6335705"/>
              <a:ext cx="197217" cy="162340"/>
            </a:xfrm>
            <a:prstGeom prst="ellipse">
              <a:avLst/>
            </a:prstGeom>
            <a:solidFill>
              <a:srgbClr val="F4812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8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CA" dirty="0" smtClean="0"/>
              <a:t>Variability across Canada in Patient Reports of Access</a:t>
            </a:r>
            <a:endParaRPr lang="en-CA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PRIMARY CARE: VIEWS OF CANADIANS &amp; AMERICANS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8288" y="4429584"/>
            <a:ext cx="91185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800" i="1" dirty="0" smtClean="0">
                <a:solidFill>
                  <a:srgbClr val="404040"/>
                </a:solidFill>
                <a:latin typeface="Arial" panose="020B0604020202020204" pitchFamily="34" charset="0"/>
              </a:rPr>
              <a:t>Source: </a:t>
            </a:r>
            <a:r>
              <a:rPr lang="en-US" sz="800" dirty="0" smtClean="0">
                <a:solidFill>
                  <a:srgbClr val="404040"/>
                </a:solidFill>
                <a:latin typeface="Arial" panose="020B0604020202020204" pitchFamily="34" charset="0"/>
              </a:rPr>
              <a:t>CIHI. </a:t>
            </a:r>
            <a:r>
              <a:rPr lang="en-US" sz="800" dirty="0">
                <a:solidFill>
                  <a:srgbClr val="404040"/>
                </a:solidFill>
                <a:latin typeface="Arial" panose="020B0604020202020204" pitchFamily="34" charset="0"/>
              </a:rPr>
              <a:t>How Canada Compares: Results From The Commonwealth Fund’s 2016 International Health Policy Survey of Adults in 11 Countries. Ottawa, ON: </a:t>
            </a:r>
            <a:r>
              <a:rPr lang="en-US" sz="800" dirty="0" smtClean="0">
                <a:solidFill>
                  <a:srgbClr val="404040"/>
                </a:solidFill>
                <a:latin typeface="Arial" panose="020B0604020202020204" pitchFamily="34" charset="0"/>
              </a:rPr>
              <a:t>2017.</a:t>
            </a:r>
            <a:endParaRPr lang="en-US" sz="8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5CB3C-C45D-244A-9AD1-E9D7452E1D2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68288" y="1011110"/>
            <a:ext cx="8621712" cy="358563"/>
          </a:xfrm>
        </p:spPr>
        <p:txBody>
          <a:bodyPr/>
          <a:lstStyle/>
          <a:p>
            <a:r>
              <a:rPr lang="en-US" dirty="0" smtClean="0"/>
              <a:t>Percent of adults with a </a:t>
            </a:r>
            <a:r>
              <a:rPr lang="en-US" u="sng" dirty="0" smtClean="0"/>
              <a:t>chronic condition </a:t>
            </a:r>
            <a:r>
              <a:rPr lang="en-US" dirty="0" smtClean="0"/>
              <a:t>who…</a:t>
            </a:r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735013" y="1409925"/>
            <a:ext cx="8328782" cy="3089393"/>
            <a:chOff x="430213" y="1028925"/>
            <a:chExt cx="8328782" cy="3089393"/>
          </a:xfrm>
        </p:grpSpPr>
        <p:grpSp>
          <p:nvGrpSpPr>
            <p:cNvPr id="3" name="Group 2"/>
            <p:cNvGrpSpPr/>
            <p:nvPr/>
          </p:nvGrpSpPr>
          <p:grpSpPr>
            <a:xfrm>
              <a:off x="430213" y="2318318"/>
              <a:ext cx="8328782" cy="1800000"/>
              <a:chOff x="430213" y="1442018"/>
              <a:chExt cx="8328782" cy="1800000"/>
            </a:xfrm>
          </p:grpSpPr>
          <p:graphicFrame>
            <p:nvGraphicFramePr>
              <p:cNvPr id="9" name="Char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42495869"/>
                  </p:ext>
                </p:extLst>
              </p:nvPr>
            </p:nvGraphicFramePr>
            <p:xfrm>
              <a:off x="5758995" y="1442018"/>
              <a:ext cx="3000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0" name="Char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16584"/>
                  </p:ext>
                </p:extLst>
              </p:nvPr>
            </p:nvGraphicFramePr>
            <p:xfrm>
              <a:off x="3094604" y="1442018"/>
              <a:ext cx="3000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1" name="Char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8500683"/>
                  </p:ext>
                </p:extLst>
              </p:nvPr>
            </p:nvGraphicFramePr>
            <p:xfrm>
              <a:off x="430213" y="1442018"/>
              <a:ext cx="3000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grpSp>
          <p:nvGrpSpPr>
            <p:cNvPr id="6" name="Group 5"/>
            <p:cNvGrpSpPr/>
            <p:nvPr/>
          </p:nvGrpSpPr>
          <p:grpSpPr>
            <a:xfrm>
              <a:off x="430213" y="1028925"/>
              <a:ext cx="8328782" cy="1800000"/>
              <a:chOff x="430213" y="3343500"/>
              <a:chExt cx="8328782" cy="1800000"/>
            </a:xfrm>
          </p:grpSpPr>
          <p:graphicFrame>
            <p:nvGraphicFramePr>
              <p:cNvPr id="15" name="Char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4282670"/>
                  </p:ext>
                </p:extLst>
              </p:nvPr>
            </p:nvGraphicFramePr>
            <p:xfrm>
              <a:off x="5758995" y="3343500"/>
              <a:ext cx="3000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14" name="Char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4960915"/>
                  </p:ext>
                </p:extLst>
              </p:nvPr>
            </p:nvGraphicFramePr>
            <p:xfrm>
              <a:off x="3094604" y="3343500"/>
              <a:ext cx="3000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13" name="Char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8921676"/>
                  </p:ext>
                </p:extLst>
              </p:nvPr>
            </p:nvGraphicFramePr>
            <p:xfrm>
              <a:off x="430213" y="3343500"/>
              <a:ext cx="3000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</p:grpSp>
      </p:grpSp>
      <p:pic>
        <p:nvPicPr>
          <p:cNvPr id="16" name="Picture 2" descr="Image result for canada fl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5" y="2243992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490938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063795" y="4447994"/>
            <a:ext cx="91185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US" sz="800" i="1" dirty="0" smtClean="0">
                <a:solidFill>
                  <a:srgbClr val="404040"/>
                </a:solidFill>
                <a:latin typeface="Arial" panose="020B0604020202020204" pitchFamily="34" charset="0"/>
              </a:rPr>
              <a:t>Source: </a:t>
            </a:r>
            <a:r>
              <a:rPr lang="en-US" sz="800" dirty="0" smtClean="0">
                <a:solidFill>
                  <a:srgbClr val="404040"/>
                </a:solidFill>
                <a:latin typeface="Arial" panose="020B0604020202020204" pitchFamily="34" charset="0"/>
              </a:rPr>
              <a:t>Osborne R, et al. Health Affairs 2016:35:2327-2336.</a:t>
            </a:r>
            <a:endParaRPr lang="en-US" sz="800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Primary Care: Views of Canadians &amp; Americans</a:t>
            </a:r>
          </a:p>
        </p:txBody>
      </p:sp>
    </p:spTree>
    <p:extLst>
      <p:ext uri="{BB962C8B-B14F-4D97-AF65-F5344CB8AC3E}">
        <p14:creationId xmlns:p14="http://schemas.microsoft.com/office/powerpoint/2010/main" val="2964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F1AC2-8856-C94D-A2AD-812EFE31DA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-309076" y="747068"/>
            <a:ext cx="9143999" cy="400050"/>
          </a:xfrm>
        </p:spPr>
        <p:txBody>
          <a:bodyPr/>
          <a:lstStyle/>
          <a:p>
            <a:pPr algn="ctr"/>
            <a:r>
              <a:rPr lang="en-CA" dirty="0" smtClean="0"/>
              <a:t>Cross-national </a:t>
            </a:r>
            <a:r>
              <a:rPr lang="en-CA" dirty="0"/>
              <a:t>c</a:t>
            </a:r>
            <a:r>
              <a:rPr lang="en-CA" dirty="0" smtClean="0"/>
              <a:t>omparisons can lead to important learnings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37" y="1423527"/>
            <a:ext cx="4272459" cy="28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F1AC2-8856-C94D-A2AD-812EFE31DA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17029" y="2377440"/>
            <a:ext cx="218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Thank you.</a:t>
            </a:r>
          </a:p>
          <a:p>
            <a:pPr algn="ctr"/>
            <a:r>
              <a:rPr lang="en-US" dirty="0" smtClean="0"/>
              <a:t>Robert.Reid@thp.org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76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58408" y="4922797"/>
            <a:ext cx="1600200" cy="274637"/>
          </a:xfrm>
        </p:spPr>
        <p:txBody>
          <a:bodyPr/>
          <a:lstStyle/>
          <a:p>
            <a:fld id="{30507BBA-130E-1249-9986-F2EEB60D59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5986" y="312033"/>
            <a:ext cx="64436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86C146"/>
                </a:solidFill>
                <a:latin typeface="Arial"/>
                <a:cs typeface="Arial"/>
              </a:rPr>
              <a:t>The </a:t>
            </a:r>
            <a:r>
              <a:rPr lang="en-US" sz="2000" b="1" dirty="0">
                <a:solidFill>
                  <a:srgbClr val="86C146"/>
                </a:solidFill>
                <a:latin typeface="Arial"/>
                <a:cs typeface="Arial"/>
              </a:rPr>
              <a:t>Chronic Care Model</a:t>
            </a:r>
          </a:p>
          <a:p>
            <a:endParaRPr lang="en-US" sz="1500" b="1" dirty="0">
              <a:solidFill>
                <a:srgbClr val="BFD952"/>
              </a:solidFill>
              <a:latin typeface="Arial"/>
              <a:cs typeface="Arial"/>
            </a:endParaRPr>
          </a:p>
        </p:txBody>
      </p:sp>
      <p:sp>
        <p:nvSpPr>
          <p:cNvPr id="9" name="AutoShape 25"/>
          <p:cNvSpPr>
            <a:spLocks noChangeAspect="1" noChangeArrowheads="1" noTextEdit="1"/>
          </p:cNvSpPr>
          <p:nvPr/>
        </p:nvSpPr>
        <p:spPr bwMode="auto">
          <a:xfrm>
            <a:off x="2886076" y="2824163"/>
            <a:ext cx="3650456" cy="150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685800" eaLnBrk="0" hangingPunct="0"/>
            <a:endParaRPr lang="en-US" sz="1050">
              <a:solidFill>
                <a:srgbClr val="000000"/>
              </a:solidFill>
              <a:latin typeface="Arial"/>
              <a:ea typeface="ヒラギノ角ゴ Pro W3" charset="-128"/>
              <a:cs typeface="Arial"/>
            </a:endParaRPr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887266" y="2824163"/>
            <a:ext cx="3570685" cy="1308504"/>
            <a:chOff x="1537" y="2542"/>
            <a:chExt cx="2999" cy="1206"/>
          </a:xfrm>
        </p:grpSpPr>
        <p:grpSp>
          <p:nvGrpSpPr>
            <p:cNvPr id="15" name="Group 31"/>
            <p:cNvGrpSpPr>
              <a:grpSpLocks/>
            </p:cNvGrpSpPr>
            <p:nvPr/>
          </p:nvGrpSpPr>
          <p:grpSpPr bwMode="auto">
            <a:xfrm>
              <a:off x="1671" y="2542"/>
              <a:ext cx="2865" cy="1206"/>
              <a:chOff x="1671" y="2542"/>
              <a:chExt cx="2865" cy="1206"/>
            </a:xfrm>
          </p:grpSpPr>
          <p:sp>
            <p:nvSpPr>
              <p:cNvPr id="18" name="Freeform 27"/>
              <p:cNvSpPr>
                <a:spLocks/>
              </p:cNvSpPr>
              <p:nvPr/>
            </p:nvSpPr>
            <p:spPr bwMode="auto">
              <a:xfrm>
                <a:off x="1671" y="2542"/>
                <a:ext cx="2865" cy="1186"/>
              </a:xfrm>
              <a:custGeom>
                <a:avLst/>
                <a:gdLst>
                  <a:gd name="T0" fmla="*/ 0 w 5731"/>
                  <a:gd name="T1" fmla="*/ 0 h 3558"/>
                  <a:gd name="T2" fmla="*/ 0 w 5731"/>
                  <a:gd name="T3" fmla="*/ 0 h 3558"/>
                  <a:gd name="T4" fmla="*/ 0 w 5731"/>
                  <a:gd name="T5" fmla="*/ 0 h 3558"/>
                  <a:gd name="T6" fmla="*/ 0 w 5731"/>
                  <a:gd name="T7" fmla="*/ 0 h 3558"/>
                  <a:gd name="T8" fmla="*/ 0 w 5731"/>
                  <a:gd name="T9" fmla="*/ 0 h 3558"/>
                  <a:gd name="T10" fmla="*/ 0 w 5731"/>
                  <a:gd name="T11" fmla="*/ 0 h 3558"/>
                  <a:gd name="T12" fmla="*/ 0 w 5731"/>
                  <a:gd name="T13" fmla="*/ 0 h 3558"/>
                  <a:gd name="T14" fmla="*/ 0 w 5731"/>
                  <a:gd name="T15" fmla="*/ 0 h 3558"/>
                  <a:gd name="T16" fmla="*/ 0 w 5731"/>
                  <a:gd name="T17" fmla="*/ 0 h 3558"/>
                  <a:gd name="T18" fmla="*/ 0 w 5731"/>
                  <a:gd name="T19" fmla="*/ 0 h 3558"/>
                  <a:gd name="T20" fmla="*/ 0 w 5731"/>
                  <a:gd name="T21" fmla="*/ 0 h 3558"/>
                  <a:gd name="T22" fmla="*/ 0 w 5731"/>
                  <a:gd name="T23" fmla="*/ 0 h 3558"/>
                  <a:gd name="T24" fmla="*/ 0 w 5731"/>
                  <a:gd name="T25" fmla="*/ 0 h 3558"/>
                  <a:gd name="T26" fmla="*/ 0 w 5731"/>
                  <a:gd name="T27" fmla="*/ 0 h 3558"/>
                  <a:gd name="T28" fmla="*/ 0 w 5731"/>
                  <a:gd name="T29" fmla="*/ 0 h 3558"/>
                  <a:gd name="T30" fmla="*/ 0 w 5731"/>
                  <a:gd name="T31" fmla="*/ 0 h 3558"/>
                  <a:gd name="T32" fmla="*/ 0 w 5731"/>
                  <a:gd name="T33" fmla="*/ 0 h 3558"/>
                  <a:gd name="T34" fmla="*/ 0 w 5731"/>
                  <a:gd name="T35" fmla="*/ 0 h 3558"/>
                  <a:gd name="T36" fmla="*/ 0 w 5731"/>
                  <a:gd name="T37" fmla="*/ 0 h 3558"/>
                  <a:gd name="T38" fmla="*/ 0 w 5731"/>
                  <a:gd name="T39" fmla="*/ 0 h 3558"/>
                  <a:gd name="T40" fmla="*/ 0 w 5731"/>
                  <a:gd name="T41" fmla="*/ 0 h 3558"/>
                  <a:gd name="T42" fmla="*/ 0 w 5731"/>
                  <a:gd name="T43" fmla="*/ 0 h 3558"/>
                  <a:gd name="T44" fmla="*/ 0 w 5731"/>
                  <a:gd name="T45" fmla="*/ 0 h 3558"/>
                  <a:gd name="T46" fmla="*/ 0 w 5731"/>
                  <a:gd name="T47" fmla="*/ 0 h 3558"/>
                  <a:gd name="T48" fmla="*/ 0 w 5731"/>
                  <a:gd name="T49" fmla="*/ 0 h 3558"/>
                  <a:gd name="T50" fmla="*/ 0 w 5731"/>
                  <a:gd name="T51" fmla="*/ 0 h 3558"/>
                  <a:gd name="T52" fmla="*/ 0 w 5731"/>
                  <a:gd name="T53" fmla="*/ 0 h 3558"/>
                  <a:gd name="T54" fmla="*/ 0 w 5731"/>
                  <a:gd name="T55" fmla="*/ 0 h 3558"/>
                  <a:gd name="T56" fmla="*/ 0 w 5731"/>
                  <a:gd name="T57" fmla="*/ 0 h 3558"/>
                  <a:gd name="T58" fmla="*/ 0 w 5731"/>
                  <a:gd name="T59" fmla="*/ 0 h 3558"/>
                  <a:gd name="T60" fmla="*/ 0 w 5731"/>
                  <a:gd name="T61" fmla="*/ 0 h 3558"/>
                  <a:gd name="T62" fmla="*/ 0 w 5731"/>
                  <a:gd name="T63" fmla="*/ 0 h 3558"/>
                  <a:gd name="T64" fmla="*/ 0 w 5731"/>
                  <a:gd name="T65" fmla="*/ 0 h 35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731"/>
                  <a:gd name="T100" fmla="*/ 0 h 3558"/>
                  <a:gd name="T101" fmla="*/ 5731 w 5731"/>
                  <a:gd name="T102" fmla="*/ 3558 h 35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731" h="3558">
                    <a:moveTo>
                      <a:pt x="0" y="0"/>
                    </a:moveTo>
                    <a:lnTo>
                      <a:pt x="732" y="0"/>
                    </a:lnTo>
                    <a:lnTo>
                      <a:pt x="894" y="177"/>
                    </a:lnTo>
                    <a:lnTo>
                      <a:pt x="1050" y="347"/>
                    </a:lnTo>
                    <a:lnTo>
                      <a:pt x="1221" y="530"/>
                    </a:lnTo>
                    <a:lnTo>
                      <a:pt x="1421" y="739"/>
                    </a:lnTo>
                    <a:lnTo>
                      <a:pt x="1606" y="940"/>
                    </a:lnTo>
                    <a:lnTo>
                      <a:pt x="1775" y="1118"/>
                    </a:lnTo>
                    <a:lnTo>
                      <a:pt x="1921" y="1282"/>
                    </a:lnTo>
                    <a:lnTo>
                      <a:pt x="2056" y="1438"/>
                    </a:lnTo>
                    <a:lnTo>
                      <a:pt x="2209" y="1625"/>
                    </a:lnTo>
                    <a:lnTo>
                      <a:pt x="2332" y="1787"/>
                    </a:lnTo>
                    <a:lnTo>
                      <a:pt x="2460" y="1964"/>
                    </a:lnTo>
                    <a:lnTo>
                      <a:pt x="2592" y="2164"/>
                    </a:lnTo>
                    <a:lnTo>
                      <a:pt x="2698" y="2344"/>
                    </a:lnTo>
                    <a:lnTo>
                      <a:pt x="2796" y="2539"/>
                    </a:lnTo>
                    <a:lnTo>
                      <a:pt x="2878" y="2365"/>
                    </a:lnTo>
                    <a:lnTo>
                      <a:pt x="2969" y="2159"/>
                    </a:lnTo>
                    <a:lnTo>
                      <a:pt x="3077" y="1938"/>
                    </a:lnTo>
                    <a:lnTo>
                      <a:pt x="3195" y="1716"/>
                    </a:lnTo>
                    <a:lnTo>
                      <a:pt x="3323" y="1501"/>
                    </a:lnTo>
                    <a:lnTo>
                      <a:pt x="3469" y="1290"/>
                    </a:lnTo>
                    <a:lnTo>
                      <a:pt x="3645" y="1061"/>
                    </a:lnTo>
                    <a:lnTo>
                      <a:pt x="3899" y="790"/>
                    </a:lnTo>
                    <a:lnTo>
                      <a:pt x="4099" y="588"/>
                    </a:lnTo>
                    <a:lnTo>
                      <a:pt x="4316" y="401"/>
                    </a:lnTo>
                    <a:lnTo>
                      <a:pt x="4542" y="239"/>
                    </a:lnTo>
                    <a:lnTo>
                      <a:pt x="4926" y="0"/>
                    </a:lnTo>
                    <a:lnTo>
                      <a:pt x="5731" y="0"/>
                    </a:lnTo>
                    <a:lnTo>
                      <a:pt x="5448" y="187"/>
                    </a:lnTo>
                    <a:lnTo>
                      <a:pt x="5158" y="416"/>
                    </a:lnTo>
                    <a:lnTo>
                      <a:pt x="4909" y="624"/>
                    </a:lnTo>
                    <a:lnTo>
                      <a:pt x="4670" y="833"/>
                    </a:lnTo>
                    <a:lnTo>
                      <a:pt x="4416" y="1085"/>
                    </a:lnTo>
                    <a:lnTo>
                      <a:pt x="4190" y="1331"/>
                    </a:lnTo>
                    <a:lnTo>
                      <a:pt x="4035" y="1513"/>
                    </a:lnTo>
                    <a:lnTo>
                      <a:pt x="3871" y="1751"/>
                    </a:lnTo>
                    <a:lnTo>
                      <a:pt x="3727" y="1961"/>
                    </a:lnTo>
                    <a:lnTo>
                      <a:pt x="3624" y="2135"/>
                    </a:lnTo>
                    <a:lnTo>
                      <a:pt x="3504" y="2360"/>
                    </a:lnTo>
                    <a:lnTo>
                      <a:pt x="3417" y="2536"/>
                    </a:lnTo>
                    <a:lnTo>
                      <a:pt x="3360" y="2659"/>
                    </a:lnTo>
                    <a:lnTo>
                      <a:pt x="3298" y="2819"/>
                    </a:lnTo>
                    <a:lnTo>
                      <a:pt x="3252" y="2954"/>
                    </a:lnTo>
                    <a:lnTo>
                      <a:pt x="3656" y="2954"/>
                    </a:lnTo>
                    <a:lnTo>
                      <a:pt x="2907" y="3558"/>
                    </a:lnTo>
                    <a:lnTo>
                      <a:pt x="2095" y="2954"/>
                    </a:lnTo>
                    <a:lnTo>
                      <a:pt x="2499" y="2954"/>
                    </a:lnTo>
                    <a:lnTo>
                      <a:pt x="2467" y="2849"/>
                    </a:lnTo>
                    <a:lnTo>
                      <a:pt x="2408" y="2725"/>
                    </a:lnTo>
                    <a:lnTo>
                      <a:pt x="2325" y="2594"/>
                    </a:lnTo>
                    <a:lnTo>
                      <a:pt x="2216" y="2434"/>
                    </a:lnTo>
                    <a:lnTo>
                      <a:pt x="2093" y="2271"/>
                    </a:lnTo>
                    <a:lnTo>
                      <a:pt x="1985" y="2133"/>
                    </a:lnTo>
                    <a:lnTo>
                      <a:pt x="1871" y="1990"/>
                    </a:lnTo>
                    <a:lnTo>
                      <a:pt x="1743" y="1834"/>
                    </a:lnTo>
                    <a:lnTo>
                      <a:pt x="1632" y="1705"/>
                    </a:lnTo>
                    <a:lnTo>
                      <a:pt x="1508" y="1549"/>
                    </a:lnTo>
                    <a:lnTo>
                      <a:pt x="1266" y="1280"/>
                    </a:lnTo>
                    <a:lnTo>
                      <a:pt x="1079" y="1076"/>
                    </a:lnTo>
                    <a:lnTo>
                      <a:pt x="926" y="914"/>
                    </a:lnTo>
                    <a:lnTo>
                      <a:pt x="791" y="775"/>
                    </a:lnTo>
                    <a:lnTo>
                      <a:pt x="586" y="572"/>
                    </a:lnTo>
                    <a:lnTo>
                      <a:pt x="399" y="383"/>
                    </a:lnTo>
                    <a:lnTo>
                      <a:pt x="205" y="1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C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37931725" indent="-37474525"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r" defTabSz="685800" eaLnBrk="0" hangingPunct="0"/>
                <a:endParaRPr lang="en-US" altLang="en-US" sz="1050">
                  <a:latin typeface="Arial"/>
                  <a:cs typeface="Arial"/>
                </a:endParaRPr>
              </a:p>
            </p:txBody>
          </p:sp>
          <p:sp>
            <p:nvSpPr>
              <p:cNvPr id="19" name="Freeform 28"/>
              <p:cNvSpPr>
                <a:spLocks/>
              </p:cNvSpPr>
              <p:nvPr/>
            </p:nvSpPr>
            <p:spPr bwMode="auto">
              <a:xfrm>
                <a:off x="3164" y="3528"/>
                <a:ext cx="339" cy="19"/>
              </a:xfrm>
              <a:custGeom>
                <a:avLst/>
                <a:gdLst>
                  <a:gd name="T0" fmla="*/ 0 w 678"/>
                  <a:gd name="T1" fmla="*/ 0 h 59"/>
                  <a:gd name="T2" fmla="*/ 1 w 678"/>
                  <a:gd name="T3" fmla="*/ 0 h 59"/>
                  <a:gd name="T4" fmla="*/ 1 w 678"/>
                  <a:gd name="T5" fmla="*/ 0 h 59"/>
                  <a:gd name="T6" fmla="*/ 1 w 678"/>
                  <a:gd name="T7" fmla="*/ 0 h 59"/>
                  <a:gd name="T8" fmla="*/ 0 w 67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8"/>
                  <a:gd name="T16" fmla="*/ 0 h 59"/>
                  <a:gd name="T17" fmla="*/ 678 w 678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8" h="59">
                    <a:moveTo>
                      <a:pt x="0" y="59"/>
                    </a:moveTo>
                    <a:lnTo>
                      <a:pt x="265" y="0"/>
                    </a:lnTo>
                    <a:lnTo>
                      <a:pt x="678" y="0"/>
                    </a:lnTo>
                    <a:lnTo>
                      <a:pt x="396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86C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37931725" indent="-37474525"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r" defTabSz="685800" eaLnBrk="0" hangingPunct="0"/>
                <a:endParaRPr lang="en-US" altLang="en-US" sz="1050">
                  <a:latin typeface="Arial"/>
                  <a:cs typeface="Arial"/>
                </a:endParaRPr>
              </a:p>
            </p:txBody>
          </p:sp>
          <p:sp>
            <p:nvSpPr>
              <p:cNvPr id="20" name="Freeform 29"/>
              <p:cNvSpPr>
                <a:spLocks/>
              </p:cNvSpPr>
              <p:nvPr/>
            </p:nvSpPr>
            <p:spPr bwMode="auto">
              <a:xfrm>
                <a:off x="2992" y="3528"/>
                <a:ext cx="509" cy="220"/>
              </a:xfrm>
              <a:custGeom>
                <a:avLst/>
                <a:gdLst>
                  <a:gd name="T0" fmla="*/ 0 w 1018"/>
                  <a:gd name="T1" fmla="*/ 0 h 660"/>
                  <a:gd name="T2" fmla="*/ 1 w 1018"/>
                  <a:gd name="T3" fmla="*/ 0 h 660"/>
                  <a:gd name="T4" fmla="*/ 1 w 1018"/>
                  <a:gd name="T5" fmla="*/ 0 h 660"/>
                  <a:gd name="T6" fmla="*/ 1 w 1018"/>
                  <a:gd name="T7" fmla="*/ 0 h 660"/>
                  <a:gd name="T8" fmla="*/ 0 w 1018"/>
                  <a:gd name="T9" fmla="*/ 0 h 6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8"/>
                  <a:gd name="T16" fmla="*/ 0 h 660"/>
                  <a:gd name="T17" fmla="*/ 1018 w 1018"/>
                  <a:gd name="T18" fmla="*/ 660 h 6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8" h="660">
                    <a:moveTo>
                      <a:pt x="0" y="660"/>
                    </a:moveTo>
                    <a:lnTo>
                      <a:pt x="267" y="601"/>
                    </a:lnTo>
                    <a:lnTo>
                      <a:pt x="1018" y="0"/>
                    </a:lnTo>
                    <a:lnTo>
                      <a:pt x="744" y="59"/>
                    </a:lnTo>
                    <a:lnTo>
                      <a:pt x="0" y="660"/>
                    </a:lnTo>
                    <a:close/>
                  </a:path>
                </a:pathLst>
              </a:custGeom>
              <a:solidFill>
                <a:srgbClr val="86C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37931725" indent="-37474525"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r" defTabSz="685800" eaLnBrk="0" hangingPunct="0"/>
                <a:endParaRPr lang="en-US" altLang="en-US" sz="1050">
                  <a:latin typeface="Arial"/>
                  <a:cs typeface="Arial"/>
                </a:endParaRPr>
              </a:p>
            </p:txBody>
          </p:sp>
          <p:sp>
            <p:nvSpPr>
              <p:cNvPr id="21" name="Freeform 30"/>
              <p:cNvSpPr>
                <a:spLocks/>
              </p:cNvSpPr>
              <p:nvPr/>
            </p:nvSpPr>
            <p:spPr bwMode="auto">
              <a:xfrm>
                <a:off x="2587" y="3528"/>
                <a:ext cx="251" cy="19"/>
              </a:xfrm>
              <a:custGeom>
                <a:avLst/>
                <a:gdLst>
                  <a:gd name="T0" fmla="*/ 0 w 501"/>
                  <a:gd name="T1" fmla="*/ 0 h 59"/>
                  <a:gd name="T2" fmla="*/ 1 w 501"/>
                  <a:gd name="T3" fmla="*/ 0 h 59"/>
                  <a:gd name="T4" fmla="*/ 1 w 501"/>
                  <a:gd name="T5" fmla="*/ 0 h 59"/>
                  <a:gd name="T6" fmla="*/ 1 w 501"/>
                  <a:gd name="T7" fmla="*/ 0 h 59"/>
                  <a:gd name="T8" fmla="*/ 0 w 501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59"/>
                  <a:gd name="T17" fmla="*/ 501 w 501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59">
                    <a:moveTo>
                      <a:pt x="0" y="59"/>
                    </a:moveTo>
                    <a:lnTo>
                      <a:pt x="418" y="59"/>
                    </a:lnTo>
                    <a:lnTo>
                      <a:pt x="501" y="0"/>
                    </a:lnTo>
                    <a:lnTo>
                      <a:pt x="256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86C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37931725" indent="-37474525"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algn="r" defTabSz="685800" eaLnBrk="0" hangingPunct="0"/>
                <a:endParaRPr lang="en-US" altLang="en-US" sz="1050">
                  <a:latin typeface="Arial"/>
                  <a:cs typeface="Arial"/>
                </a:endParaRPr>
              </a:p>
            </p:txBody>
          </p:sp>
        </p:grp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4004" y="2542"/>
              <a:ext cx="529" cy="20"/>
            </a:xfrm>
            <a:custGeom>
              <a:avLst/>
              <a:gdLst>
                <a:gd name="T0" fmla="*/ 0 w 1058"/>
                <a:gd name="T1" fmla="*/ 0 h 59"/>
                <a:gd name="T2" fmla="*/ 1 w 1058"/>
                <a:gd name="T3" fmla="*/ 0 h 59"/>
                <a:gd name="T4" fmla="*/ 1 w 1058"/>
                <a:gd name="T5" fmla="*/ 0 h 59"/>
                <a:gd name="T6" fmla="*/ 1 w 1058"/>
                <a:gd name="T7" fmla="*/ 0 h 59"/>
                <a:gd name="T8" fmla="*/ 0 w 1058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8"/>
                <a:gd name="T16" fmla="*/ 0 h 59"/>
                <a:gd name="T17" fmla="*/ 1058 w 105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8" h="59">
                  <a:moveTo>
                    <a:pt x="0" y="59"/>
                  </a:moveTo>
                  <a:lnTo>
                    <a:pt x="264" y="0"/>
                  </a:lnTo>
                  <a:lnTo>
                    <a:pt x="1058" y="0"/>
                  </a:lnTo>
                  <a:lnTo>
                    <a:pt x="794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86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1pPr>
              <a:lvl2pPr marL="37931725" indent="-37474525"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2pPr>
              <a:lvl3pPr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3pPr>
              <a:lvl4pPr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4pPr>
              <a:lvl5pPr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r" defTabSz="685800" eaLnBrk="0" hangingPunct="0"/>
              <a:endParaRPr lang="en-US" altLang="en-US" sz="1050">
                <a:latin typeface="Arial"/>
                <a:cs typeface="Arial"/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1537" y="2542"/>
              <a:ext cx="496" cy="21"/>
            </a:xfrm>
            <a:custGeom>
              <a:avLst/>
              <a:gdLst>
                <a:gd name="T0" fmla="*/ 0 w 993"/>
                <a:gd name="T1" fmla="*/ 0 h 63"/>
                <a:gd name="T2" fmla="*/ 0 w 993"/>
                <a:gd name="T3" fmla="*/ 0 h 63"/>
                <a:gd name="T4" fmla="*/ 0 w 993"/>
                <a:gd name="T5" fmla="*/ 0 h 63"/>
                <a:gd name="T6" fmla="*/ 0 w 993"/>
                <a:gd name="T7" fmla="*/ 0 h 63"/>
                <a:gd name="T8" fmla="*/ 0 w 993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3"/>
                <a:gd name="T16" fmla="*/ 0 h 63"/>
                <a:gd name="T17" fmla="*/ 993 w 99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3" h="63">
                  <a:moveTo>
                    <a:pt x="0" y="59"/>
                  </a:moveTo>
                  <a:lnTo>
                    <a:pt x="272" y="0"/>
                  </a:lnTo>
                  <a:lnTo>
                    <a:pt x="993" y="0"/>
                  </a:lnTo>
                  <a:lnTo>
                    <a:pt x="722" y="6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86C1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1pPr>
              <a:lvl2pPr marL="37931725" indent="-37474525"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2pPr>
              <a:lvl3pPr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3pPr>
              <a:lvl4pPr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4pPr>
              <a:lvl5pPr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rgbClr val="000000"/>
                  </a:solidFill>
                  <a:latin typeface="Arial" pitchFamily="34" charset="0"/>
                  <a:ea typeface="ヒラギノ角ゴ Pro W3" charset="-128"/>
                </a:defRPr>
              </a:lvl9pPr>
            </a:lstStyle>
            <a:p>
              <a:pPr algn="r" defTabSz="685800" eaLnBrk="0" hangingPunct="0"/>
              <a:endParaRPr lang="en-US" altLang="en-US" sz="1050">
                <a:latin typeface="Arial"/>
                <a:cs typeface="Arial"/>
              </a:endParaRPr>
            </a:p>
          </p:txBody>
        </p:sp>
      </p:grpSp>
      <p:sp>
        <p:nvSpPr>
          <p:cNvPr id="22" name="Freeform 35"/>
          <p:cNvSpPr>
            <a:spLocks/>
          </p:cNvSpPr>
          <p:nvPr/>
        </p:nvSpPr>
        <p:spPr bwMode="auto">
          <a:xfrm>
            <a:off x="2888457" y="2849167"/>
            <a:ext cx="3412331" cy="1286804"/>
          </a:xfrm>
          <a:custGeom>
            <a:avLst/>
            <a:gdLst>
              <a:gd name="T0" fmla="*/ 1 w 5732"/>
              <a:gd name="T1" fmla="*/ 0 h 3558"/>
              <a:gd name="T2" fmla="*/ 1 w 5732"/>
              <a:gd name="T3" fmla="*/ 0 h 3558"/>
              <a:gd name="T4" fmla="*/ 1 w 5732"/>
              <a:gd name="T5" fmla="*/ 0 h 3558"/>
              <a:gd name="T6" fmla="*/ 1 w 5732"/>
              <a:gd name="T7" fmla="*/ 0 h 3558"/>
              <a:gd name="T8" fmla="*/ 1 w 5732"/>
              <a:gd name="T9" fmla="*/ 0 h 3558"/>
              <a:gd name="T10" fmla="*/ 1 w 5732"/>
              <a:gd name="T11" fmla="*/ 0 h 3558"/>
              <a:gd name="T12" fmla="*/ 1 w 5732"/>
              <a:gd name="T13" fmla="*/ 0 h 3558"/>
              <a:gd name="T14" fmla="*/ 1 w 5732"/>
              <a:gd name="T15" fmla="*/ 0 h 3558"/>
              <a:gd name="T16" fmla="*/ 1 w 5732"/>
              <a:gd name="T17" fmla="*/ 0 h 3558"/>
              <a:gd name="T18" fmla="*/ 1 w 5732"/>
              <a:gd name="T19" fmla="*/ 0 h 3558"/>
              <a:gd name="T20" fmla="*/ 1 w 5732"/>
              <a:gd name="T21" fmla="*/ 0 h 3558"/>
              <a:gd name="T22" fmla="*/ 1 w 5732"/>
              <a:gd name="T23" fmla="*/ 0 h 3558"/>
              <a:gd name="T24" fmla="*/ 1 w 5732"/>
              <a:gd name="T25" fmla="*/ 0 h 3558"/>
              <a:gd name="T26" fmla="*/ 1 w 5732"/>
              <a:gd name="T27" fmla="*/ 0 h 3558"/>
              <a:gd name="T28" fmla="*/ 1 w 5732"/>
              <a:gd name="T29" fmla="*/ 0 h 3558"/>
              <a:gd name="T30" fmla="*/ 1 w 5732"/>
              <a:gd name="T31" fmla="*/ 0 h 3558"/>
              <a:gd name="T32" fmla="*/ 1 w 5732"/>
              <a:gd name="T33" fmla="*/ 0 h 3558"/>
              <a:gd name="T34" fmla="*/ 1 w 5732"/>
              <a:gd name="T35" fmla="*/ 0 h 3558"/>
              <a:gd name="T36" fmla="*/ 1 w 5732"/>
              <a:gd name="T37" fmla="*/ 0 h 3558"/>
              <a:gd name="T38" fmla="*/ 1 w 5732"/>
              <a:gd name="T39" fmla="*/ 0 h 3558"/>
              <a:gd name="T40" fmla="*/ 1 w 5732"/>
              <a:gd name="T41" fmla="*/ 0 h 3558"/>
              <a:gd name="T42" fmla="*/ 1 w 5732"/>
              <a:gd name="T43" fmla="*/ 0 h 3558"/>
              <a:gd name="T44" fmla="*/ 1 w 5732"/>
              <a:gd name="T45" fmla="*/ 0 h 3558"/>
              <a:gd name="T46" fmla="*/ 1 w 5732"/>
              <a:gd name="T47" fmla="*/ 0 h 3558"/>
              <a:gd name="T48" fmla="*/ 1 w 5732"/>
              <a:gd name="T49" fmla="*/ 0 h 3558"/>
              <a:gd name="T50" fmla="*/ 1 w 5732"/>
              <a:gd name="T51" fmla="*/ 0 h 3558"/>
              <a:gd name="T52" fmla="*/ 1 w 5732"/>
              <a:gd name="T53" fmla="*/ 0 h 3558"/>
              <a:gd name="T54" fmla="*/ 1 w 5732"/>
              <a:gd name="T55" fmla="*/ 0 h 3558"/>
              <a:gd name="T56" fmla="*/ 1 w 5732"/>
              <a:gd name="T57" fmla="*/ 0 h 3558"/>
              <a:gd name="T58" fmla="*/ 1 w 5732"/>
              <a:gd name="T59" fmla="*/ 0 h 3558"/>
              <a:gd name="T60" fmla="*/ 1 w 5732"/>
              <a:gd name="T61" fmla="*/ 0 h 3558"/>
              <a:gd name="T62" fmla="*/ 1 w 5732"/>
              <a:gd name="T63" fmla="*/ 0 h 3558"/>
              <a:gd name="T64" fmla="*/ 0 w 5732"/>
              <a:gd name="T65" fmla="*/ 0 h 35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732"/>
              <a:gd name="T100" fmla="*/ 0 h 3558"/>
              <a:gd name="T101" fmla="*/ 5732 w 5732"/>
              <a:gd name="T102" fmla="*/ 3558 h 35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732" h="3558">
                <a:moveTo>
                  <a:pt x="0" y="0"/>
                </a:moveTo>
                <a:lnTo>
                  <a:pt x="733" y="0"/>
                </a:lnTo>
                <a:lnTo>
                  <a:pt x="893" y="177"/>
                </a:lnTo>
                <a:lnTo>
                  <a:pt x="1049" y="347"/>
                </a:lnTo>
                <a:lnTo>
                  <a:pt x="1222" y="532"/>
                </a:lnTo>
                <a:lnTo>
                  <a:pt x="1421" y="739"/>
                </a:lnTo>
                <a:lnTo>
                  <a:pt x="1605" y="939"/>
                </a:lnTo>
                <a:lnTo>
                  <a:pt x="1774" y="1118"/>
                </a:lnTo>
                <a:lnTo>
                  <a:pt x="1920" y="1282"/>
                </a:lnTo>
                <a:lnTo>
                  <a:pt x="2055" y="1439"/>
                </a:lnTo>
                <a:lnTo>
                  <a:pt x="2210" y="1627"/>
                </a:lnTo>
                <a:lnTo>
                  <a:pt x="2333" y="1788"/>
                </a:lnTo>
                <a:lnTo>
                  <a:pt x="2461" y="1965"/>
                </a:lnTo>
                <a:lnTo>
                  <a:pt x="2591" y="2164"/>
                </a:lnTo>
                <a:lnTo>
                  <a:pt x="2699" y="2344"/>
                </a:lnTo>
                <a:lnTo>
                  <a:pt x="2797" y="2539"/>
                </a:lnTo>
                <a:lnTo>
                  <a:pt x="2879" y="2366"/>
                </a:lnTo>
                <a:lnTo>
                  <a:pt x="2968" y="2159"/>
                </a:lnTo>
                <a:lnTo>
                  <a:pt x="3078" y="1938"/>
                </a:lnTo>
                <a:lnTo>
                  <a:pt x="3196" y="1716"/>
                </a:lnTo>
                <a:lnTo>
                  <a:pt x="3324" y="1501"/>
                </a:lnTo>
                <a:lnTo>
                  <a:pt x="3470" y="1290"/>
                </a:lnTo>
                <a:lnTo>
                  <a:pt x="3646" y="1061"/>
                </a:lnTo>
                <a:lnTo>
                  <a:pt x="3900" y="790"/>
                </a:lnTo>
                <a:lnTo>
                  <a:pt x="4100" y="589"/>
                </a:lnTo>
                <a:lnTo>
                  <a:pt x="4317" y="401"/>
                </a:lnTo>
                <a:lnTo>
                  <a:pt x="4541" y="241"/>
                </a:lnTo>
                <a:lnTo>
                  <a:pt x="4927" y="0"/>
                </a:lnTo>
                <a:lnTo>
                  <a:pt x="5732" y="0"/>
                </a:lnTo>
                <a:lnTo>
                  <a:pt x="5449" y="187"/>
                </a:lnTo>
                <a:lnTo>
                  <a:pt x="5158" y="416"/>
                </a:lnTo>
                <a:lnTo>
                  <a:pt x="4908" y="625"/>
                </a:lnTo>
                <a:lnTo>
                  <a:pt x="4671" y="833"/>
                </a:lnTo>
                <a:lnTo>
                  <a:pt x="4415" y="1085"/>
                </a:lnTo>
                <a:lnTo>
                  <a:pt x="4190" y="1331"/>
                </a:lnTo>
                <a:lnTo>
                  <a:pt x="4036" y="1513"/>
                </a:lnTo>
                <a:lnTo>
                  <a:pt x="3870" y="1751"/>
                </a:lnTo>
                <a:lnTo>
                  <a:pt x="3728" y="1961"/>
                </a:lnTo>
                <a:lnTo>
                  <a:pt x="3625" y="2137"/>
                </a:lnTo>
                <a:lnTo>
                  <a:pt x="3504" y="2360"/>
                </a:lnTo>
                <a:lnTo>
                  <a:pt x="3418" y="2537"/>
                </a:lnTo>
                <a:lnTo>
                  <a:pt x="3361" y="2659"/>
                </a:lnTo>
                <a:lnTo>
                  <a:pt x="3299" y="2818"/>
                </a:lnTo>
                <a:lnTo>
                  <a:pt x="3251" y="2954"/>
                </a:lnTo>
                <a:lnTo>
                  <a:pt x="3657" y="2954"/>
                </a:lnTo>
                <a:lnTo>
                  <a:pt x="2906" y="3558"/>
                </a:lnTo>
                <a:lnTo>
                  <a:pt x="2096" y="2954"/>
                </a:lnTo>
                <a:lnTo>
                  <a:pt x="2500" y="2954"/>
                </a:lnTo>
                <a:lnTo>
                  <a:pt x="2466" y="2850"/>
                </a:lnTo>
                <a:lnTo>
                  <a:pt x="2409" y="2725"/>
                </a:lnTo>
                <a:lnTo>
                  <a:pt x="2325" y="2595"/>
                </a:lnTo>
                <a:lnTo>
                  <a:pt x="2217" y="2435"/>
                </a:lnTo>
                <a:lnTo>
                  <a:pt x="2094" y="2272"/>
                </a:lnTo>
                <a:lnTo>
                  <a:pt x="1986" y="2133"/>
                </a:lnTo>
                <a:lnTo>
                  <a:pt x="1872" y="1991"/>
                </a:lnTo>
                <a:lnTo>
                  <a:pt x="1742" y="1834"/>
                </a:lnTo>
                <a:lnTo>
                  <a:pt x="1633" y="1705"/>
                </a:lnTo>
                <a:lnTo>
                  <a:pt x="1509" y="1550"/>
                </a:lnTo>
                <a:lnTo>
                  <a:pt x="1267" y="1280"/>
                </a:lnTo>
                <a:lnTo>
                  <a:pt x="1080" y="1076"/>
                </a:lnTo>
                <a:lnTo>
                  <a:pt x="925" y="914"/>
                </a:lnTo>
                <a:lnTo>
                  <a:pt x="791" y="777"/>
                </a:lnTo>
                <a:lnTo>
                  <a:pt x="587" y="573"/>
                </a:lnTo>
                <a:lnTo>
                  <a:pt x="398" y="383"/>
                </a:lnTo>
                <a:lnTo>
                  <a:pt x="206" y="199"/>
                </a:lnTo>
                <a:lnTo>
                  <a:pt x="0" y="0"/>
                </a:lnTo>
                <a:close/>
              </a:path>
            </a:pathLst>
          </a:custGeom>
          <a:solidFill>
            <a:srgbClr val="D0EBF1"/>
          </a:solidFill>
          <a:ln>
            <a:noFill/>
          </a:ln>
          <a:effectLst/>
        </p:spPr>
        <p:txBody>
          <a:bodyPr/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defTabSz="685800" eaLnBrk="0" hangingPunct="0"/>
            <a:endParaRPr lang="en-US" altLang="en-US" sz="1050">
              <a:latin typeface="Arial"/>
              <a:cs typeface="Arial"/>
            </a:endParaRPr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5189935" y="3049191"/>
            <a:ext cx="1569244" cy="73104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defTabSz="685800" eaLnBrk="0" hangingPunct="0"/>
            <a:endParaRPr lang="en-US" altLang="en-US" sz="90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2440781" y="3049191"/>
            <a:ext cx="1468041" cy="731044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defTabSz="685800" eaLnBrk="0" hangingPunct="0"/>
            <a:endParaRPr lang="en-US" altLang="en-US" sz="90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854979" y="3152987"/>
            <a:ext cx="662843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0" hangingPunct="0"/>
            <a:r>
              <a:rPr lang="en-US" altLang="en-US" sz="900" b="1" dirty="0">
                <a:solidFill>
                  <a:srgbClr val="404040"/>
                </a:solidFill>
                <a:latin typeface="Arial"/>
                <a:cs typeface="Arial"/>
              </a:rPr>
              <a:t>Informed,</a:t>
            </a:r>
          </a:p>
          <a:p>
            <a:pPr algn="ctr" defTabSz="685800" eaLnBrk="0" hangingPunct="0"/>
            <a:r>
              <a:rPr lang="en-US" altLang="en-US" sz="900" b="1" dirty="0">
                <a:solidFill>
                  <a:srgbClr val="404040"/>
                </a:solidFill>
                <a:latin typeface="Arial"/>
                <a:cs typeface="Arial"/>
              </a:rPr>
              <a:t>Activated</a:t>
            </a:r>
          </a:p>
          <a:p>
            <a:pPr algn="ctr" defTabSz="685800" eaLnBrk="0" hangingPunct="0"/>
            <a:r>
              <a:rPr lang="en-US" altLang="en-US" sz="900" b="1" dirty="0">
                <a:solidFill>
                  <a:srgbClr val="404040"/>
                </a:solidFill>
                <a:latin typeface="Arial"/>
                <a:cs typeface="Arial"/>
              </a:rPr>
              <a:t>Patient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4144908" y="3150394"/>
            <a:ext cx="791084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0" hangingPunct="0"/>
            <a:r>
              <a:rPr lang="en-US" altLang="en-US" sz="900" b="1">
                <a:solidFill>
                  <a:srgbClr val="404040"/>
                </a:solidFill>
                <a:latin typeface="Arial"/>
                <a:cs typeface="Arial"/>
              </a:rPr>
              <a:t>Productive</a:t>
            </a:r>
          </a:p>
          <a:p>
            <a:pPr algn="ctr" defTabSz="685800" eaLnBrk="0" hangingPunct="0"/>
            <a:r>
              <a:rPr lang="en-US" altLang="en-US" sz="900" b="1">
                <a:solidFill>
                  <a:srgbClr val="404040"/>
                </a:solidFill>
                <a:latin typeface="Arial"/>
                <a:cs typeface="Arial"/>
              </a:rPr>
              <a:t>Interactions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812381" y="3138488"/>
            <a:ext cx="1534716" cy="0"/>
          </a:xfrm>
          <a:prstGeom prst="lin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685800" eaLnBrk="0" hangingPunct="0"/>
            <a:endParaRPr lang="en-US" sz="900">
              <a:solidFill>
                <a:srgbClr val="404040"/>
              </a:solidFill>
              <a:latin typeface="Arial"/>
              <a:ea typeface="ヒラギノ角ゴ Pro W3" charset="-128"/>
              <a:cs typeface="Arial"/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3812381" y="3726656"/>
            <a:ext cx="1534716" cy="0"/>
          </a:xfrm>
          <a:prstGeom prst="line">
            <a:avLst/>
          </a:prstGeom>
          <a:noFill/>
          <a:ln w="28575" cmpd="sng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defTabSz="685800" eaLnBrk="0" hangingPunct="0"/>
            <a:endParaRPr lang="en-US" sz="900">
              <a:solidFill>
                <a:srgbClr val="404040"/>
              </a:solidFill>
              <a:latin typeface="Arial"/>
              <a:ea typeface="ヒラギノ角ゴ Pro W3" charset="-128"/>
              <a:cs typeface="Arial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5167312" y="3150394"/>
            <a:ext cx="1604963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0" hangingPunct="0"/>
            <a:r>
              <a:rPr lang="en-US" altLang="en-US" sz="900" b="1" dirty="0">
                <a:solidFill>
                  <a:srgbClr val="404040"/>
                </a:solidFill>
                <a:latin typeface="Arial"/>
                <a:cs typeface="Arial"/>
              </a:rPr>
              <a:t>Prepared,</a:t>
            </a:r>
          </a:p>
          <a:p>
            <a:pPr algn="ctr" defTabSz="685800" eaLnBrk="0" hangingPunct="0"/>
            <a:r>
              <a:rPr lang="en-US" altLang="en-US" sz="900" b="1" dirty="0">
                <a:solidFill>
                  <a:srgbClr val="404040"/>
                </a:solidFill>
                <a:latin typeface="Arial"/>
                <a:cs typeface="Arial"/>
              </a:rPr>
              <a:t>Proactive</a:t>
            </a:r>
          </a:p>
          <a:p>
            <a:pPr algn="ctr" defTabSz="685800" eaLnBrk="0" hangingPunct="0"/>
            <a:r>
              <a:rPr lang="en-US" altLang="en-US" sz="900" b="1" dirty="0">
                <a:solidFill>
                  <a:srgbClr val="404040"/>
                </a:solidFill>
                <a:latin typeface="Arial"/>
                <a:cs typeface="Arial"/>
              </a:rPr>
              <a:t>Practice Team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1571625" y="942975"/>
            <a:ext cx="6053138" cy="1988344"/>
          </a:xfrm>
          <a:prstGeom prst="ellipse">
            <a:avLst/>
          </a:prstGeom>
          <a:solidFill>
            <a:srgbClr val="007397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defTabSz="685800" eaLnBrk="0" hangingPunct="0"/>
            <a:endParaRPr lang="en-US" altLang="en-US" sz="1050">
              <a:latin typeface="Arial"/>
              <a:cs typeface="Arial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3192462" y="1148954"/>
            <a:ext cx="4329907" cy="1476375"/>
          </a:xfrm>
          <a:prstGeom prst="ellipse">
            <a:avLst/>
          </a:prstGeom>
          <a:gradFill rotWithShape="1">
            <a:gsLst>
              <a:gs pos="0">
                <a:srgbClr val="007397"/>
              </a:gs>
              <a:gs pos="100000">
                <a:srgbClr val="2B5E67"/>
              </a:gs>
            </a:gsLst>
            <a:lin ang="0" scaled="1"/>
          </a:gradFill>
          <a:ln w="12700">
            <a:solidFill>
              <a:srgbClr val="A4B4F8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defTabSz="685800" eaLnBrk="0" hangingPunct="0"/>
            <a:endParaRPr lang="en-US" altLang="en-US" sz="1050">
              <a:latin typeface="Arial"/>
              <a:cs typeface="Arial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520820" y="2039542"/>
            <a:ext cx="865585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0" hangingPunct="0"/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Delivery</a:t>
            </a:r>
            <a:b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</a:p>
          <a:p>
            <a:pPr algn="ctr" defTabSz="685800" eaLnBrk="0" hangingPunct="0"/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5571489" y="2149003"/>
            <a:ext cx="896540" cy="34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0" hangingPunct="0"/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</a:p>
          <a:p>
            <a:pPr algn="ctr" defTabSz="685800" eaLnBrk="0" hangingPunct="0"/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lang="en-US" altLang="en-US" sz="900" dirty="0">
                <a:latin typeface="Arial"/>
                <a:cs typeface="Arial"/>
              </a:rPr>
              <a:t> </a:t>
            </a: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6310313" y="1758512"/>
            <a:ext cx="1314450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0" hangingPunct="0"/>
            <a:r>
              <a:rPr lang="en-US" altLang="en-US" sz="900" dirty="0">
                <a:latin typeface="Arial"/>
                <a:cs typeface="Arial"/>
              </a:rPr>
              <a:t> </a:t>
            </a:r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b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b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3165612" y="1798129"/>
            <a:ext cx="1301354" cy="4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0" hangingPunct="0"/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Self-</a:t>
            </a:r>
            <a:b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Management </a:t>
            </a:r>
            <a:b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altLang="en-US" sz="90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5112545" y="1191817"/>
            <a:ext cx="1066799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defTabSz="685800" eaLnBrk="0" hangingPunct="0"/>
            <a:r>
              <a:rPr lang="en-US" altLang="en-US" sz="1050" b="1" dirty="0">
                <a:solidFill>
                  <a:srgbClr val="FFFFFF"/>
                </a:solidFill>
                <a:latin typeface="Arial"/>
                <a:cs typeface="Arial"/>
              </a:rPr>
              <a:t>Health System</a:t>
            </a: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1556742" y="1758511"/>
            <a:ext cx="1768079" cy="39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0" hangingPunct="0"/>
            <a:r>
              <a:rPr lang="en-US" altLang="en-US" sz="1050" b="1" dirty="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</a:p>
          <a:p>
            <a:pPr algn="ctr" defTabSz="685800" eaLnBrk="0" hangingPunct="0"/>
            <a:r>
              <a:rPr lang="en-US" altLang="en-US" sz="1050" dirty="0">
                <a:solidFill>
                  <a:srgbClr val="FFFFFF"/>
                </a:solidFill>
                <a:latin typeface="Arial"/>
                <a:cs typeface="Arial"/>
              </a:rPr>
              <a:t>Resources and Policies</a:t>
            </a: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4964315" y="1515667"/>
            <a:ext cx="1661514" cy="2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defTabSz="685800" eaLnBrk="0" hangingPunct="0"/>
            <a:r>
              <a:rPr lang="en-US" altLang="en-US" sz="1050">
                <a:solidFill>
                  <a:srgbClr val="FFFFFF"/>
                </a:solidFill>
                <a:latin typeface="Arial"/>
                <a:cs typeface="Arial"/>
              </a:rPr>
              <a:t>Health Care Organization</a:t>
            </a: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3969791" y="4179094"/>
            <a:ext cx="1252749" cy="20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defTabSz="685800" eaLnBrk="0" hangingPunct="0">
              <a:spcBef>
                <a:spcPct val="10000"/>
              </a:spcBef>
              <a:spcAft>
                <a:spcPct val="50000"/>
              </a:spcAft>
            </a:pPr>
            <a:r>
              <a:rPr lang="en-US" altLang="en-US" sz="900" b="1" dirty="0">
                <a:solidFill>
                  <a:srgbClr val="404040"/>
                </a:solidFill>
                <a:latin typeface="Arial"/>
                <a:cs typeface="Arial"/>
              </a:rPr>
              <a:t>Improved Outcomes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5903119" y="4326732"/>
            <a:ext cx="3443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 eaLnBrk="0" hangingPunct="0"/>
            <a:r>
              <a:rPr lang="en-US" altLang="en-US" sz="900" dirty="0">
                <a:solidFill>
                  <a:srgbClr val="404040"/>
                </a:solidFill>
                <a:latin typeface="Arial"/>
                <a:cs typeface="Arial"/>
              </a:rPr>
              <a:t>Wagner EH, Austin BT, Von Korff M. Improving outcomes in chronic illness. Managed care quarterly. 1996;4(2):12-25.</a:t>
            </a:r>
          </a:p>
        </p:txBody>
      </p:sp>
    </p:spTree>
    <p:extLst>
      <p:ext uri="{BB962C8B-B14F-4D97-AF65-F5344CB8AC3E}">
        <p14:creationId xmlns:p14="http://schemas.microsoft.com/office/powerpoint/2010/main" val="262610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5CB3C-C45D-244A-9AD1-E9D7452E1D2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6" name="Picture 4" descr="Image result for expanded chronic care model b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2"/>
          <a:stretch/>
        </p:blipFill>
        <p:spPr bwMode="auto">
          <a:xfrm>
            <a:off x="2083174" y="1089064"/>
            <a:ext cx="4820190" cy="314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8283" y="386357"/>
            <a:ext cx="64436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86C146"/>
                </a:solidFill>
                <a:latin typeface="Arial"/>
                <a:cs typeface="Arial"/>
              </a:rPr>
              <a:t>The Expanded Chronic Care Model</a:t>
            </a:r>
            <a:endParaRPr lang="en-US" sz="2000" b="1" dirty="0">
              <a:solidFill>
                <a:srgbClr val="86C146"/>
              </a:solidFill>
              <a:latin typeface="Arial"/>
              <a:cs typeface="Arial"/>
            </a:endParaRPr>
          </a:p>
          <a:p>
            <a:endParaRPr lang="en-US" sz="1500" b="1" dirty="0">
              <a:solidFill>
                <a:srgbClr val="BFD952"/>
              </a:solidFill>
              <a:latin typeface="Arial"/>
              <a:cs typeface="Arial"/>
            </a:endParaRPr>
          </a:p>
        </p:txBody>
      </p:sp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6587982" y="4290169"/>
            <a:ext cx="24485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2pPr>
            <a:lvl3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3pPr>
            <a:lvl4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4pPr>
            <a:lvl5pPr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000000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 eaLnBrk="0" hangingPunct="0"/>
            <a:r>
              <a:rPr lang="en-US" altLang="en-US" sz="900" dirty="0" smtClean="0">
                <a:solidFill>
                  <a:srgbClr val="404040"/>
                </a:solidFill>
                <a:latin typeface="Arial"/>
                <a:cs typeface="Arial"/>
              </a:rPr>
              <a:t>Barr VJ et al. </a:t>
            </a:r>
            <a:r>
              <a:rPr lang="en-CA" sz="900" dirty="0" smtClean="0">
                <a:solidFill>
                  <a:srgbClr val="404040"/>
                </a:solidFill>
              </a:rPr>
              <a:t>Healthcare Q 2003:7(1):73-82. </a:t>
            </a:r>
            <a:endParaRPr lang="en-US" altLang="en-US" sz="900" dirty="0">
              <a:solidFill>
                <a:srgbClr val="40404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5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F1AC2-8856-C94D-A2AD-812EFE31DA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Our Challenge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7811" y="1185859"/>
            <a:ext cx="8621712" cy="2740682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To </a:t>
            </a:r>
            <a:r>
              <a:rPr lang="en-CA" dirty="0"/>
              <a:t>find effective &amp; affordable finding ways to </a:t>
            </a:r>
            <a:r>
              <a:rPr lang="en-CA" dirty="0" smtClean="0"/>
              <a:t>finance organize care that can </a:t>
            </a:r>
            <a:r>
              <a:rPr lang="en-CA" dirty="0"/>
              <a:t>enable </a:t>
            </a:r>
            <a:r>
              <a:rPr lang="en-CA" dirty="0" smtClean="0"/>
              <a:t>these </a:t>
            </a:r>
            <a:r>
              <a:rPr lang="en-CA" dirty="0"/>
              <a:t>universal </a:t>
            </a:r>
            <a:r>
              <a:rPr lang="en-CA" dirty="0" smtClean="0"/>
              <a:t>tenets </a:t>
            </a:r>
            <a:r>
              <a:rPr lang="en-CA" dirty="0"/>
              <a:t>of primary health care &amp; chronic care to</a:t>
            </a:r>
          </a:p>
          <a:p>
            <a:endParaRPr lang="en-CA" dirty="0"/>
          </a:p>
          <a:p>
            <a:pPr lvl="1">
              <a:buClr>
                <a:srgbClr val="87C144"/>
              </a:buClr>
            </a:pPr>
            <a:r>
              <a:rPr lang="en-CA" dirty="0"/>
              <a:t>meet the needs &amp; aspirations </a:t>
            </a:r>
            <a:r>
              <a:rPr lang="en-CA" dirty="0" smtClean="0"/>
              <a:t>across the population diversity</a:t>
            </a:r>
            <a:endParaRPr lang="en-CA" dirty="0"/>
          </a:p>
          <a:p>
            <a:pPr lvl="1">
              <a:buClr>
                <a:srgbClr val="87C144"/>
              </a:buClr>
            </a:pPr>
            <a:r>
              <a:rPr lang="en-CA" dirty="0"/>
              <a:t>accommodate for varying personal &amp; community resources</a:t>
            </a:r>
          </a:p>
          <a:p>
            <a:pPr lvl="1">
              <a:buClr>
                <a:srgbClr val="87C144"/>
              </a:buClr>
            </a:pPr>
            <a:r>
              <a:rPr lang="en-CA" dirty="0"/>
              <a:t>be reliably adopted &amp; sustained across large populations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68588" y="3439886"/>
            <a:ext cx="8621712" cy="4866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can we learn from each other?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92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F1AC2-8856-C94D-A2AD-812EFE31DA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0" y="858233"/>
            <a:ext cx="9144000" cy="400050"/>
          </a:xfrm>
        </p:spPr>
        <p:txBody>
          <a:bodyPr/>
          <a:lstStyle/>
          <a:p>
            <a:pPr algn="ctr"/>
            <a:r>
              <a:rPr lang="en-CA" dirty="0" smtClean="0"/>
              <a:t>Do Canadians </a:t>
            </a:r>
            <a:r>
              <a:rPr lang="en-CA" dirty="0"/>
              <a:t>&amp; Americans differ in their </a:t>
            </a:r>
            <a:r>
              <a:rPr lang="en-CA" dirty="0" smtClean="0"/>
              <a:t>needs for primary care?</a:t>
            </a:r>
            <a:endParaRPr lang="en-CA" dirty="0"/>
          </a:p>
          <a:p>
            <a:pPr algn="ctr"/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4952" y="1455616"/>
            <a:ext cx="3866538" cy="2634532"/>
            <a:chOff x="574704" y="1788310"/>
            <a:chExt cx="3866538" cy="26345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3" t="1024" r="173" b="785"/>
            <a:stretch/>
          </p:blipFill>
          <p:spPr>
            <a:xfrm>
              <a:off x="693907" y="1936326"/>
              <a:ext cx="3747335" cy="2486516"/>
            </a:xfrm>
            <a:prstGeom prst="rect">
              <a:avLst/>
            </a:prstGeom>
          </p:spPr>
        </p:pic>
        <p:pic>
          <p:nvPicPr>
            <p:cNvPr id="9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04" y="1788310"/>
              <a:ext cx="597878" cy="597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4663508" y="1419038"/>
            <a:ext cx="3888743" cy="2676332"/>
            <a:chOff x="4553810" y="1751732"/>
            <a:chExt cx="3888743" cy="26763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5218" y="1929841"/>
              <a:ext cx="3747335" cy="2498223"/>
            </a:xfrm>
            <a:prstGeom prst="rect">
              <a:avLst/>
            </a:prstGeom>
          </p:spPr>
        </p:pic>
        <p:pic>
          <p:nvPicPr>
            <p:cNvPr id="1026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810" y="1751732"/>
              <a:ext cx="597600" cy="59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56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649798"/>
            <a:ext cx="9144000" cy="400050"/>
          </a:xfrm>
        </p:spPr>
        <p:txBody>
          <a:bodyPr/>
          <a:lstStyle/>
          <a:p>
            <a:pPr algn="ctr"/>
            <a:r>
              <a:rPr lang="en-CA" sz="1800" dirty="0"/>
              <a:t>Life expectancy at birth and health </a:t>
            </a:r>
            <a:r>
              <a:rPr lang="en-CA" sz="1800" dirty="0" smtClean="0"/>
              <a:t>spending per </a:t>
            </a:r>
            <a:r>
              <a:rPr lang="en-CA" sz="1800" dirty="0"/>
              <a:t>capita, </a:t>
            </a:r>
            <a:r>
              <a:rPr lang="en-US" sz="1800" dirty="0" smtClean="0"/>
              <a:t>OECD countries, </a:t>
            </a:r>
            <a:r>
              <a:rPr lang="en-CA" sz="1800" dirty="0" smtClean="0"/>
              <a:t>2013</a:t>
            </a:r>
            <a:endParaRPr lang="en-CA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308733" y="4372643"/>
            <a:ext cx="3771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Source: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OECD Health Statistics 2015, http://dx.doi.org/10.1787/health-data-en.</a:t>
            </a:r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5040" y="1010699"/>
            <a:ext cx="4770003" cy="3361944"/>
            <a:chOff x="1872030" y="875189"/>
            <a:chExt cx="4770003" cy="33619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7493"/>
            <a:stretch/>
          </p:blipFill>
          <p:spPr>
            <a:xfrm>
              <a:off x="1872030" y="875189"/>
              <a:ext cx="4770003" cy="3361944"/>
            </a:xfrm>
            <a:prstGeom prst="rect">
              <a:avLst/>
            </a:prstGeom>
          </p:spPr>
        </p:pic>
        <p:pic>
          <p:nvPicPr>
            <p:cNvPr id="15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621" y="1490245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077" y="1863888"/>
              <a:ext cx="216000" cy="2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61907"/>
              </p:ext>
            </p:extLst>
          </p:nvPr>
        </p:nvGraphicFramePr>
        <p:xfrm>
          <a:off x="5620944" y="1658858"/>
          <a:ext cx="2974020" cy="11679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9109"/>
                <a:gridCol w="865921"/>
                <a:gridCol w="798990"/>
              </a:tblGrid>
              <a:tr h="384623"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Life Expectancy at Birth (years)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81.8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78.8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Health Spending per capita (PPP)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$4,531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$8,713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</a:tbl>
          </a:graphicData>
        </a:graphic>
      </p:graphicFrame>
      <p:pic>
        <p:nvPicPr>
          <p:cNvPr id="20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32" y="1658857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17" y="166061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6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FB014-F61A-F645-952F-BAFA371AAA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599087"/>
            <a:ext cx="9144000" cy="400050"/>
          </a:xfrm>
        </p:spPr>
        <p:txBody>
          <a:bodyPr/>
          <a:lstStyle/>
          <a:p>
            <a:pPr algn="ctr"/>
            <a:r>
              <a:rPr lang="en-US" dirty="0" smtClean="0"/>
              <a:t>Self-Rated Health Status, OECD, 2013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66675" y="1247775"/>
            <a:ext cx="6013594" cy="3259724"/>
            <a:chOff x="66675" y="1247775"/>
            <a:chExt cx="6013594" cy="32597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515" t="4809" b="10316"/>
            <a:stretch/>
          </p:blipFill>
          <p:spPr>
            <a:xfrm>
              <a:off x="66675" y="1247775"/>
              <a:ext cx="6013594" cy="3012846"/>
            </a:xfrm>
            <a:prstGeom prst="rect">
              <a:avLst/>
            </a:prstGeom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585121" y="1808934"/>
              <a:ext cx="130555" cy="1988714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7C14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5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2335" y="2720769"/>
              <a:ext cx="256127" cy="17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89</a:t>
              </a:r>
              <a:endParaRPr lang="en-CA" sz="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8316" y="1826871"/>
              <a:ext cx="130555" cy="1966163"/>
            </a:xfrm>
            <a:prstGeom prst="rect">
              <a:avLst/>
            </a:prstGeom>
            <a:solidFill>
              <a:srgbClr val="8BC846"/>
            </a:solidFill>
            <a:ln>
              <a:solidFill>
                <a:srgbClr val="87C14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5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530" y="2731321"/>
              <a:ext cx="256127" cy="17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88</a:t>
              </a:r>
              <a:endParaRPr lang="en-CA" sz="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5121" y="1633075"/>
              <a:ext cx="130555" cy="171245"/>
            </a:xfrm>
            <a:prstGeom prst="rect">
              <a:avLst/>
            </a:prstGeom>
            <a:solidFill>
              <a:srgbClr val="C2DF8A"/>
            </a:solidFill>
            <a:ln>
              <a:solidFill>
                <a:srgbClr val="C2DF8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5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8316" y="1633076"/>
              <a:ext cx="130555" cy="185089"/>
            </a:xfrm>
            <a:prstGeom prst="rect">
              <a:avLst/>
            </a:prstGeom>
            <a:solidFill>
              <a:srgbClr val="C2DF8A"/>
            </a:solidFill>
            <a:ln>
              <a:solidFill>
                <a:srgbClr val="C2DF8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5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4185" y="1636162"/>
              <a:ext cx="218461" cy="17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9</a:t>
              </a:r>
              <a:endParaRPr lang="en-CA" sz="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83" y="1646133"/>
              <a:ext cx="218461" cy="17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9</a:t>
              </a:r>
              <a:endParaRPr lang="en-CA" sz="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85121" y="1556926"/>
              <a:ext cx="130555" cy="65461"/>
            </a:xfrm>
            <a:prstGeom prst="rect">
              <a:avLst/>
            </a:prstGeom>
            <a:pattFill prst="wdUpDiag">
              <a:fgClr>
                <a:srgbClr val="C2DF8A"/>
              </a:fgClr>
              <a:bgClr>
                <a:schemeClr val="bg1"/>
              </a:bgClr>
            </a:patt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5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8304" y="1570701"/>
              <a:ext cx="130555" cy="65461"/>
            </a:xfrm>
            <a:prstGeom prst="rect">
              <a:avLst/>
            </a:prstGeom>
            <a:pattFill prst="wdUpDiag">
              <a:fgClr>
                <a:srgbClr val="C2DF8A"/>
              </a:fgClr>
              <a:bgClr>
                <a:schemeClr val="bg1"/>
              </a:bgClr>
            </a:patt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5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4185" y="1505406"/>
              <a:ext cx="218461" cy="17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3</a:t>
              </a:r>
              <a:endParaRPr lang="en-CA" sz="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183" y="1515377"/>
              <a:ext cx="218461" cy="178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3</a:t>
              </a:r>
              <a:endParaRPr lang="en-CA" sz="600" dirty="0"/>
            </a:p>
          </p:txBody>
        </p:sp>
        <p:pic>
          <p:nvPicPr>
            <p:cNvPr id="27" name="Picture 2" descr="Image result for canada fl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42" y="4228467"/>
              <a:ext cx="281964" cy="279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Image result for american flag clip art circula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04" y="4228468"/>
              <a:ext cx="281964" cy="279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124253"/>
              </p:ext>
            </p:extLst>
          </p:nvPr>
        </p:nvGraphicFramePr>
        <p:xfrm>
          <a:off x="6067887" y="1846522"/>
          <a:ext cx="2974020" cy="14866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9109"/>
                <a:gridCol w="865921"/>
                <a:gridCol w="798990"/>
              </a:tblGrid>
              <a:tr h="384623"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"/>
                        <a:cs typeface="Arial"/>
                      </a:endParaRPr>
                    </a:p>
                  </a:txBody>
                  <a:tcPr marL="86877" marR="86877" marT="43438" marB="43438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 Good / V</a:t>
                      </a:r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G</a:t>
                      </a:r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ood</a:t>
                      </a:r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Health / Excellent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89%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88%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 Fair</a:t>
                      </a:r>
                      <a:r>
                        <a:rPr lang="en-US" sz="1000" b="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Health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9%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9%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  <a:tr h="355155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% Poor / Health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3%</a:t>
                      </a:r>
                      <a:endParaRPr lang="en-US" sz="1000" b="0" dirty="0">
                        <a:solidFill>
                          <a:srgbClr val="595959"/>
                        </a:solidFill>
                        <a:latin typeface="Arial"/>
                        <a:cs typeface="Arial"/>
                      </a:endParaRPr>
                    </a:p>
                  </a:txBody>
                  <a:tcPr marL="86877" marR="86877" marT="43438" marB="43438"/>
                </a:tc>
              </a:tr>
            </a:tbl>
          </a:graphicData>
        </a:graphic>
      </p:graphicFrame>
      <p:pic>
        <p:nvPicPr>
          <p:cNvPr id="30" name="Picture 2" descr="Image result for canada 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52" y="1858336"/>
            <a:ext cx="360465" cy="3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american flag clip art circul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89" y="183928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308733" y="4372643"/>
            <a:ext cx="3771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Source: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OECD Health Statistics 2015, http://dx.doi.org/10.1787/health-data-en.</a:t>
            </a:r>
            <a:endParaRPr lang="en-CA" sz="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1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FBH_template_wide_01_08_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IFBH_template_wide_01_08_14.pot</Template>
  <TotalTime>13733</TotalTime>
  <Words>2182</Words>
  <Application>Microsoft Macintosh PowerPoint</Application>
  <PresentationFormat>On-screen Show (16:9)</PresentationFormat>
  <Paragraphs>442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IFBH_template_wide_01_08_14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Trillium Health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Plaza, Christine</dc:creator>
  <cp:lastModifiedBy>Meredith</cp:lastModifiedBy>
  <cp:revision>202</cp:revision>
  <cp:lastPrinted>2017-02-28T22:13:12Z</cp:lastPrinted>
  <dcterms:created xsi:type="dcterms:W3CDTF">2015-01-05T17:13:46Z</dcterms:created>
  <dcterms:modified xsi:type="dcterms:W3CDTF">2017-03-02T16:42:56Z</dcterms:modified>
</cp:coreProperties>
</file>