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tags/tag3.xml" ContentType="application/vnd.openxmlformats-officedocument.presentationml.tags+xml"/>
  <Override PartName="/ppt/notesSlides/notesSlide15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25"/>
  </p:notesMasterIdLst>
  <p:sldIdLst>
    <p:sldId id="256" r:id="rId3"/>
    <p:sldId id="258" r:id="rId4"/>
    <p:sldId id="261" r:id="rId5"/>
    <p:sldId id="259" r:id="rId6"/>
    <p:sldId id="262" r:id="rId7"/>
    <p:sldId id="266" r:id="rId8"/>
    <p:sldId id="263" r:id="rId9"/>
    <p:sldId id="264" r:id="rId10"/>
    <p:sldId id="265" r:id="rId11"/>
    <p:sldId id="268" r:id="rId12"/>
    <p:sldId id="269" r:id="rId13"/>
    <p:sldId id="284" r:id="rId14"/>
    <p:sldId id="270" r:id="rId15"/>
    <p:sldId id="276" r:id="rId16"/>
    <p:sldId id="274" r:id="rId17"/>
    <p:sldId id="275" r:id="rId18"/>
    <p:sldId id="280" r:id="rId19"/>
    <p:sldId id="281" r:id="rId20"/>
    <p:sldId id="285" r:id="rId21"/>
    <p:sldId id="286" r:id="rId22"/>
    <p:sldId id="287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93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1458939254215"/>
          <c:y val="0.11323048818560823"/>
          <c:w val="0.87501004941949823"/>
          <c:h val="0.66900215490051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Hospitalized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Sheet1!$B$1:$Y$1</c:f>
              <c:strCache>
                <c:ptCount val="24"/>
                <c:pt idx="0">
                  <c:v>&lt;5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96</c:v>
                </c:pt>
                <c:pt idx="21">
                  <c:v>97</c:v>
                </c:pt>
                <c:pt idx="22">
                  <c:v>98</c:v>
                </c:pt>
                <c:pt idx="23">
                  <c:v>99</c:v>
                </c:pt>
              </c:strCache>
            </c:strRef>
          </c:cat>
          <c:val>
            <c:numRef>
              <c:f>Sheet1!$B$2:$Y$2</c:f>
              <c:numCache>
                <c:formatCode>General</c:formatCode>
                <c:ptCount val="24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0.9</c:v>
                </c:pt>
                <c:pt idx="9">
                  <c:v>1</c:v>
                </c:pt>
                <c:pt idx="10">
                  <c:v>1.2</c:v>
                </c:pt>
                <c:pt idx="11">
                  <c:v>1.4</c:v>
                </c:pt>
                <c:pt idx="12">
                  <c:v>1.7</c:v>
                </c:pt>
                <c:pt idx="13">
                  <c:v>2.1</c:v>
                </c:pt>
                <c:pt idx="14">
                  <c:v>2.5</c:v>
                </c:pt>
                <c:pt idx="15">
                  <c:v>3.1</c:v>
                </c:pt>
                <c:pt idx="16">
                  <c:v>4</c:v>
                </c:pt>
                <c:pt idx="17">
                  <c:v>5.3</c:v>
                </c:pt>
                <c:pt idx="18">
                  <c:v>8.1</c:v>
                </c:pt>
                <c:pt idx="19">
                  <c:v>11.6</c:v>
                </c:pt>
                <c:pt idx="20">
                  <c:v>13.4</c:v>
                </c:pt>
                <c:pt idx="21">
                  <c:v>16.7</c:v>
                </c:pt>
                <c:pt idx="22">
                  <c:v>22</c:v>
                </c:pt>
                <c:pt idx="23">
                  <c:v>34.1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166326272"/>
        <c:axId val="166328192"/>
      </c:barChart>
      <c:catAx>
        <c:axId val="166326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Risk for 90-day hospitalization</a:t>
                </a:r>
                <a:r>
                  <a:rPr lang="en-US" sz="1800" baseline="0" dirty="0" smtClean="0"/>
                  <a:t> in percentile</a:t>
                </a:r>
                <a:endParaRPr lang="en-US" sz="1800" dirty="0"/>
              </a:p>
            </c:rich>
          </c:tx>
          <c:layout/>
          <c:overlay val="0"/>
        </c:title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6328192"/>
        <c:crosses val="autoZero"/>
        <c:auto val="1"/>
        <c:lblAlgn val="ctr"/>
        <c:lblOffset val="100"/>
        <c:noMultiLvlLbl val="0"/>
      </c:catAx>
      <c:valAx>
        <c:axId val="166328192"/>
        <c:scaling>
          <c:orientation val="minMax"/>
          <c:max val="35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 anchor="t"/>
              <a:lstStyle/>
              <a:p>
                <a:pPr>
                  <a:defRPr/>
                </a:pPr>
                <a:r>
                  <a:rPr lang="en-US" dirty="0" smtClean="0"/>
                  <a:t>% hospitalized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4.3170992514824542E-3"/>
              <c:y val="0.312880595798065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6326272"/>
        <c:crosses val="autoZero"/>
        <c:crossBetween val="between"/>
        <c:majorUnit val="5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99375078115236"/>
          <c:y val="0.12848974779167832"/>
          <c:w val="0.54503974503187103"/>
          <c:h val="0.871510252208321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Current PACT setting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9.5238095238095233E-2"/>
                  <c:y val="-0.23096446700507606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2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111111111111112E-2"/>
                  <c:y val="3.29949238578680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047619047619018E-2"/>
                  <c:y val="1.52284263959390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1746031746032037E-3"/>
                  <c:y val="2.53807106598984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85679886344483E-2"/>
                  <c:y val="-1.235685982527522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1639697560740686E-2"/>
                  <c:y val="-1.02632378789533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General PACT</c:v>
                </c:pt>
                <c:pt idx="1">
                  <c:v>WH-PACT</c:v>
                </c:pt>
                <c:pt idx="2">
                  <c:v>Geri-PACT</c:v>
                </c:pt>
                <c:pt idx="3">
                  <c:v>H-PACT</c:v>
                </c:pt>
                <c:pt idx="4">
                  <c:v>HBPC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0.88</c:v>
                </c:pt>
                <c:pt idx="1">
                  <c:v>0.04</c:v>
                </c:pt>
                <c:pt idx="2">
                  <c:v>0.02</c:v>
                </c:pt>
                <c:pt idx="3">
                  <c:v>0.01</c:v>
                </c:pt>
                <c:pt idx="4">
                  <c:v>0.03</c:v>
                </c:pt>
                <c:pt idx="5">
                  <c:v>2.4E-2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225759280089986"/>
          <c:y val="0.16857088612654381"/>
          <c:w val="0.24552018497687791"/>
          <c:h val="0.72977457132579238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683442694663168"/>
          <c:y val="3.0866359269839369E-2"/>
          <c:w val="0.69688779527559053"/>
          <c:h val="0.7814942835535388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F6EAF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cat>
            <c:strRef>
              <c:f>Sheet1!$A$2:$A$4</c:f>
              <c:strCache>
                <c:ptCount val="3"/>
                <c:pt idx="0">
                  <c:v>HIV patients with
CAN ≥ 95 (n=5,582)</c:v>
                </c:pt>
                <c:pt idx="1">
                  <c:v>Patients &gt; 70 yo
CAN ≥ 95 (n=98,182)</c:v>
                </c:pt>
                <c:pt idx="2">
                  <c:v>Homeless patients 
CAN ≥ 95 (n=52,507)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0.50819999999999999</c:v>
                </c:pt>
                <c:pt idx="1">
                  <c:v>0.06</c:v>
                </c:pt>
                <c:pt idx="2">
                  <c:v>4.7E-2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9444444444444545E-2"/>
                  <c:y val="6.3470343482008029E-3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49</a:t>
                    </a:r>
                    <a:r>
                      <a:rPr lang="en-US" sz="2400" dirty="0" smtClean="0"/>
                      <a:t>% in PACT</a:t>
                    </a:r>
                    <a:endParaRPr lang="en-US" sz="2400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dirty="0"/>
                      <a:t>94</a:t>
                    </a:r>
                    <a:r>
                      <a:rPr lang="en-US" sz="2400" dirty="0" smtClean="0"/>
                      <a:t>% in PACT</a:t>
                    </a:r>
                    <a:endParaRPr lang="en-US" sz="2400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666666666666666E-3"/>
                  <c:y val="3.1735171741004162E-3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95</a:t>
                    </a:r>
                    <a:r>
                      <a:rPr lang="en-US" sz="2400" dirty="0" smtClean="0"/>
                      <a:t>% in PACT</a:t>
                    </a:r>
                    <a:endParaRPr lang="en-US" sz="2400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HIV patients with
CAN ≥ 95 (n=5,582)</c:v>
                </c:pt>
                <c:pt idx="1">
                  <c:v>Patients &gt; 70 yo
CAN ≥ 95 (n=98,182)</c:v>
                </c:pt>
                <c:pt idx="2">
                  <c:v>Homeless patients 
CAN ≥ 95 (n=52,507)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0.49180000000000001</c:v>
                </c:pt>
                <c:pt idx="1">
                  <c:v>0.94</c:v>
                </c:pt>
                <c:pt idx="2">
                  <c:v>0.95299999999999996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6453248"/>
        <c:axId val="166454784"/>
      </c:barChart>
      <c:catAx>
        <c:axId val="1664532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6454784"/>
        <c:crosses val="autoZero"/>
        <c:auto val="1"/>
        <c:lblAlgn val="ctr"/>
        <c:lblOffset val="100"/>
        <c:noMultiLvlLbl val="0"/>
      </c:catAx>
      <c:valAx>
        <c:axId val="166454784"/>
        <c:scaling>
          <c:orientation val="minMax"/>
          <c:max val="1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  <a:r>
                  <a:rPr lang="en-US" baseline="0" dirty="0" smtClean="0"/>
                  <a:t> of Veterans</a:t>
                </a:r>
                <a:endParaRPr lang="en-US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166453248"/>
        <c:crosses val="autoZero"/>
        <c:crossBetween val="between"/>
        <c:majorUnit val="0.1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27.9</a:t>
                    </a:r>
                    <a:r>
                      <a:rPr lang="en-US" smtClean="0"/>
                      <a:t>% (n=2773)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7.8</a:t>
                    </a:r>
                    <a:r>
                      <a:rPr lang="en-US" dirty="0" smtClean="0"/>
                      <a:t>% (n=308728)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H-PACT (n=9,940)</c:v>
                </c:pt>
                <c:pt idx="1">
                  <c:v>ID-PACT (n=10,482)</c:v>
                </c:pt>
                <c:pt idx="2">
                  <c:v>SCI-PACT (n=10,608)</c:v>
                </c:pt>
                <c:pt idx="3">
                  <c:v>HBPC (n=20,052)</c:v>
                </c:pt>
                <c:pt idx="4">
                  <c:v>Geri-PACT (n=35,345)</c:v>
                </c:pt>
                <c:pt idx="5">
                  <c:v>PD-PACT (n=58,668)</c:v>
                </c:pt>
                <c:pt idx="6">
                  <c:v>WH-PACT (n=219,091)</c:v>
                </c:pt>
                <c:pt idx="7">
                  <c:v>General PACT (n=3,958,057)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0.27900000000000003</c:v>
                </c:pt>
                <c:pt idx="1">
                  <c:v>0.28199999999999997</c:v>
                </c:pt>
                <c:pt idx="2">
                  <c:v>0.26900000000000002</c:v>
                </c:pt>
                <c:pt idx="3">
                  <c:v>0.40600000000000003</c:v>
                </c:pt>
                <c:pt idx="4">
                  <c:v>0.182</c:v>
                </c:pt>
                <c:pt idx="5">
                  <c:v>5.0999999999999997E-2</c:v>
                </c:pt>
                <c:pt idx="6">
                  <c:v>7.2999999999999995E-2</c:v>
                </c:pt>
                <c:pt idx="7">
                  <c:v>7.8E-2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064832"/>
        <c:axId val="179066368"/>
      </c:barChart>
      <c:catAx>
        <c:axId val="179064832"/>
        <c:scaling>
          <c:orientation val="minMax"/>
        </c:scaling>
        <c:delete val="0"/>
        <c:axPos val="l"/>
        <c:majorTickMark val="out"/>
        <c:minorTickMark val="none"/>
        <c:tickLblPos val="nextTo"/>
        <c:crossAx val="179066368"/>
        <c:crosses val="autoZero"/>
        <c:auto val="1"/>
        <c:lblAlgn val="ctr"/>
        <c:lblOffset val="100"/>
        <c:noMultiLvlLbl val="0"/>
      </c:catAx>
      <c:valAx>
        <c:axId val="179066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  <a:r>
                  <a:rPr lang="en-US" baseline="0" dirty="0" smtClean="0"/>
                  <a:t> of Veterans who have CAN ≥ 95</a:t>
                </a:r>
                <a:endParaRPr lang="en-US" dirty="0"/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crossAx val="179064832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30616567665884"/>
          <c:y val="6.4141794785740468E-4"/>
          <c:w val="0.35099898696873416"/>
          <c:h val="0.90239840764220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Lack of support from local leadership</c:v>
                </c:pt>
                <c:pt idx="1">
                  <c:v>Lack of control over my schedule</c:v>
                </c:pt>
                <c:pt idx="2">
                  <c:v>Difficulty coordinating care across multiple clinics, providers, and services</c:v>
                </c:pt>
                <c:pt idx="3">
                  <c:v>Poor communication with specialists for co-managed patients</c:v>
                </c:pt>
                <c:pt idx="4">
                  <c:v>Insufficient staffing, resources for care coordination</c:v>
                </c:pt>
                <c:pt idx="5">
                  <c:v>Unclear primary and specialty care responsibilities</c:v>
                </c:pt>
                <c:pt idx="6">
                  <c:v>Lack of timely response from specialists</c:v>
                </c:pt>
                <c:pt idx="7">
                  <c:v>Overly dependent and demanding pts</c:v>
                </c:pt>
                <c:pt idx="8">
                  <c:v>Poor patient self-management</c:v>
                </c:pt>
                <c:pt idx="9">
                  <c:v>Difficulty managing patients with MH problems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0.245</c:v>
                </c:pt>
                <c:pt idx="1">
                  <c:v>0.29399999999999998</c:v>
                </c:pt>
                <c:pt idx="2">
                  <c:v>0.40400000000000003</c:v>
                </c:pt>
                <c:pt idx="3">
                  <c:v>0.36699999999999999</c:v>
                </c:pt>
                <c:pt idx="4">
                  <c:v>0.36599999999999999</c:v>
                </c:pt>
                <c:pt idx="5">
                  <c:v>0.35399999999999998</c:v>
                </c:pt>
                <c:pt idx="6">
                  <c:v>0.35399999999999998</c:v>
                </c:pt>
                <c:pt idx="7">
                  <c:v>0.36899999999999999</c:v>
                </c:pt>
                <c:pt idx="8">
                  <c:v>0.36399999999999999</c:v>
                </c:pt>
                <c:pt idx="9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8986368"/>
        <c:axId val="179004544"/>
      </c:barChart>
      <c:catAx>
        <c:axId val="17898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79004544"/>
        <c:crosses val="autoZero"/>
        <c:auto val="1"/>
        <c:lblAlgn val="ctr"/>
        <c:lblOffset val="100"/>
        <c:noMultiLvlLbl val="0"/>
      </c:catAx>
      <c:valAx>
        <c:axId val="179004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78986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84244677748614"/>
          <c:y val="4.5629621173082703E-2"/>
          <c:w val="0.56977082725770389"/>
          <c:h val="0.760644555676335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PIM-Baseline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All-cause Hosp</c:v>
                </c:pt>
                <c:pt idx="1">
                  <c:v>ACSC Hosp</c:v>
                </c:pt>
                <c:pt idx="2">
                  <c:v>Total ED visits</c:v>
                </c:pt>
                <c:pt idx="3">
                  <c:v>ACSC * ED visits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0.72</c:v>
                </c:pt>
                <c:pt idx="1">
                  <c:v>0.17</c:v>
                </c:pt>
                <c:pt idx="2">
                  <c:v>2.97</c:v>
                </c:pt>
                <c:pt idx="3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PIM-12-mo F/U</c:v>
                </c:pt>
              </c:strCache>
            </c:strRef>
          </c:tx>
          <c:spPr>
            <a:pattFill prst="pct25">
              <a:fgClr>
                <a:schemeClr val="bg1"/>
              </a:fgClr>
              <a:bgClr>
                <a:schemeClr val="accent1"/>
              </a:bgClr>
            </a:pattFill>
          </c:spPr>
          <c:invertIfNegative val="0"/>
          <c:cat>
            <c:strRef>
              <c:f>Sheet1!$A$2:$A$5</c:f>
              <c:strCache>
                <c:ptCount val="4"/>
                <c:pt idx="0">
                  <c:v>All-cause Hosp</c:v>
                </c:pt>
                <c:pt idx="1">
                  <c:v>ACSC Hosp</c:v>
                </c:pt>
                <c:pt idx="2">
                  <c:v>Total ED visits</c:v>
                </c:pt>
                <c:pt idx="3">
                  <c:v>ACSC * ED visits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0.6</c:v>
                </c:pt>
                <c:pt idx="1">
                  <c:v>7.0000000000000007E-2</c:v>
                </c:pt>
                <c:pt idx="2">
                  <c:v>2.1</c:v>
                </c:pt>
                <c:pt idx="3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PACT- Baseline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All-cause Hosp</c:v>
                </c:pt>
                <c:pt idx="1">
                  <c:v>ACSC Hosp</c:v>
                </c:pt>
                <c:pt idx="2">
                  <c:v>Total ED visits</c:v>
                </c:pt>
                <c:pt idx="3">
                  <c:v>ACSC * ED visits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0.71</c:v>
                </c:pt>
                <c:pt idx="1">
                  <c:v>0.15</c:v>
                </c:pt>
                <c:pt idx="2">
                  <c:v>2.98</c:v>
                </c:pt>
                <c:pt idx="3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PACT-12-mo F/U</c:v>
                </c:pt>
              </c:strCache>
            </c:strRef>
          </c:tx>
          <c:spPr>
            <a:pattFill prst="pct25">
              <a:fgClr>
                <a:schemeClr val="bg1"/>
              </a:fgClr>
              <a:bgClr>
                <a:schemeClr val="accent2"/>
              </a:bgClr>
            </a:pattFill>
          </c:spPr>
          <c:invertIfNegative val="0"/>
          <c:cat>
            <c:strRef>
              <c:f>Sheet1!$A$2:$A$5</c:f>
              <c:strCache>
                <c:ptCount val="4"/>
                <c:pt idx="0">
                  <c:v>All-cause Hosp</c:v>
                </c:pt>
                <c:pt idx="1">
                  <c:v>ACSC Hosp</c:v>
                </c:pt>
                <c:pt idx="2">
                  <c:v>Total ED visits</c:v>
                </c:pt>
                <c:pt idx="3">
                  <c:v>ACSC * ED visits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0.64</c:v>
                </c:pt>
                <c:pt idx="1">
                  <c:v>7.0000000000000007E-2</c:v>
                </c:pt>
                <c:pt idx="2">
                  <c:v>2.15</c:v>
                </c:pt>
                <c:pt idx="3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593856"/>
        <c:axId val="187595392"/>
      </c:barChart>
      <c:catAx>
        <c:axId val="187593856"/>
        <c:scaling>
          <c:orientation val="minMax"/>
        </c:scaling>
        <c:delete val="0"/>
        <c:axPos val="b"/>
        <c:majorTickMark val="out"/>
        <c:minorTickMark val="none"/>
        <c:tickLblPos val="nextTo"/>
        <c:crossAx val="187595392"/>
        <c:crosses val="autoZero"/>
        <c:auto val="1"/>
        <c:lblAlgn val="ctr"/>
        <c:lblOffset val="100"/>
        <c:noMultiLvlLbl val="0"/>
      </c:catAx>
      <c:valAx>
        <c:axId val="1875953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# of acute care visits per patient over 12 months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3888888888888888E-2"/>
              <c:y val="8.005100496363513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75938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538866235470564"/>
          <c:y val="2.7777777777777776E-2"/>
          <c:w val="0.50831997562804654"/>
          <c:h val="0.863603834145352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PACT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Sheet1!$B$1:$G$1</c:f>
              <c:strCache>
                <c:ptCount val="6"/>
                <c:pt idx="0">
                  <c:v>Help with coordination of care</c:v>
                </c:pt>
                <c:pt idx="1">
                  <c:v>Have a trusted provider</c:v>
                </c:pt>
                <c:pt idx="2">
                  <c:v>Respect from provider</c:v>
                </c:pt>
                <c:pt idx="3">
                  <c:v>Easily accessible provider</c:v>
                </c:pt>
                <c:pt idx="4">
                  <c:v>Ease in getting care</c:v>
                </c:pt>
                <c:pt idx="5">
                  <c:v>Got needed services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0.47860000000000003</c:v>
                </c:pt>
                <c:pt idx="1">
                  <c:v>0.53069999999999995</c:v>
                </c:pt>
                <c:pt idx="2">
                  <c:v>0.56599999999999995</c:v>
                </c:pt>
                <c:pt idx="3">
                  <c:v>0.43530000000000002</c:v>
                </c:pt>
                <c:pt idx="4">
                  <c:v>0.32750000000000001</c:v>
                </c:pt>
                <c:pt idx="5">
                  <c:v>0.45860000000000001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4D-4384-B1EF-44EDE15B457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PIM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Sheet1!$B$1:$G$1</c:f>
              <c:strCache>
                <c:ptCount val="6"/>
                <c:pt idx="0">
                  <c:v>Help with coordination of care</c:v>
                </c:pt>
                <c:pt idx="1">
                  <c:v>Have a trusted provider</c:v>
                </c:pt>
                <c:pt idx="2">
                  <c:v>Respect from provider</c:v>
                </c:pt>
                <c:pt idx="3">
                  <c:v>Easily accessible provider</c:v>
                </c:pt>
                <c:pt idx="4">
                  <c:v>Ease in getting care</c:v>
                </c:pt>
                <c:pt idx="5">
                  <c:v>Got needed services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0.52480000000000004</c:v>
                </c:pt>
                <c:pt idx="1">
                  <c:v>0.60489999999999999</c:v>
                </c:pt>
                <c:pt idx="2">
                  <c:v>0.61219999999999997</c:v>
                </c:pt>
                <c:pt idx="3">
                  <c:v>0.47370000000000001</c:v>
                </c:pt>
                <c:pt idx="4">
                  <c:v>0.35670000000000002</c:v>
                </c:pt>
                <c:pt idx="5">
                  <c:v>0.47320000000000001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4D-4384-B1EF-44EDE15B4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070528"/>
        <c:axId val="188076416"/>
      </c:barChart>
      <c:catAx>
        <c:axId val="1880705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88076416"/>
        <c:crosses val="autoZero"/>
        <c:auto val="1"/>
        <c:lblAlgn val="ctr"/>
        <c:lblOffset val="100"/>
        <c:noMultiLvlLbl val="0"/>
      </c:catAx>
      <c:valAx>
        <c:axId val="188076416"/>
        <c:scaling>
          <c:orientation val="minMax"/>
          <c:max val="0.70000000000000007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188070528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87527102080989883"/>
          <c:y val="0.28688656977531635"/>
          <c:w val="0.11439048060168951"/>
          <c:h val="0.161937573788406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A0119-E433-4B5D-ABC6-AA6FF3ADE03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5C8743-BF3F-459A-8D06-742A35D20406}">
      <dgm:prSet phldrT="[Text]" custT="1"/>
      <dgm:spPr/>
      <dgm:t>
        <a:bodyPr/>
        <a:lstStyle/>
        <a:p>
          <a:r>
            <a:rPr lang="en-US" sz="2000" dirty="0" smtClean="0"/>
            <a:t>PIM</a:t>
          </a:r>
          <a:endParaRPr lang="en-US" sz="2000" dirty="0"/>
        </a:p>
      </dgm:t>
    </dgm:pt>
    <dgm:pt modelId="{6894A3B5-1E18-4136-B7CC-A7547EE7AF50}" type="parTrans" cxnId="{8105E947-E3DF-42AF-A689-BBD31209194B}">
      <dgm:prSet/>
      <dgm:spPr/>
      <dgm:t>
        <a:bodyPr/>
        <a:lstStyle/>
        <a:p>
          <a:endParaRPr lang="en-US"/>
        </a:p>
      </dgm:t>
    </dgm:pt>
    <dgm:pt modelId="{E1005F1C-8D1F-4E7F-BBCF-5AF4EB449E03}" type="sibTrans" cxnId="{8105E947-E3DF-42AF-A689-BBD31209194B}">
      <dgm:prSet/>
      <dgm:spPr/>
      <dgm:t>
        <a:bodyPr/>
        <a:lstStyle/>
        <a:p>
          <a:endParaRPr lang="en-US"/>
        </a:p>
      </dgm:t>
    </dgm:pt>
    <dgm:pt modelId="{79B7E2FF-6910-4BA7-A6DE-A25DFE901EA6}">
      <dgm:prSet phldrT="[Text]" custT="1"/>
      <dgm:spPr/>
      <dgm:t>
        <a:bodyPr/>
        <a:lstStyle/>
        <a:p>
          <a:r>
            <a:rPr lang="en-US" sz="2000" dirty="0" smtClean="0"/>
            <a:t>Adjunct to PACT</a:t>
          </a:r>
          <a:endParaRPr lang="en-US" sz="2000" dirty="0"/>
        </a:p>
      </dgm:t>
    </dgm:pt>
    <dgm:pt modelId="{B13E12C3-47EC-4BE9-8EEF-524DE0048BF1}" type="parTrans" cxnId="{6BAE079B-7B1E-4383-9CF1-A8466BAAF191}">
      <dgm:prSet/>
      <dgm:spPr/>
      <dgm:t>
        <a:bodyPr/>
        <a:lstStyle/>
        <a:p>
          <a:endParaRPr lang="en-US"/>
        </a:p>
      </dgm:t>
    </dgm:pt>
    <dgm:pt modelId="{957D4599-5AD9-42BE-B5F5-D1382EF20A04}" type="sibTrans" cxnId="{6BAE079B-7B1E-4383-9CF1-A8466BAAF191}">
      <dgm:prSet/>
      <dgm:spPr/>
      <dgm:t>
        <a:bodyPr/>
        <a:lstStyle/>
        <a:p>
          <a:endParaRPr lang="en-US"/>
        </a:p>
      </dgm:t>
    </dgm:pt>
    <dgm:pt modelId="{BDDB125E-C7E8-4813-8BEA-BE6AEA7E1CC9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000" dirty="0" smtClean="0"/>
            <a:t>GRACE</a:t>
          </a:r>
          <a:endParaRPr lang="en-US" sz="2000" dirty="0"/>
        </a:p>
      </dgm:t>
    </dgm:pt>
    <dgm:pt modelId="{71A178A9-AA11-4A57-8C33-E242067A6618}" type="parTrans" cxnId="{AAC3CE68-03DA-4453-9A1C-E1F5BA8C84DA}">
      <dgm:prSet/>
      <dgm:spPr/>
      <dgm:t>
        <a:bodyPr/>
        <a:lstStyle/>
        <a:p>
          <a:endParaRPr lang="en-US"/>
        </a:p>
      </dgm:t>
    </dgm:pt>
    <dgm:pt modelId="{1395EDE2-268C-4FC5-9EDD-7DE3B5C56C56}" type="sibTrans" cxnId="{AAC3CE68-03DA-4453-9A1C-E1F5BA8C84DA}">
      <dgm:prSet/>
      <dgm:spPr/>
      <dgm:t>
        <a:bodyPr/>
        <a:lstStyle/>
        <a:p>
          <a:endParaRPr lang="en-US"/>
        </a:p>
      </dgm:t>
    </dgm:pt>
    <dgm:pt modelId="{EFE9D2DB-FEE9-44B6-80E5-14302BC81D79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000" dirty="0" smtClean="0"/>
            <a:t>Camden</a:t>
          </a:r>
          <a:endParaRPr lang="en-US" sz="2000" dirty="0"/>
        </a:p>
      </dgm:t>
    </dgm:pt>
    <dgm:pt modelId="{4C7DC856-DD84-42C4-8F2B-C72CCF69470A}" type="parTrans" cxnId="{1ED1027F-27B5-4966-9598-0871E6B8EBB8}">
      <dgm:prSet/>
      <dgm:spPr/>
      <dgm:t>
        <a:bodyPr/>
        <a:lstStyle/>
        <a:p>
          <a:endParaRPr lang="en-US"/>
        </a:p>
      </dgm:t>
    </dgm:pt>
    <dgm:pt modelId="{B1C0DF32-3DC1-4FCD-A514-F342CF7929D5}" type="sibTrans" cxnId="{1ED1027F-27B5-4966-9598-0871E6B8EBB8}">
      <dgm:prSet/>
      <dgm:spPr/>
      <dgm:t>
        <a:bodyPr/>
        <a:lstStyle/>
        <a:p>
          <a:endParaRPr lang="en-US"/>
        </a:p>
      </dgm:t>
    </dgm:pt>
    <dgm:pt modelId="{F6EA7EFA-15AE-473F-9A94-4C88EEF09009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/>
            <a:t>Separate PACT team</a:t>
          </a:r>
          <a:endParaRPr lang="en-US" dirty="0"/>
        </a:p>
      </dgm:t>
    </dgm:pt>
    <dgm:pt modelId="{036685C8-0A14-42C2-89EF-1669E3ED50AA}" type="parTrans" cxnId="{EA621EFF-B380-481D-A285-14368FA63F2F}">
      <dgm:prSet/>
      <dgm:spPr/>
      <dgm:t>
        <a:bodyPr/>
        <a:lstStyle/>
        <a:p>
          <a:endParaRPr lang="en-US"/>
        </a:p>
      </dgm:t>
    </dgm:pt>
    <dgm:pt modelId="{0B3D71C9-4AE8-4089-A9A8-842B1C2EA8DB}" type="sibTrans" cxnId="{EA621EFF-B380-481D-A285-14368FA63F2F}">
      <dgm:prSet/>
      <dgm:spPr/>
      <dgm:t>
        <a:bodyPr/>
        <a:lstStyle/>
        <a:p>
          <a:endParaRPr lang="en-US"/>
        </a:p>
      </dgm:t>
    </dgm:pt>
    <dgm:pt modelId="{8D359B15-80B6-4354-A746-7C1D4EE38B18}">
      <dgm:prSet custT="1"/>
      <dgm:spPr>
        <a:solidFill>
          <a:srgbClr val="00B050"/>
        </a:solidFill>
      </dgm:spPr>
      <dgm:t>
        <a:bodyPr/>
        <a:lstStyle/>
        <a:p>
          <a:r>
            <a:rPr lang="en-US" sz="2000" dirty="0" smtClean="0"/>
            <a:t>Transitions in Care</a:t>
          </a:r>
          <a:endParaRPr lang="en-US" sz="2000" dirty="0"/>
        </a:p>
      </dgm:t>
    </dgm:pt>
    <dgm:pt modelId="{0A115C1B-8EF5-4EE7-8A40-280DCFB816AC}" type="parTrans" cxnId="{44DF3DF5-CBF1-4CD4-8A9D-7CF88E6363E9}">
      <dgm:prSet/>
      <dgm:spPr/>
      <dgm:t>
        <a:bodyPr/>
        <a:lstStyle/>
        <a:p>
          <a:endParaRPr lang="en-US"/>
        </a:p>
      </dgm:t>
    </dgm:pt>
    <dgm:pt modelId="{3DF3C3FE-F190-4295-A78D-B2B254A4F24D}" type="sibTrans" cxnId="{44DF3DF5-CBF1-4CD4-8A9D-7CF88E6363E9}">
      <dgm:prSet/>
      <dgm:spPr/>
      <dgm:t>
        <a:bodyPr/>
        <a:lstStyle/>
        <a:p>
          <a:endParaRPr lang="en-US"/>
        </a:p>
      </dgm:t>
    </dgm:pt>
    <dgm:pt modelId="{42F27351-7337-447C-BBF0-D1C796DBB409}">
      <dgm:prSet custT="1"/>
      <dgm:spPr>
        <a:solidFill>
          <a:srgbClr val="7030A0"/>
        </a:solidFill>
      </dgm:spPr>
      <dgm:t>
        <a:bodyPr/>
        <a:lstStyle/>
        <a:p>
          <a:r>
            <a:rPr lang="en-US" sz="2000" dirty="0" smtClean="0"/>
            <a:t>San Francisco</a:t>
          </a:r>
          <a:endParaRPr lang="en-US" sz="2000" dirty="0"/>
        </a:p>
      </dgm:t>
    </dgm:pt>
    <dgm:pt modelId="{9D68E19E-A6C3-427F-B8F6-E0BF0B970232}" type="parTrans" cxnId="{11ADF03C-0890-424B-92EB-DEFB41D19F9C}">
      <dgm:prSet/>
      <dgm:spPr/>
      <dgm:t>
        <a:bodyPr/>
        <a:lstStyle/>
        <a:p>
          <a:endParaRPr lang="en-US"/>
        </a:p>
      </dgm:t>
    </dgm:pt>
    <dgm:pt modelId="{0BB40BF1-B478-403B-9920-EED33A19AAB1}" type="sibTrans" cxnId="{11ADF03C-0890-424B-92EB-DEFB41D19F9C}">
      <dgm:prSet/>
      <dgm:spPr/>
      <dgm:t>
        <a:bodyPr/>
        <a:lstStyle/>
        <a:p>
          <a:endParaRPr lang="en-US"/>
        </a:p>
      </dgm:t>
    </dgm:pt>
    <dgm:pt modelId="{16FE6C5C-DDE1-4613-B95E-52985EBBA093}">
      <dgm:prSet custT="1"/>
      <dgm:spPr>
        <a:solidFill>
          <a:srgbClr val="FF0000"/>
        </a:solidFill>
      </dgm:spPr>
      <dgm:t>
        <a:bodyPr/>
        <a:lstStyle/>
        <a:p>
          <a:r>
            <a:rPr lang="en-US" sz="2000" dirty="0" smtClean="0"/>
            <a:t>Cleveland</a:t>
          </a:r>
          <a:endParaRPr lang="en-US" sz="2000" dirty="0"/>
        </a:p>
      </dgm:t>
    </dgm:pt>
    <dgm:pt modelId="{7F6E1BB1-68A8-4760-8A40-2513C119C740}" type="parTrans" cxnId="{A4CCBF79-04CC-45C1-A24E-26F235A384D7}">
      <dgm:prSet/>
      <dgm:spPr/>
      <dgm:t>
        <a:bodyPr/>
        <a:lstStyle/>
        <a:p>
          <a:endParaRPr lang="en-US"/>
        </a:p>
      </dgm:t>
    </dgm:pt>
    <dgm:pt modelId="{D7554067-E916-4F81-8D6E-0152550EB374}" type="sibTrans" cxnId="{A4CCBF79-04CC-45C1-A24E-26F235A384D7}">
      <dgm:prSet/>
      <dgm:spPr/>
      <dgm:t>
        <a:bodyPr/>
        <a:lstStyle/>
        <a:p>
          <a:endParaRPr lang="en-US"/>
        </a:p>
      </dgm:t>
    </dgm:pt>
    <dgm:pt modelId="{1426442E-41AC-4DA7-A143-A2EE7808549F}">
      <dgm:prSet custT="1"/>
      <dgm:spPr>
        <a:solidFill>
          <a:srgbClr val="00B050"/>
        </a:solidFill>
      </dgm:spPr>
      <dgm:t>
        <a:bodyPr/>
        <a:lstStyle/>
        <a:p>
          <a:r>
            <a:rPr lang="en-US" sz="2000" dirty="0" smtClean="0"/>
            <a:t>Milwaukee</a:t>
          </a:r>
          <a:endParaRPr lang="en-US" sz="2000" dirty="0"/>
        </a:p>
      </dgm:t>
    </dgm:pt>
    <dgm:pt modelId="{38D49EF3-496F-4C4C-B022-281DEBB6754A}" type="parTrans" cxnId="{1455591A-3108-48BD-92E6-861F9EB48565}">
      <dgm:prSet/>
      <dgm:spPr/>
      <dgm:t>
        <a:bodyPr/>
        <a:lstStyle/>
        <a:p>
          <a:endParaRPr lang="en-US"/>
        </a:p>
      </dgm:t>
    </dgm:pt>
    <dgm:pt modelId="{6B585DF1-68FE-4663-9D03-8C58592C255B}" type="sibTrans" cxnId="{1455591A-3108-48BD-92E6-861F9EB48565}">
      <dgm:prSet/>
      <dgm:spPr/>
      <dgm:t>
        <a:bodyPr/>
        <a:lstStyle/>
        <a:p>
          <a:endParaRPr lang="en-US"/>
        </a:p>
      </dgm:t>
    </dgm:pt>
    <dgm:pt modelId="{F722D4FA-4D45-46C0-8245-062526302FF1}">
      <dgm:prSet/>
      <dgm:spPr>
        <a:solidFill>
          <a:schemeClr val="accent4"/>
        </a:solidFill>
      </dgm:spPr>
      <dgm:t>
        <a:bodyPr/>
        <a:lstStyle/>
        <a:p>
          <a:r>
            <a:rPr lang="en-US" dirty="0" smtClean="0"/>
            <a:t>Salisbury</a:t>
          </a:r>
          <a:endParaRPr lang="en-US" dirty="0"/>
        </a:p>
      </dgm:t>
    </dgm:pt>
    <dgm:pt modelId="{3BBF6414-EF58-4345-8D7E-87D1F7196B9C}" type="parTrans" cxnId="{E552350F-2DD5-42B1-BDA7-F3A386C817FE}">
      <dgm:prSet/>
      <dgm:spPr/>
      <dgm:t>
        <a:bodyPr/>
        <a:lstStyle/>
        <a:p>
          <a:endParaRPr lang="en-US"/>
        </a:p>
      </dgm:t>
    </dgm:pt>
    <dgm:pt modelId="{BA668C3F-5A31-45F5-B216-C2C96DF469BF}" type="sibTrans" cxnId="{E552350F-2DD5-42B1-BDA7-F3A386C817FE}">
      <dgm:prSet/>
      <dgm:spPr/>
      <dgm:t>
        <a:bodyPr/>
        <a:lstStyle/>
        <a:p>
          <a:endParaRPr lang="en-US"/>
        </a:p>
      </dgm:t>
    </dgm:pt>
    <dgm:pt modelId="{95535598-F74B-4631-AD81-5669A6D44902}">
      <dgm:prSet custT="1"/>
      <dgm:spPr>
        <a:solidFill>
          <a:srgbClr val="002060"/>
        </a:solidFill>
      </dgm:spPr>
      <dgm:t>
        <a:bodyPr/>
        <a:lstStyle/>
        <a:p>
          <a:r>
            <a:rPr lang="en-US" sz="2000" dirty="0" smtClean="0"/>
            <a:t>Atlanta</a:t>
          </a:r>
          <a:endParaRPr lang="en-US" sz="2000" dirty="0"/>
        </a:p>
      </dgm:t>
    </dgm:pt>
    <dgm:pt modelId="{AD730B7E-C727-439C-B95A-47F74AE62A29}" type="parTrans" cxnId="{95C8EC23-D8BE-49AA-862F-4AB87292C226}">
      <dgm:prSet/>
      <dgm:spPr/>
      <dgm:t>
        <a:bodyPr/>
        <a:lstStyle/>
        <a:p>
          <a:endParaRPr lang="en-US"/>
        </a:p>
      </dgm:t>
    </dgm:pt>
    <dgm:pt modelId="{76FB0AFF-17F0-4BEB-B1CD-EBD36B3C86BD}" type="sibTrans" cxnId="{95C8EC23-D8BE-49AA-862F-4AB87292C226}">
      <dgm:prSet/>
      <dgm:spPr/>
      <dgm:t>
        <a:bodyPr/>
        <a:lstStyle/>
        <a:p>
          <a:endParaRPr lang="en-US"/>
        </a:p>
      </dgm:t>
    </dgm:pt>
    <dgm:pt modelId="{B6FBBD9C-4F5E-4B09-B164-536335419632}">
      <dgm:prSet custT="1"/>
      <dgm:spPr>
        <a:solidFill>
          <a:srgbClr val="002060"/>
        </a:solidFill>
      </dgm:spPr>
      <dgm:t>
        <a:bodyPr/>
        <a:lstStyle/>
        <a:p>
          <a:r>
            <a:rPr lang="en-US" sz="2000" dirty="0" smtClean="0"/>
            <a:t>Telehealth</a:t>
          </a:r>
          <a:endParaRPr lang="en-US" sz="2000" dirty="0"/>
        </a:p>
      </dgm:t>
    </dgm:pt>
    <dgm:pt modelId="{413BAC3A-73F4-4BA1-B1BA-D49EE36864E4}" type="parTrans" cxnId="{F09C5E25-689F-4FC4-AD49-65DDAAE5B467}">
      <dgm:prSet/>
      <dgm:spPr/>
      <dgm:t>
        <a:bodyPr/>
        <a:lstStyle/>
        <a:p>
          <a:endParaRPr lang="en-US"/>
        </a:p>
      </dgm:t>
    </dgm:pt>
    <dgm:pt modelId="{FC38EFC1-755C-48D1-B100-A716ADBA9A53}" type="sibTrans" cxnId="{F09C5E25-689F-4FC4-AD49-65DDAAE5B467}">
      <dgm:prSet/>
      <dgm:spPr/>
      <dgm:t>
        <a:bodyPr/>
        <a:lstStyle/>
        <a:p>
          <a:endParaRPr lang="en-US"/>
        </a:p>
      </dgm:t>
    </dgm:pt>
    <dgm:pt modelId="{562C9A21-607D-48E1-9A2E-3146557E7982}">
      <dgm:prSet custT="1"/>
      <dgm:spPr>
        <a:solidFill>
          <a:srgbClr val="7030A0"/>
        </a:solidFill>
      </dgm:spPr>
      <dgm:t>
        <a:bodyPr/>
        <a:lstStyle/>
        <a:p>
          <a:r>
            <a:rPr lang="en-US" sz="2000" dirty="0" smtClean="0"/>
            <a:t>Mental Health</a:t>
          </a:r>
          <a:endParaRPr lang="en-US" sz="2000" dirty="0"/>
        </a:p>
      </dgm:t>
    </dgm:pt>
    <dgm:pt modelId="{F1B4D91D-59EE-4FA6-8313-FFD8BFEB2888}" type="parTrans" cxnId="{9B9FB16A-86B1-490B-9A85-C532DABD2778}">
      <dgm:prSet/>
      <dgm:spPr/>
      <dgm:t>
        <a:bodyPr/>
        <a:lstStyle/>
        <a:p>
          <a:endParaRPr lang="en-US"/>
        </a:p>
      </dgm:t>
    </dgm:pt>
    <dgm:pt modelId="{1EA0A34E-C462-4DA1-B2E6-A25D5EB13BC7}" type="sibTrans" cxnId="{9B9FB16A-86B1-490B-9A85-C532DABD2778}">
      <dgm:prSet/>
      <dgm:spPr/>
      <dgm:t>
        <a:bodyPr/>
        <a:lstStyle/>
        <a:p>
          <a:endParaRPr lang="en-US"/>
        </a:p>
      </dgm:t>
    </dgm:pt>
    <dgm:pt modelId="{1E70865B-884B-4647-869E-58CC6146D682}" type="pres">
      <dgm:prSet presAssocID="{B04A0119-E433-4B5D-ABC6-AA6FF3ADE03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F7F865-F7DD-4232-8380-FC65E035D021}" type="pres">
      <dgm:prSet presAssocID="{D15C8743-BF3F-459A-8D06-742A35D20406}" presName="root1" presStyleCnt="0"/>
      <dgm:spPr/>
    </dgm:pt>
    <dgm:pt modelId="{1D35F0B9-57D7-4CDA-A6B4-93F064941527}" type="pres">
      <dgm:prSet presAssocID="{D15C8743-BF3F-459A-8D06-742A35D2040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8C4B09-B44D-4517-9D12-47D316CDC80A}" type="pres">
      <dgm:prSet presAssocID="{D15C8743-BF3F-459A-8D06-742A35D20406}" presName="level2hierChild" presStyleCnt="0"/>
      <dgm:spPr/>
    </dgm:pt>
    <dgm:pt modelId="{4C71B1A0-848F-4122-8D6B-55D3B2D34D28}" type="pres">
      <dgm:prSet presAssocID="{B13E12C3-47EC-4BE9-8EEF-524DE0048BF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77CC6CD-6CF6-4356-8822-B63121A333BE}" type="pres">
      <dgm:prSet presAssocID="{B13E12C3-47EC-4BE9-8EEF-524DE0048BF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893D93B-5E08-48AF-8A09-45F951DDDB1C}" type="pres">
      <dgm:prSet presAssocID="{79B7E2FF-6910-4BA7-A6DE-A25DFE901EA6}" presName="root2" presStyleCnt="0"/>
      <dgm:spPr/>
    </dgm:pt>
    <dgm:pt modelId="{B07B11E7-A641-4BF1-8531-1CE353AFF3EC}" type="pres">
      <dgm:prSet presAssocID="{79B7E2FF-6910-4BA7-A6DE-A25DFE901EA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86359C-1259-448B-8D68-1A12151ABBEC}" type="pres">
      <dgm:prSet presAssocID="{79B7E2FF-6910-4BA7-A6DE-A25DFE901EA6}" presName="level3hierChild" presStyleCnt="0"/>
      <dgm:spPr/>
    </dgm:pt>
    <dgm:pt modelId="{5E05C8DC-22F7-4E20-B8DA-C80A48F4BAAE}" type="pres">
      <dgm:prSet presAssocID="{71A178A9-AA11-4A57-8C33-E242067A6618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E1864805-742B-452A-A63A-892C4532920C}" type="pres">
      <dgm:prSet presAssocID="{71A178A9-AA11-4A57-8C33-E242067A6618}" presName="connTx" presStyleLbl="parChTrans1D3" presStyleIdx="0" presStyleCnt="4"/>
      <dgm:spPr/>
      <dgm:t>
        <a:bodyPr/>
        <a:lstStyle/>
        <a:p>
          <a:endParaRPr lang="en-US"/>
        </a:p>
      </dgm:t>
    </dgm:pt>
    <dgm:pt modelId="{1A9EB1DB-D1AF-422E-8852-893A13706E4B}" type="pres">
      <dgm:prSet presAssocID="{BDDB125E-C7E8-4813-8BEA-BE6AEA7E1CC9}" presName="root2" presStyleCnt="0"/>
      <dgm:spPr/>
    </dgm:pt>
    <dgm:pt modelId="{FADBFEA9-93CD-457A-9E1D-7FE6A98B8B76}" type="pres">
      <dgm:prSet presAssocID="{BDDB125E-C7E8-4813-8BEA-BE6AEA7E1CC9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84F51D-BAE8-4A44-B5D0-2EFED0597A51}" type="pres">
      <dgm:prSet presAssocID="{BDDB125E-C7E8-4813-8BEA-BE6AEA7E1CC9}" presName="level3hierChild" presStyleCnt="0"/>
      <dgm:spPr/>
    </dgm:pt>
    <dgm:pt modelId="{FCB86AE1-4BC4-4560-B19E-F2FCEC134A81}" type="pres">
      <dgm:prSet presAssocID="{F1B4D91D-59EE-4FA6-8313-FFD8BFEB2888}" presName="conn2-1" presStyleLbl="parChTrans1D4" presStyleIdx="0" presStyleCnt="6"/>
      <dgm:spPr/>
      <dgm:t>
        <a:bodyPr/>
        <a:lstStyle/>
        <a:p>
          <a:endParaRPr lang="en-US"/>
        </a:p>
      </dgm:t>
    </dgm:pt>
    <dgm:pt modelId="{98CC1C5E-4909-42DE-9CB2-71DEB7CE7B8D}" type="pres">
      <dgm:prSet presAssocID="{F1B4D91D-59EE-4FA6-8313-FFD8BFEB2888}" presName="connTx" presStyleLbl="parChTrans1D4" presStyleIdx="0" presStyleCnt="6"/>
      <dgm:spPr/>
      <dgm:t>
        <a:bodyPr/>
        <a:lstStyle/>
        <a:p>
          <a:endParaRPr lang="en-US"/>
        </a:p>
      </dgm:t>
    </dgm:pt>
    <dgm:pt modelId="{F30FA640-18CB-410E-B9B2-D2F3C88D65EE}" type="pres">
      <dgm:prSet presAssocID="{562C9A21-607D-48E1-9A2E-3146557E7982}" presName="root2" presStyleCnt="0"/>
      <dgm:spPr/>
    </dgm:pt>
    <dgm:pt modelId="{5596BAAE-D3A8-4F2A-BD9C-36E3A12C3F9F}" type="pres">
      <dgm:prSet presAssocID="{562C9A21-607D-48E1-9A2E-3146557E7982}" presName="LevelTwoTextNode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3174C0-065C-479B-B564-38A95356CE7F}" type="pres">
      <dgm:prSet presAssocID="{562C9A21-607D-48E1-9A2E-3146557E7982}" presName="level3hierChild" presStyleCnt="0"/>
      <dgm:spPr/>
    </dgm:pt>
    <dgm:pt modelId="{891FA9EF-0A94-4CF6-8A92-D004BC315417}" type="pres">
      <dgm:prSet presAssocID="{9D68E19E-A6C3-427F-B8F6-E0BF0B970232}" presName="conn2-1" presStyleLbl="parChTrans1D4" presStyleIdx="1" presStyleCnt="6"/>
      <dgm:spPr/>
      <dgm:t>
        <a:bodyPr/>
        <a:lstStyle/>
        <a:p>
          <a:endParaRPr lang="en-US"/>
        </a:p>
      </dgm:t>
    </dgm:pt>
    <dgm:pt modelId="{45027BA8-1DD7-4358-A626-EEE2D1EC6ED8}" type="pres">
      <dgm:prSet presAssocID="{9D68E19E-A6C3-427F-B8F6-E0BF0B970232}" presName="connTx" presStyleLbl="parChTrans1D4" presStyleIdx="1" presStyleCnt="6"/>
      <dgm:spPr/>
      <dgm:t>
        <a:bodyPr/>
        <a:lstStyle/>
        <a:p>
          <a:endParaRPr lang="en-US"/>
        </a:p>
      </dgm:t>
    </dgm:pt>
    <dgm:pt modelId="{58AD312B-51C2-404B-9E2E-A015F15CEDD6}" type="pres">
      <dgm:prSet presAssocID="{42F27351-7337-447C-BBF0-D1C796DBB409}" presName="root2" presStyleCnt="0"/>
      <dgm:spPr/>
    </dgm:pt>
    <dgm:pt modelId="{5B83CEA8-52A2-4214-B25E-CAF3CDEB8B87}" type="pres">
      <dgm:prSet presAssocID="{42F27351-7337-447C-BBF0-D1C796DBB409}" presName="LevelTwoTextNode" presStyleLbl="node4" presStyleIdx="1" presStyleCnt="6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D52D2668-2DC0-4EAD-9FC5-2D4199C2B3F5}" type="pres">
      <dgm:prSet presAssocID="{42F27351-7337-447C-BBF0-D1C796DBB409}" presName="level3hierChild" presStyleCnt="0"/>
      <dgm:spPr/>
    </dgm:pt>
    <dgm:pt modelId="{2D72655E-1BAA-4450-898C-EA5816A3482B}" type="pres">
      <dgm:prSet presAssocID="{413BAC3A-73F4-4BA1-B1BA-D49EE36864E4}" presName="conn2-1" presStyleLbl="parChTrans1D4" presStyleIdx="2" presStyleCnt="6"/>
      <dgm:spPr/>
      <dgm:t>
        <a:bodyPr/>
        <a:lstStyle/>
        <a:p>
          <a:endParaRPr lang="en-US"/>
        </a:p>
      </dgm:t>
    </dgm:pt>
    <dgm:pt modelId="{D129CD7C-1693-4E3B-8879-B90BC145C7FA}" type="pres">
      <dgm:prSet presAssocID="{413BAC3A-73F4-4BA1-B1BA-D49EE36864E4}" presName="connTx" presStyleLbl="parChTrans1D4" presStyleIdx="2" presStyleCnt="6"/>
      <dgm:spPr/>
      <dgm:t>
        <a:bodyPr/>
        <a:lstStyle/>
        <a:p>
          <a:endParaRPr lang="en-US"/>
        </a:p>
      </dgm:t>
    </dgm:pt>
    <dgm:pt modelId="{C932315E-467E-4C64-B4B4-15803E7D1D34}" type="pres">
      <dgm:prSet presAssocID="{B6FBBD9C-4F5E-4B09-B164-536335419632}" presName="root2" presStyleCnt="0"/>
      <dgm:spPr/>
    </dgm:pt>
    <dgm:pt modelId="{2B2F9D94-712B-4BF1-A327-22A75987C78E}" type="pres">
      <dgm:prSet presAssocID="{B6FBBD9C-4F5E-4B09-B164-536335419632}" presName="LevelTwoTextNode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56B087-F3A3-449A-AA04-A8DB54D916F5}" type="pres">
      <dgm:prSet presAssocID="{B6FBBD9C-4F5E-4B09-B164-536335419632}" presName="level3hierChild" presStyleCnt="0"/>
      <dgm:spPr/>
    </dgm:pt>
    <dgm:pt modelId="{EDD6557B-83B6-4C6F-AEC4-58BF3062EBE5}" type="pres">
      <dgm:prSet presAssocID="{AD730B7E-C727-439C-B95A-47F74AE62A29}" presName="conn2-1" presStyleLbl="parChTrans1D4" presStyleIdx="3" presStyleCnt="6"/>
      <dgm:spPr/>
      <dgm:t>
        <a:bodyPr/>
        <a:lstStyle/>
        <a:p>
          <a:endParaRPr lang="en-US"/>
        </a:p>
      </dgm:t>
    </dgm:pt>
    <dgm:pt modelId="{AFA63CBA-0DD2-45DB-AC33-E6CD7DA7AE9E}" type="pres">
      <dgm:prSet presAssocID="{AD730B7E-C727-439C-B95A-47F74AE62A29}" presName="connTx" presStyleLbl="parChTrans1D4" presStyleIdx="3" presStyleCnt="6"/>
      <dgm:spPr/>
      <dgm:t>
        <a:bodyPr/>
        <a:lstStyle/>
        <a:p>
          <a:endParaRPr lang="en-US"/>
        </a:p>
      </dgm:t>
    </dgm:pt>
    <dgm:pt modelId="{46A9382F-6ED8-47E5-A054-B0870D1A0DD9}" type="pres">
      <dgm:prSet presAssocID="{95535598-F74B-4631-AD81-5669A6D44902}" presName="root2" presStyleCnt="0"/>
      <dgm:spPr/>
    </dgm:pt>
    <dgm:pt modelId="{3DF29F47-4302-4D40-A9A0-E3BA48CEE2CB}" type="pres">
      <dgm:prSet presAssocID="{95535598-F74B-4631-AD81-5669A6D44902}" presName="LevelTwoTextNode" presStyleLbl="node4" presStyleIdx="3" presStyleCnt="6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0E616A14-E391-483D-A0EA-012971ECC3FC}" type="pres">
      <dgm:prSet presAssocID="{95535598-F74B-4631-AD81-5669A6D44902}" presName="level3hierChild" presStyleCnt="0"/>
      <dgm:spPr/>
    </dgm:pt>
    <dgm:pt modelId="{FAA7344D-9C80-46CA-8FA3-3B1C58436A67}" type="pres">
      <dgm:prSet presAssocID="{4C7DC856-DD84-42C4-8F2B-C72CCF69470A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7C26B1DD-36AA-4056-9156-0448DEDF305B}" type="pres">
      <dgm:prSet presAssocID="{4C7DC856-DD84-42C4-8F2B-C72CCF69470A}" presName="connTx" presStyleLbl="parChTrans1D3" presStyleIdx="1" presStyleCnt="4"/>
      <dgm:spPr/>
      <dgm:t>
        <a:bodyPr/>
        <a:lstStyle/>
        <a:p>
          <a:endParaRPr lang="en-US"/>
        </a:p>
      </dgm:t>
    </dgm:pt>
    <dgm:pt modelId="{F82D67F4-44F1-434B-B757-4A0F4F6BDB95}" type="pres">
      <dgm:prSet presAssocID="{EFE9D2DB-FEE9-44B6-80E5-14302BC81D79}" presName="root2" presStyleCnt="0"/>
      <dgm:spPr/>
    </dgm:pt>
    <dgm:pt modelId="{3FC1D212-8FBF-4465-962E-7BB33694C8AB}" type="pres">
      <dgm:prSet presAssocID="{EFE9D2DB-FEE9-44B6-80E5-14302BC81D79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31EDC7-9315-4215-A377-E92C329762BB}" type="pres">
      <dgm:prSet presAssocID="{EFE9D2DB-FEE9-44B6-80E5-14302BC81D79}" presName="level3hierChild" presStyleCnt="0"/>
      <dgm:spPr/>
    </dgm:pt>
    <dgm:pt modelId="{12310A1E-09FF-48B8-A85F-B6E2D3FB9BBC}" type="pres">
      <dgm:prSet presAssocID="{7F6E1BB1-68A8-4760-8A40-2513C119C740}" presName="conn2-1" presStyleLbl="parChTrans1D4" presStyleIdx="4" presStyleCnt="6"/>
      <dgm:spPr/>
      <dgm:t>
        <a:bodyPr/>
        <a:lstStyle/>
        <a:p>
          <a:endParaRPr lang="en-US"/>
        </a:p>
      </dgm:t>
    </dgm:pt>
    <dgm:pt modelId="{C1F69A8C-7551-4229-A6F2-228115E701AA}" type="pres">
      <dgm:prSet presAssocID="{7F6E1BB1-68A8-4760-8A40-2513C119C740}" presName="connTx" presStyleLbl="parChTrans1D4" presStyleIdx="4" presStyleCnt="6"/>
      <dgm:spPr/>
      <dgm:t>
        <a:bodyPr/>
        <a:lstStyle/>
        <a:p>
          <a:endParaRPr lang="en-US"/>
        </a:p>
      </dgm:t>
    </dgm:pt>
    <dgm:pt modelId="{F989FDAA-87DD-4A60-8666-DD2A1C230A91}" type="pres">
      <dgm:prSet presAssocID="{16FE6C5C-DDE1-4613-B95E-52985EBBA093}" presName="root2" presStyleCnt="0"/>
      <dgm:spPr/>
    </dgm:pt>
    <dgm:pt modelId="{9CC192BD-0736-43AE-B76D-18DBA2F84FD5}" type="pres">
      <dgm:prSet presAssocID="{16FE6C5C-DDE1-4613-B95E-52985EBBA093}" presName="LevelTwoTextNode" presStyleLbl="node4" presStyleIdx="4" presStyleCnt="6" custLinFactX="36231" custLinFactNeighborX="100000" custLinFactNeighborY="189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81847692-FDA1-441A-A18B-639A032E4F29}" type="pres">
      <dgm:prSet presAssocID="{16FE6C5C-DDE1-4613-B95E-52985EBBA093}" presName="level3hierChild" presStyleCnt="0"/>
      <dgm:spPr/>
    </dgm:pt>
    <dgm:pt modelId="{65727D9F-ECD4-45E6-B9C8-8B1315D89F43}" type="pres">
      <dgm:prSet presAssocID="{0A115C1B-8EF5-4EE7-8A40-280DCFB816AC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C9766D58-AD7E-48B8-A913-881DDD589841}" type="pres">
      <dgm:prSet presAssocID="{0A115C1B-8EF5-4EE7-8A40-280DCFB816AC}" presName="connTx" presStyleLbl="parChTrans1D3" presStyleIdx="2" presStyleCnt="4"/>
      <dgm:spPr/>
      <dgm:t>
        <a:bodyPr/>
        <a:lstStyle/>
        <a:p>
          <a:endParaRPr lang="en-US"/>
        </a:p>
      </dgm:t>
    </dgm:pt>
    <dgm:pt modelId="{7BB365F3-0BBE-4794-B854-652F7FA3449D}" type="pres">
      <dgm:prSet presAssocID="{8D359B15-80B6-4354-A746-7C1D4EE38B18}" presName="root2" presStyleCnt="0"/>
      <dgm:spPr/>
    </dgm:pt>
    <dgm:pt modelId="{548CE34B-6853-463E-8EC9-E987B6695DFA}" type="pres">
      <dgm:prSet presAssocID="{8D359B15-80B6-4354-A746-7C1D4EE38B1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5176CF-ED84-4FAB-8BB2-3528CC494731}" type="pres">
      <dgm:prSet presAssocID="{8D359B15-80B6-4354-A746-7C1D4EE38B18}" presName="level3hierChild" presStyleCnt="0"/>
      <dgm:spPr/>
    </dgm:pt>
    <dgm:pt modelId="{2BBF72DD-9AE6-4AB8-8C06-1F955D177560}" type="pres">
      <dgm:prSet presAssocID="{38D49EF3-496F-4C4C-B022-281DEBB6754A}" presName="conn2-1" presStyleLbl="parChTrans1D4" presStyleIdx="5" presStyleCnt="6"/>
      <dgm:spPr/>
      <dgm:t>
        <a:bodyPr/>
        <a:lstStyle/>
        <a:p>
          <a:endParaRPr lang="en-US"/>
        </a:p>
      </dgm:t>
    </dgm:pt>
    <dgm:pt modelId="{4A2B63A6-CE09-4F96-BC64-7869FB487F3B}" type="pres">
      <dgm:prSet presAssocID="{38D49EF3-496F-4C4C-B022-281DEBB6754A}" presName="connTx" presStyleLbl="parChTrans1D4" presStyleIdx="5" presStyleCnt="6"/>
      <dgm:spPr/>
      <dgm:t>
        <a:bodyPr/>
        <a:lstStyle/>
        <a:p>
          <a:endParaRPr lang="en-US"/>
        </a:p>
      </dgm:t>
    </dgm:pt>
    <dgm:pt modelId="{7C19BA9A-71AB-47C7-A085-C6973CE58844}" type="pres">
      <dgm:prSet presAssocID="{1426442E-41AC-4DA7-A143-A2EE7808549F}" presName="root2" presStyleCnt="0"/>
      <dgm:spPr/>
    </dgm:pt>
    <dgm:pt modelId="{C2D140AA-5B44-49B1-AFA4-65AE041B6A79}" type="pres">
      <dgm:prSet presAssocID="{1426442E-41AC-4DA7-A143-A2EE7808549F}" presName="LevelTwoTextNode" presStyleLbl="node4" presStyleIdx="5" presStyleCnt="6" custScaleX="108533" custLinFactX="36231" custLinFactNeighborX="100000" custLinFactNeighborY="-2583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C5DD60CC-182E-4C15-A5BC-EDEEBB3B9774}" type="pres">
      <dgm:prSet presAssocID="{1426442E-41AC-4DA7-A143-A2EE7808549F}" presName="level3hierChild" presStyleCnt="0"/>
      <dgm:spPr/>
    </dgm:pt>
    <dgm:pt modelId="{35C5CD34-BB07-410B-A871-6E270AFF5285}" type="pres">
      <dgm:prSet presAssocID="{036685C8-0A14-42C2-89EF-1669E3ED50AA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4E17E6CA-F41F-41D3-BC1D-7263E3F8C525}" type="pres">
      <dgm:prSet presAssocID="{036685C8-0A14-42C2-89EF-1669E3ED50AA}" presName="connTx" presStyleLbl="parChTrans1D2" presStyleIdx="1" presStyleCnt="2"/>
      <dgm:spPr/>
      <dgm:t>
        <a:bodyPr/>
        <a:lstStyle/>
        <a:p>
          <a:endParaRPr lang="en-US"/>
        </a:p>
      </dgm:t>
    </dgm:pt>
    <dgm:pt modelId="{CA45C54B-1CCB-43DE-B299-47752745378D}" type="pres">
      <dgm:prSet presAssocID="{F6EA7EFA-15AE-473F-9A94-4C88EEF09009}" presName="root2" presStyleCnt="0"/>
      <dgm:spPr/>
    </dgm:pt>
    <dgm:pt modelId="{7589AD69-B00B-4394-B364-50232F4038B5}" type="pres">
      <dgm:prSet presAssocID="{F6EA7EFA-15AE-473F-9A94-4C88EEF0900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2D2072-E5DE-4019-BA18-5520DA971F26}" type="pres">
      <dgm:prSet presAssocID="{F6EA7EFA-15AE-473F-9A94-4C88EEF09009}" presName="level3hierChild" presStyleCnt="0"/>
      <dgm:spPr/>
    </dgm:pt>
    <dgm:pt modelId="{5939C596-99A4-4B15-AA5B-A97C21CC3062}" type="pres">
      <dgm:prSet presAssocID="{3BBF6414-EF58-4345-8D7E-87D1F7196B9C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A660484B-A54A-40E8-A88A-7A73F98E8E94}" type="pres">
      <dgm:prSet presAssocID="{3BBF6414-EF58-4345-8D7E-87D1F7196B9C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C298C71-5EAD-4110-BEFA-509AAAD38095}" type="pres">
      <dgm:prSet presAssocID="{F722D4FA-4D45-46C0-8245-062526302FF1}" presName="root2" presStyleCnt="0"/>
      <dgm:spPr/>
    </dgm:pt>
    <dgm:pt modelId="{B769F12F-5DED-4B14-A4F8-9D5F897C64C7}" type="pres">
      <dgm:prSet presAssocID="{F722D4FA-4D45-46C0-8245-062526302FF1}" presName="LevelTwoTextNode" presStyleLbl="node3" presStyleIdx="3" presStyleCnt="4" custLinFactX="100000" custLinFactNeighborX="176231" custLinFactNeighborY="4704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EBEC35B2-9907-4D01-8D48-485C6D04E316}" type="pres">
      <dgm:prSet presAssocID="{F722D4FA-4D45-46C0-8245-062526302FF1}" presName="level3hierChild" presStyleCnt="0"/>
      <dgm:spPr/>
    </dgm:pt>
  </dgm:ptLst>
  <dgm:cxnLst>
    <dgm:cxn modelId="{1455591A-3108-48BD-92E6-861F9EB48565}" srcId="{8D359B15-80B6-4354-A746-7C1D4EE38B18}" destId="{1426442E-41AC-4DA7-A143-A2EE7808549F}" srcOrd="0" destOrd="0" parTransId="{38D49EF3-496F-4C4C-B022-281DEBB6754A}" sibTransId="{6B585DF1-68FE-4663-9D03-8C58592C255B}"/>
    <dgm:cxn modelId="{6BAE079B-7B1E-4383-9CF1-A8466BAAF191}" srcId="{D15C8743-BF3F-459A-8D06-742A35D20406}" destId="{79B7E2FF-6910-4BA7-A6DE-A25DFE901EA6}" srcOrd="0" destOrd="0" parTransId="{B13E12C3-47EC-4BE9-8EEF-524DE0048BF1}" sibTransId="{957D4599-5AD9-42BE-B5F5-D1382EF20A04}"/>
    <dgm:cxn modelId="{1CF6AB8C-8F2A-4745-BA01-59B448AD7644}" type="presOf" srcId="{0A115C1B-8EF5-4EE7-8A40-280DCFB816AC}" destId="{C9766D58-AD7E-48B8-A913-881DDD589841}" srcOrd="1" destOrd="0" presId="urn:microsoft.com/office/officeart/2005/8/layout/hierarchy2"/>
    <dgm:cxn modelId="{7ADC5374-C7CB-4407-B213-C2380C458F1A}" type="presOf" srcId="{7F6E1BB1-68A8-4760-8A40-2513C119C740}" destId="{12310A1E-09FF-48B8-A85F-B6E2D3FB9BBC}" srcOrd="0" destOrd="0" presId="urn:microsoft.com/office/officeart/2005/8/layout/hierarchy2"/>
    <dgm:cxn modelId="{121DECEC-1D63-471C-860F-FEA4920A39E4}" type="presOf" srcId="{1426442E-41AC-4DA7-A143-A2EE7808549F}" destId="{C2D140AA-5B44-49B1-AFA4-65AE041B6A79}" srcOrd="0" destOrd="0" presId="urn:microsoft.com/office/officeart/2005/8/layout/hierarchy2"/>
    <dgm:cxn modelId="{E9E4E73D-CBE1-4936-9D17-83EE76A53B4F}" type="presOf" srcId="{4C7DC856-DD84-42C4-8F2B-C72CCF69470A}" destId="{7C26B1DD-36AA-4056-9156-0448DEDF305B}" srcOrd="1" destOrd="0" presId="urn:microsoft.com/office/officeart/2005/8/layout/hierarchy2"/>
    <dgm:cxn modelId="{BEE18966-3A3D-4E15-96BB-4E925F7AF379}" type="presOf" srcId="{413BAC3A-73F4-4BA1-B1BA-D49EE36864E4}" destId="{D129CD7C-1693-4E3B-8879-B90BC145C7FA}" srcOrd="1" destOrd="0" presId="urn:microsoft.com/office/officeart/2005/8/layout/hierarchy2"/>
    <dgm:cxn modelId="{D7F89D6B-8179-4C2C-8D43-00CC2E20FD29}" type="presOf" srcId="{9D68E19E-A6C3-427F-B8F6-E0BF0B970232}" destId="{891FA9EF-0A94-4CF6-8A92-D004BC315417}" srcOrd="0" destOrd="0" presId="urn:microsoft.com/office/officeart/2005/8/layout/hierarchy2"/>
    <dgm:cxn modelId="{74E27679-2D89-4293-8015-C44AB0681201}" type="presOf" srcId="{95535598-F74B-4631-AD81-5669A6D44902}" destId="{3DF29F47-4302-4D40-A9A0-E3BA48CEE2CB}" srcOrd="0" destOrd="0" presId="urn:microsoft.com/office/officeart/2005/8/layout/hierarchy2"/>
    <dgm:cxn modelId="{95C8EC23-D8BE-49AA-862F-4AB87292C226}" srcId="{B6FBBD9C-4F5E-4B09-B164-536335419632}" destId="{95535598-F74B-4631-AD81-5669A6D44902}" srcOrd="0" destOrd="0" parTransId="{AD730B7E-C727-439C-B95A-47F74AE62A29}" sibTransId="{76FB0AFF-17F0-4BEB-B1CD-EBD36B3C86BD}"/>
    <dgm:cxn modelId="{596C252B-52AD-4C79-959B-167EF77A60CD}" type="presOf" srcId="{F722D4FA-4D45-46C0-8245-062526302FF1}" destId="{B769F12F-5DED-4B14-A4F8-9D5F897C64C7}" srcOrd="0" destOrd="0" presId="urn:microsoft.com/office/officeart/2005/8/layout/hierarchy2"/>
    <dgm:cxn modelId="{952CE3ED-7BEA-4E3D-A818-3245C268BF82}" type="presOf" srcId="{7F6E1BB1-68A8-4760-8A40-2513C119C740}" destId="{C1F69A8C-7551-4229-A6F2-228115E701AA}" srcOrd="1" destOrd="0" presId="urn:microsoft.com/office/officeart/2005/8/layout/hierarchy2"/>
    <dgm:cxn modelId="{11ADF03C-0890-424B-92EB-DEFB41D19F9C}" srcId="{562C9A21-607D-48E1-9A2E-3146557E7982}" destId="{42F27351-7337-447C-BBF0-D1C796DBB409}" srcOrd="0" destOrd="0" parTransId="{9D68E19E-A6C3-427F-B8F6-E0BF0B970232}" sibTransId="{0BB40BF1-B478-403B-9920-EED33A19AAB1}"/>
    <dgm:cxn modelId="{3F08DC4F-6182-4605-8B4D-11C0658467AA}" type="presOf" srcId="{EFE9D2DB-FEE9-44B6-80E5-14302BC81D79}" destId="{3FC1D212-8FBF-4465-962E-7BB33694C8AB}" srcOrd="0" destOrd="0" presId="urn:microsoft.com/office/officeart/2005/8/layout/hierarchy2"/>
    <dgm:cxn modelId="{C45DA0B2-AD46-44A8-ADC3-71E8E0AFDA9C}" type="presOf" srcId="{D15C8743-BF3F-459A-8D06-742A35D20406}" destId="{1D35F0B9-57D7-4CDA-A6B4-93F064941527}" srcOrd="0" destOrd="0" presId="urn:microsoft.com/office/officeart/2005/8/layout/hierarchy2"/>
    <dgm:cxn modelId="{44574426-7F16-440B-8736-D4FEA2B4BDFC}" type="presOf" srcId="{9D68E19E-A6C3-427F-B8F6-E0BF0B970232}" destId="{45027BA8-1DD7-4358-A626-EEE2D1EC6ED8}" srcOrd="1" destOrd="0" presId="urn:microsoft.com/office/officeart/2005/8/layout/hierarchy2"/>
    <dgm:cxn modelId="{3F695FB4-7884-4C79-B74B-8B5AED72030F}" type="presOf" srcId="{38D49EF3-496F-4C4C-B022-281DEBB6754A}" destId="{4A2B63A6-CE09-4F96-BC64-7869FB487F3B}" srcOrd="1" destOrd="0" presId="urn:microsoft.com/office/officeart/2005/8/layout/hierarchy2"/>
    <dgm:cxn modelId="{7F0D5793-01A2-4240-BB77-455ACD433805}" type="presOf" srcId="{B04A0119-E433-4B5D-ABC6-AA6FF3ADE037}" destId="{1E70865B-884B-4647-869E-58CC6146D682}" srcOrd="0" destOrd="0" presId="urn:microsoft.com/office/officeart/2005/8/layout/hierarchy2"/>
    <dgm:cxn modelId="{EA621EFF-B380-481D-A285-14368FA63F2F}" srcId="{D15C8743-BF3F-459A-8D06-742A35D20406}" destId="{F6EA7EFA-15AE-473F-9A94-4C88EEF09009}" srcOrd="1" destOrd="0" parTransId="{036685C8-0A14-42C2-89EF-1669E3ED50AA}" sibTransId="{0B3D71C9-4AE8-4089-A9A8-842B1C2EA8DB}"/>
    <dgm:cxn modelId="{74224CFC-DC19-4EC0-993F-FF85AB348FD8}" type="presOf" srcId="{F1B4D91D-59EE-4FA6-8313-FFD8BFEB2888}" destId="{98CC1C5E-4909-42DE-9CB2-71DEB7CE7B8D}" srcOrd="1" destOrd="0" presId="urn:microsoft.com/office/officeart/2005/8/layout/hierarchy2"/>
    <dgm:cxn modelId="{C4A3A86F-A8A3-4BC4-89BA-C7E790FA65C2}" type="presOf" srcId="{B13E12C3-47EC-4BE9-8EEF-524DE0048BF1}" destId="{4C71B1A0-848F-4122-8D6B-55D3B2D34D28}" srcOrd="0" destOrd="0" presId="urn:microsoft.com/office/officeart/2005/8/layout/hierarchy2"/>
    <dgm:cxn modelId="{2B787721-A2D9-4E25-A8BA-1E6F0C490B1B}" type="presOf" srcId="{036685C8-0A14-42C2-89EF-1669E3ED50AA}" destId="{35C5CD34-BB07-410B-A871-6E270AFF5285}" srcOrd="0" destOrd="0" presId="urn:microsoft.com/office/officeart/2005/8/layout/hierarchy2"/>
    <dgm:cxn modelId="{F466CC80-BE4E-4202-984E-4009508C7422}" type="presOf" srcId="{8D359B15-80B6-4354-A746-7C1D4EE38B18}" destId="{548CE34B-6853-463E-8EC9-E987B6695DFA}" srcOrd="0" destOrd="0" presId="urn:microsoft.com/office/officeart/2005/8/layout/hierarchy2"/>
    <dgm:cxn modelId="{6D4A8955-E2D4-4196-A2A3-93CB773EF077}" type="presOf" srcId="{F6EA7EFA-15AE-473F-9A94-4C88EEF09009}" destId="{7589AD69-B00B-4394-B364-50232F4038B5}" srcOrd="0" destOrd="0" presId="urn:microsoft.com/office/officeart/2005/8/layout/hierarchy2"/>
    <dgm:cxn modelId="{A4CCBF79-04CC-45C1-A24E-26F235A384D7}" srcId="{EFE9D2DB-FEE9-44B6-80E5-14302BC81D79}" destId="{16FE6C5C-DDE1-4613-B95E-52985EBBA093}" srcOrd="0" destOrd="0" parTransId="{7F6E1BB1-68A8-4760-8A40-2513C119C740}" sibTransId="{D7554067-E916-4F81-8D6E-0152550EB374}"/>
    <dgm:cxn modelId="{9B9FB16A-86B1-490B-9A85-C532DABD2778}" srcId="{BDDB125E-C7E8-4813-8BEA-BE6AEA7E1CC9}" destId="{562C9A21-607D-48E1-9A2E-3146557E7982}" srcOrd="0" destOrd="0" parTransId="{F1B4D91D-59EE-4FA6-8313-FFD8BFEB2888}" sibTransId="{1EA0A34E-C462-4DA1-B2E6-A25D5EB13BC7}"/>
    <dgm:cxn modelId="{F09C5E25-689F-4FC4-AD49-65DDAAE5B467}" srcId="{BDDB125E-C7E8-4813-8BEA-BE6AEA7E1CC9}" destId="{B6FBBD9C-4F5E-4B09-B164-536335419632}" srcOrd="1" destOrd="0" parTransId="{413BAC3A-73F4-4BA1-B1BA-D49EE36864E4}" sibTransId="{FC38EFC1-755C-48D1-B100-A716ADBA9A53}"/>
    <dgm:cxn modelId="{426D60DE-01BE-44F4-AC99-AAC2511E110B}" type="presOf" srcId="{B6FBBD9C-4F5E-4B09-B164-536335419632}" destId="{2B2F9D94-712B-4BF1-A327-22A75987C78E}" srcOrd="0" destOrd="0" presId="urn:microsoft.com/office/officeart/2005/8/layout/hierarchy2"/>
    <dgm:cxn modelId="{231D31C9-180B-4BAA-B1B7-FFE10108A5E7}" type="presOf" srcId="{036685C8-0A14-42C2-89EF-1669E3ED50AA}" destId="{4E17E6CA-F41F-41D3-BC1D-7263E3F8C525}" srcOrd="1" destOrd="0" presId="urn:microsoft.com/office/officeart/2005/8/layout/hierarchy2"/>
    <dgm:cxn modelId="{22151954-70AB-4125-8D69-92E6F6133051}" type="presOf" srcId="{562C9A21-607D-48E1-9A2E-3146557E7982}" destId="{5596BAAE-D3A8-4F2A-BD9C-36E3A12C3F9F}" srcOrd="0" destOrd="0" presId="urn:microsoft.com/office/officeart/2005/8/layout/hierarchy2"/>
    <dgm:cxn modelId="{E552350F-2DD5-42B1-BDA7-F3A386C817FE}" srcId="{F6EA7EFA-15AE-473F-9A94-4C88EEF09009}" destId="{F722D4FA-4D45-46C0-8245-062526302FF1}" srcOrd="0" destOrd="0" parTransId="{3BBF6414-EF58-4345-8D7E-87D1F7196B9C}" sibTransId="{BA668C3F-5A31-45F5-B216-C2C96DF469BF}"/>
    <dgm:cxn modelId="{44DF3DF5-CBF1-4CD4-8A9D-7CF88E6363E9}" srcId="{79B7E2FF-6910-4BA7-A6DE-A25DFE901EA6}" destId="{8D359B15-80B6-4354-A746-7C1D4EE38B18}" srcOrd="2" destOrd="0" parTransId="{0A115C1B-8EF5-4EE7-8A40-280DCFB816AC}" sibTransId="{3DF3C3FE-F190-4295-A78D-B2B254A4F24D}"/>
    <dgm:cxn modelId="{1AE6FC15-4826-4D5F-8D5C-71A90AB1F6BE}" type="presOf" srcId="{AD730B7E-C727-439C-B95A-47F74AE62A29}" destId="{EDD6557B-83B6-4C6F-AEC4-58BF3062EBE5}" srcOrd="0" destOrd="0" presId="urn:microsoft.com/office/officeart/2005/8/layout/hierarchy2"/>
    <dgm:cxn modelId="{E561263B-8E29-4652-A5E7-4691852807D3}" type="presOf" srcId="{79B7E2FF-6910-4BA7-A6DE-A25DFE901EA6}" destId="{B07B11E7-A641-4BF1-8531-1CE353AFF3EC}" srcOrd="0" destOrd="0" presId="urn:microsoft.com/office/officeart/2005/8/layout/hierarchy2"/>
    <dgm:cxn modelId="{71491EF2-6670-4488-AC54-E7874024B439}" type="presOf" srcId="{42F27351-7337-447C-BBF0-D1C796DBB409}" destId="{5B83CEA8-52A2-4214-B25E-CAF3CDEB8B87}" srcOrd="0" destOrd="0" presId="urn:microsoft.com/office/officeart/2005/8/layout/hierarchy2"/>
    <dgm:cxn modelId="{AE5E5946-51FA-4B61-AFF3-C8DD6B8C71CA}" type="presOf" srcId="{0A115C1B-8EF5-4EE7-8A40-280DCFB816AC}" destId="{65727D9F-ECD4-45E6-B9C8-8B1315D89F43}" srcOrd="0" destOrd="0" presId="urn:microsoft.com/office/officeart/2005/8/layout/hierarchy2"/>
    <dgm:cxn modelId="{7E3A666C-8A46-4E2E-8678-4D4C6C7FDF39}" type="presOf" srcId="{B13E12C3-47EC-4BE9-8EEF-524DE0048BF1}" destId="{977CC6CD-6CF6-4356-8822-B63121A333BE}" srcOrd="1" destOrd="0" presId="urn:microsoft.com/office/officeart/2005/8/layout/hierarchy2"/>
    <dgm:cxn modelId="{88D7485A-63F5-443E-BA8F-5F4570AFB59D}" type="presOf" srcId="{AD730B7E-C727-439C-B95A-47F74AE62A29}" destId="{AFA63CBA-0DD2-45DB-AC33-E6CD7DA7AE9E}" srcOrd="1" destOrd="0" presId="urn:microsoft.com/office/officeart/2005/8/layout/hierarchy2"/>
    <dgm:cxn modelId="{F7787198-C72E-41EF-BCE2-64ABD9C9CE21}" type="presOf" srcId="{16FE6C5C-DDE1-4613-B95E-52985EBBA093}" destId="{9CC192BD-0736-43AE-B76D-18DBA2F84FD5}" srcOrd="0" destOrd="0" presId="urn:microsoft.com/office/officeart/2005/8/layout/hierarchy2"/>
    <dgm:cxn modelId="{DE6DE94D-3101-4EE6-AE08-00CF5F5CB992}" type="presOf" srcId="{71A178A9-AA11-4A57-8C33-E242067A6618}" destId="{5E05C8DC-22F7-4E20-B8DA-C80A48F4BAAE}" srcOrd="0" destOrd="0" presId="urn:microsoft.com/office/officeart/2005/8/layout/hierarchy2"/>
    <dgm:cxn modelId="{1ED1027F-27B5-4966-9598-0871E6B8EBB8}" srcId="{79B7E2FF-6910-4BA7-A6DE-A25DFE901EA6}" destId="{EFE9D2DB-FEE9-44B6-80E5-14302BC81D79}" srcOrd="1" destOrd="0" parTransId="{4C7DC856-DD84-42C4-8F2B-C72CCF69470A}" sibTransId="{B1C0DF32-3DC1-4FCD-A514-F342CF7929D5}"/>
    <dgm:cxn modelId="{DD01A270-934B-475E-8222-C04B88B48C23}" type="presOf" srcId="{4C7DC856-DD84-42C4-8F2B-C72CCF69470A}" destId="{FAA7344D-9C80-46CA-8FA3-3B1C58436A67}" srcOrd="0" destOrd="0" presId="urn:microsoft.com/office/officeart/2005/8/layout/hierarchy2"/>
    <dgm:cxn modelId="{75FFF497-4707-437F-87D0-3989EA4D1DFE}" type="presOf" srcId="{F1B4D91D-59EE-4FA6-8313-FFD8BFEB2888}" destId="{FCB86AE1-4BC4-4560-B19E-F2FCEC134A81}" srcOrd="0" destOrd="0" presId="urn:microsoft.com/office/officeart/2005/8/layout/hierarchy2"/>
    <dgm:cxn modelId="{FCA3F9A0-D8B9-4BEB-9EF5-B641B515FB72}" type="presOf" srcId="{3BBF6414-EF58-4345-8D7E-87D1F7196B9C}" destId="{5939C596-99A4-4B15-AA5B-A97C21CC3062}" srcOrd="0" destOrd="0" presId="urn:microsoft.com/office/officeart/2005/8/layout/hierarchy2"/>
    <dgm:cxn modelId="{1B5C2FD2-B088-4A1C-A704-88DB1C4EE56F}" type="presOf" srcId="{71A178A9-AA11-4A57-8C33-E242067A6618}" destId="{E1864805-742B-452A-A63A-892C4532920C}" srcOrd="1" destOrd="0" presId="urn:microsoft.com/office/officeart/2005/8/layout/hierarchy2"/>
    <dgm:cxn modelId="{CFE3B47E-1910-4711-981E-F00DE2A5329B}" type="presOf" srcId="{BDDB125E-C7E8-4813-8BEA-BE6AEA7E1CC9}" destId="{FADBFEA9-93CD-457A-9E1D-7FE6A98B8B76}" srcOrd="0" destOrd="0" presId="urn:microsoft.com/office/officeart/2005/8/layout/hierarchy2"/>
    <dgm:cxn modelId="{65BEFE2C-661A-4D68-BEDD-AE7A87C3FFF9}" type="presOf" srcId="{413BAC3A-73F4-4BA1-B1BA-D49EE36864E4}" destId="{2D72655E-1BAA-4450-898C-EA5816A3482B}" srcOrd="0" destOrd="0" presId="urn:microsoft.com/office/officeart/2005/8/layout/hierarchy2"/>
    <dgm:cxn modelId="{F9000062-602B-4A5F-87E2-9165D473E499}" type="presOf" srcId="{3BBF6414-EF58-4345-8D7E-87D1F7196B9C}" destId="{A660484B-A54A-40E8-A88A-7A73F98E8E94}" srcOrd="1" destOrd="0" presId="urn:microsoft.com/office/officeart/2005/8/layout/hierarchy2"/>
    <dgm:cxn modelId="{AAC3CE68-03DA-4453-9A1C-E1F5BA8C84DA}" srcId="{79B7E2FF-6910-4BA7-A6DE-A25DFE901EA6}" destId="{BDDB125E-C7E8-4813-8BEA-BE6AEA7E1CC9}" srcOrd="0" destOrd="0" parTransId="{71A178A9-AA11-4A57-8C33-E242067A6618}" sibTransId="{1395EDE2-268C-4FC5-9EDD-7DE3B5C56C56}"/>
    <dgm:cxn modelId="{4C5B071D-3C51-4384-B64A-07E4B2B221BA}" type="presOf" srcId="{38D49EF3-496F-4C4C-B022-281DEBB6754A}" destId="{2BBF72DD-9AE6-4AB8-8C06-1F955D177560}" srcOrd="0" destOrd="0" presId="urn:microsoft.com/office/officeart/2005/8/layout/hierarchy2"/>
    <dgm:cxn modelId="{8105E947-E3DF-42AF-A689-BBD31209194B}" srcId="{B04A0119-E433-4B5D-ABC6-AA6FF3ADE037}" destId="{D15C8743-BF3F-459A-8D06-742A35D20406}" srcOrd="0" destOrd="0" parTransId="{6894A3B5-1E18-4136-B7CC-A7547EE7AF50}" sibTransId="{E1005F1C-8D1F-4E7F-BBCF-5AF4EB449E03}"/>
    <dgm:cxn modelId="{8ED4193F-6962-4A63-9428-0CD0CC89AFCA}" type="presParOf" srcId="{1E70865B-884B-4647-869E-58CC6146D682}" destId="{E3F7F865-F7DD-4232-8380-FC65E035D021}" srcOrd="0" destOrd="0" presId="urn:microsoft.com/office/officeart/2005/8/layout/hierarchy2"/>
    <dgm:cxn modelId="{EAA4D3C4-F5CA-45DC-B88F-B529C5400193}" type="presParOf" srcId="{E3F7F865-F7DD-4232-8380-FC65E035D021}" destId="{1D35F0B9-57D7-4CDA-A6B4-93F064941527}" srcOrd="0" destOrd="0" presId="urn:microsoft.com/office/officeart/2005/8/layout/hierarchy2"/>
    <dgm:cxn modelId="{CEA0708E-8803-4E86-AF61-DC44D518F7BD}" type="presParOf" srcId="{E3F7F865-F7DD-4232-8380-FC65E035D021}" destId="{728C4B09-B44D-4517-9D12-47D316CDC80A}" srcOrd="1" destOrd="0" presId="urn:microsoft.com/office/officeart/2005/8/layout/hierarchy2"/>
    <dgm:cxn modelId="{D534B060-0687-4779-B9AB-DE7E889CA516}" type="presParOf" srcId="{728C4B09-B44D-4517-9D12-47D316CDC80A}" destId="{4C71B1A0-848F-4122-8D6B-55D3B2D34D28}" srcOrd="0" destOrd="0" presId="urn:microsoft.com/office/officeart/2005/8/layout/hierarchy2"/>
    <dgm:cxn modelId="{3F006E1B-F6A0-4BE1-B8F9-AD4352B5F055}" type="presParOf" srcId="{4C71B1A0-848F-4122-8D6B-55D3B2D34D28}" destId="{977CC6CD-6CF6-4356-8822-B63121A333BE}" srcOrd="0" destOrd="0" presId="urn:microsoft.com/office/officeart/2005/8/layout/hierarchy2"/>
    <dgm:cxn modelId="{F7D0DE7C-00C5-459B-947E-74ACF992117F}" type="presParOf" srcId="{728C4B09-B44D-4517-9D12-47D316CDC80A}" destId="{C893D93B-5E08-48AF-8A09-45F951DDDB1C}" srcOrd="1" destOrd="0" presId="urn:microsoft.com/office/officeart/2005/8/layout/hierarchy2"/>
    <dgm:cxn modelId="{863E6964-E9ED-4F16-B6BB-A3FBA47632F7}" type="presParOf" srcId="{C893D93B-5E08-48AF-8A09-45F951DDDB1C}" destId="{B07B11E7-A641-4BF1-8531-1CE353AFF3EC}" srcOrd="0" destOrd="0" presId="urn:microsoft.com/office/officeart/2005/8/layout/hierarchy2"/>
    <dgm:cxn modelId="{8581CAEC-FD4F-4FCC-9929-201156A7881F}" type="presParOf" srcId="{C893D93B-5E08-48AF-8A09-45F951DDDB1C}" destId="{F686359C-1259-448B-8D68-1A12151ABBEC}" srcOrd="1" destOrd="0" presId="urn:microsoft.com/office/officeart/2005/8/layout/hierarchy2"/>
    <dgm:cxn modelId="{78B2A607-704D-4B52-AFB4-DD7A117C1413}" type="presParOf" srcId="{F686359C-1259-448B-8D68-1A12151ABBEC}" destId="{5E05C8DC-22F7-4E20-B8DA-C80A48F4BAAE}" srcOrd="0" destOrd="0" presId="urn:microsoft.com/office/officeart/2005/8/layout/hierarchy2"/>
    <dgm:cxn modelId="{C96A73B2-242A-4E6B-ACAE-C65822215B42}" type="presParOf" srcId="{5E05C8DC-22F7-4E20-B8DA-C80A48F4BAAE}" destId="{E1864805-742B-452A-A63A-892C4532920C}" srcOrd="0" destOrd="0" presId="urn:microsoft.com/office/officeart/2005/8/layout/hierarchy2"/>
    <dgm:cxn modelId="{43021136-FA7E-48F3-99B7-D5FBAC415B05}" type="presParOf" srcId="{F686359C-1259-448B-8D68-1A12151ABBEC}" destId="{1A9EB1DB-D1AF-422E-8852-893A13706E4B}" srcOrd="1" destOrd="0" presId="urn:microsoft.com/office/officeart/2005/8/layout/hierarchy2"/>
    <dgm:cxn modelId="{6C12DA85-9160-4F85-BC18-FEB3CC94B15E}" type="presParOf" srcId="{1A9EB1DB-D1AF-422E-8852-893A13706E4B}" destId="{FADBFEA9-93CD-457A-9E1D-7FE6A98B8B76}" srcOrd="0" destOrd="0" presId="urn:microsoft.com/office/officeart/2005/8/layout/hierarchy2"/>
    <dgm:cxn modelId="{88C3E410-2812-45B2-B657-F0A739AB10DE}" type="presParOf" srcId="{1A9EB1DB-D1AF-422E-8852-893A13706E4B}" destId="{FE84F51D-BAE8-4A44-B5D0-2EFED0597A51}" srcOrd="1" destOrd="0" presId="urn:microsoft.com/office/officeart/2005/8/layout/hierarchy2"/>
    <dgm:cxn modelId="{CE29BCED-2C1A-4477-81B0-00A1F498B16A}" type="presParOf" srcId="{FE84F51D-BAE8-4A44-B5D0-2EFED0597A51}" destId="{FCB86AE1-4BC4-4560-B19E-F2FCEC134A81}" srcOrd="0" destOrd="0" presId="urn:microsoft.com/office/officeart/2005/8/layout/hierarchy2"/>
    <dgm:cxn modelId="{3F03B10A-9B09-4462-B2D8-723C9896A885}" type="presParOf" srcId="{FCB86AE1-4BC4-4560-B19E-F2FCEC134A81}" destId="{98CC1C5E-4909-42DE-9CB2-71DEB7CE7B8D}" srcOrd="0" destOrd="0" presId="urn:microsoft.com/office/officeart/2005/8/layout/hierarchy2"/>
    <dgm:cxn modelId="{6D4E64DA-7772-44D7-92D1-E27D58C8BA18}" type="presParOf" srcId="{FE84F51D-BAE8-4A44-B5D0-2EFED0597A51}" destId="{F30FA640-18CB-410E-B9B2-D2F3C88D65EE}" srcOrd="1" destOrd="0" presId="urn:microsoft.com/office/officeart/2005/8/layout/hierarchy2"/>
    <dgm:cxn modelId="{0D8101FB-9E45-43DF-8477-9B21AF99171C}" type="presParOf" srcId="{F30FA640-18CB-410E-B9B2-D2F3C88D65EE}" destId="{5596BAAE-D3A8-4F2A-BD9C-36E3A12C3F9F}" srcOrd="0" destOrd="0" presId="urn:microsoft.com/office/officeart/2005/8/layout/hierarchy2"/>
    <dgm:cxn modelId="{95812D88-768F-441E-B63B-025BB6060D8B}" type="presParOf" srcId="{F30FA640-18CB-410E-B9B2-D2F3C88D65EE}" destId="{1D3174C0-065C-479B-B564-38A95356CE7F}" srcOrd="1" destOrd="0" presId="urn:microsoft.com/office/officeart/2005/8/layout/hierarchy2"/>
    <dgm:cxn modelId="{1DF06722-28A7-4C6E-B0F8-337A5B6ECD7B}" type="presParOf" srcId="{1D3174C0-065C-479B-B564-38A95356CE7F}" destId="{891FA9EF-0A94-4CF6-8A92-D004BC315417}" srcOrd="0" destOrd="0" presId="urn:microsoft.com/office/officeart/2005/8/layout/hierarchy2"/>
    <dgm:cxn modelId="{84A083F7-94BB-457E-9867-A49FEE51CBD4}" type="presParOf" srcId="{891FA9EF-0A94-4CF6-8A92-D004BC315417}" destId="{45027BA8-1DD7-4358-A626-EEE2D1EC6ED8}" srcOrd="0" destOrd="0" presId="urn:microsoft.com/office/officeart/2005/8/layout/hierarchy2"/>
    <dgm:cxn modelId="{F72A7972-EB9A-4F81-806B-D0F07714EC78}" type="presParOf" srcId="{1D3174C0-065C-479B-B564-38A95356CE7F}" destId="{58AD312B-51C2-404B-9E2E-A015F15CEDD6}" srcOrd="1" destOrd="0" presId="urn:microsoft.com/office/officeart/2005/8/layout/hierarchy2"/>
    <dgm:cxn modelId="{AAC87FB5-789F-48D2-9098-8E4AEFAF1979}" type="presParOf" srcId="{58AD312B-51C2-404B-9E2E-A015F15CEDD6}" destId="{5B83CEA8-52A2-4214-B25E-CAF3CDEB8B87}" srcOrd="0" destOrd="0" presId="urn:microsoft.com/office/officeart/2005/8/layout/hierarchy2"/>
    <dgm:cxn modelId="{6A00AD26-B347-4930-AC62-54EAD8B269AF}" type="presParOf" srcId="{58AD312B-51C2-404B-9E2E-A015F15CEDD6}" destId="{D52D2668-2DC0-4EAD-9FC5-2D4199C2B3F5}" srcOrd="1" destOrd="0" presId="urn:microsoft.com/office/officeart/2005/8/layout/hierarchy2"/>
    <dgm:cxn modelId="{48AAD502-106C-4577-BD0F-68C4F77371B5}" type="presParOf" srcId="{FE84F51D-BAE8-4A44-B5D0-2EFED0597A51}" destId="{2D72655E-1BAA-4450-898C-EA5816A3482B}" srcOrd="2" destOrd="0" presId="urn:microsoft.com/office/officeart/2005/8/layout/hierarchy2"/>
    <dgm:cxn modelId="{76A69DAB-1727-4567-A609-EB04A10E5662}" type="presParOf" srcId="{2D72655E-1BAA-4450-898C-EA5816A3482B}" destId="{D129CD7C-1693-4E3B-8879-B90BC145C7FA}" srcOrd="0" destOrd="0" presId="urn:microsoft.com/office/officeart/2005/8/layout/hierarchy2"/>
    <dgm:cxn modelId="{1D4471C3-0378-4B59-8713-BA9DF15AAC48}" type="presParOf" srcId="{FE84F51D-BAE8-4A44-B5D0-2EFED0597A51}" destId="{C932315E-467E-4C64-B4B4-15803E7D1D34}" srcOrd="3" destOrd="0" presId="urn:microsoft.com/office/officeart/2005/8/layout/hierarchy2"/>
    <dgm:cxn modelId="{D0492694-80F7-4AEA-9A69-A3A33DCA7FB7}" type="presParOf" srcId="{C932315E-467E-4C64-B4B4-15803E7D1D34}" destId="{2B2F9D94-712B-4BF1-A327-22A75987C78E}" srcOrd="0" destOrd="0" presId="urn:microsoft.com/office/officeart/2005/8/layout/hierarchy2"/>
    <dgm:cxn modelId="{18A968B1-BA4E-4FB4-953E-39AC8F78AE50}" type="presParOf" srcId="{C932315E-467E-4C64-B4B4-15803E7D1D34}" destId="{6656B087-F3A3-449A-AA04-A8DB54D916F5}" srcOrd="1" destOrd="0" presId="urn:microsoft.com/office/officeart/2005/8/layout/hierarchy2"/>
    <dgm:cxn modelId="{F16A0492-E519-43F4-AE0F-C0E47098603C}" type="presParOf" srcId="{6656B087-F3A3-449A-AA04-A8DB54D916F5}" destId="{EDD6557B-83B6-4C6F-AEC4-58BF3062EBE5}" srcOrd="0" destOrd="0" presId="urn:microsoft.com/office/officeart/2005/8/layout/hierarchy2"/>
    <dgm:cxn modelId="{6A7F0DAD-513B-4792-8786-9EEDE8CC188D}" type="presParOf" srcId="{EDD6557B-83B6-4C6F-AEC4-58BF3062EBE5}" destId="{AFA63CBA-0DD2-45DB-AC33-E6CD7DA7AE9E}" srcOrd="0" destOrd="0" presId="urn:microsoft.com/office/officeart/2005/8/layout/hierarchy2"/>
    <dgm:cxn modelId="{D34F9263-3C6D-4428-B7FE-8FD3C4327EE4}" type="presParOf" srcId="{6656B087-F3A3-449A-AA04-A8DB54D916F5}" destId="{46A9382F-6ED8-47E5-A054-B0870D1A0DD9}" srcOrd="1" destOrd="0" presId="urn:microsoft.com/office/officeart/2005/8/layout/hierarchy2"/>
    <dgm:cxn modelId="{9D7E83AA-3F88-4C4F-AFA1-0A9BDBE8346A}" type="presParOf" srcId="{46A9382F-6ED8-47E5-A054-B0870D1A0DD9}" destId="{3DF29F47-4302-4D40-A9A0-E3BA48CEE2CB}" srcOrd="0" destOrd="0" presId="urn:microsoft.com/office/officeart/2005/8/layout/hierarchy2"/>
    <dgm:cxn modelId="{FA8466BF-3A03-4F14-8F70-8895B13888A4}" type="presParOf" srcId="{46A9382F-6ED8-47E5-A054-B0870D1A0DD9}" destId="{0E616A14-E391-483D-A0EA-012971ECC3FC}" srcOrd="1" destOrd="0" presId="urn:microsoft.com/office/officeart/2005/8/layout/hierarchy2"/>
    <dgm:cxn modelId="{AC322FFB-9176-4FC0-B88F-56BF3E58F3A3}" type="presParOf" srcId="{F686359C-1259-448B-8D68-1A12151ABBEC}" destId="{FAA7344D-9C80-46CA-8FA3-3B1C58436A67}" srcOrd="2" destOrd="0" presId="urn:microsoft.com/office/officeart/2005/8/layout/hierarchy2"/>
    <dgm:cxn modelId="{50EE7FE9-0B73-4F42-B0AE-C422D027A633}" type="presParOf" srcId="{FAA7344D-9C80-46CA-8FA3-3B1C58436A67}" destId="{7C26B1DD-36AA-4056-9156-0448DEDF305B}" srcOrd="0" destOrd="0" presId="urn:microsoft.com/office/officeart/2005/8/layout/hierarchy2"/>
    <dgm:cxn modelId="{7FAA3F3B-E07A-44E7-B730-2478E033F166}" type="presParOf" srcId="{F686359C-1259-448B-8D68-1A12151ABBEC}" destId="{F82D67F4-44F1-434B-B757-4A0F4F6BDB95}" srcOrd="3" destOrd="0" presId="urn:microsoft.com/office/officeart/2005/8/layout/hierarchy2"/>
    <dgm:cxn modelId="{7A54FC71-D0B2-42F4-99E5-866E13666D82}" type="presParOf" srcId="{F82D67F4-44F1-434B-B757-4A0F4F6BDB95}" destId="{3FC1D212-8FBF-4465-962E-7BB33694C8AB}" srcOrd="0" destOrd="0" presId="urn:microsoft.com/office/officeart/2005/8/layout/hierarchy2"/>
    <dgm:cxn modelId="{B5B05766-9957-416E-911C-8D00BEB75C97}" type="presParOf" srcId="{F82D67F4-44F1-434B-B757-4A0F4F6BDB95}" destId="{9431EDC7-9315-4215-A377-E92C329762BB}" srcOrd="1" destOrd="0" presId="urn:microsoft.com/office/officeart/2005/8/layout/hierarchy2"/>
    <dgm:cxn modelId="{E3A4F9E3-7252-44AF-9746-E897E0A0733B}" type="presParOf" srcId="{9431EDC7-9315-4215-A377-E92C329762BB}" destId="{12310A1E-09FF-48B8-A85F-B6E2D3FB9BBC}" srcOrd="0" destOrd="0" presId="urn:microsoft.com/office/officeart/2005/8/layout/hierarchy2"/>
    <dgm:cxn modelId="{DA7ABAB7-3D6C-4219-BCB4-0114EF7C31DC}" type="presParOf" srcId="{12310A1E-09FF-48B8-A85F-B6E2D3FB9BBC}" destId="{C1F69A8C-7551-4229-A6F2-228115E701AA}" srcOrd="0" destOrd="0" presId="urn:microsoft.com/office/officeart/2005/8/layout/hierarchy2"/>
    <dgm:cxn modelId="{D63D9FD6-41DB-4A97-806D-34FD2A92ABA1}" type="presParOf" srcId="{9431EDC7-9315-4215-A377-E92C329762BB}" destId="{F989FDAA-87DD-4A60-8666-DD2A1C230A91}" srcOrd="1" destOrd="0" presId="urn:microsoft.com/office/officeart/2005/8/layout/hierarchy2"/>
    <dgm:cxn modelId="{71F77A53-2556-4FEB-AEC1-A679196F3CB6}" type="presParOf" srcId="{F989FDAA-87DD-4A60-8666-DD2A1C230A91}" destId="{9CC192BD-0736-43AE-B76D-18DBA2F84FD5}" srcOrd="0" destOrd="0" presId="urn:microsoft.com/office/officeart/2005/8/layout/hierarchy2"/>
    <dgm:cxn modelId="{0D6CB09E-1D53-459D-93F7-3C74B72DE5E2}" type="presParOf" srcId="{F989FDAA-87DD-4A60-8666-DD2A1C230A91}" destId="{81847692-FDA1-441A-A18B-639A032E4F29}" srcOrd="1" destOrd="0" presId="urn:microsoft.com/office/officeart/2005/8/layout/hierarchy2"/>
    <dgm:cxn modelId="{26A0DCA5-CDDD-458B-9222-FFFAE0EC218E}" type="presParOf" srcId="{F686359C-1259-448B-8D68-1A12151ABBEC}" destId="{65727D9F-ECD4-45E6-B9C8-8B1315D89F43}" srcOrd="4" destOrd="0" presId="urn:microsoft.com/office/officeart/2005/8/layout/hierarchy2"/>
    <dgm:cxn modelId="{58186C8C-C6E8-424C-9B09-DC30F7783576}" type="presParOf" srcId="{65727D9F-ECD4-45E6-B9C8-8B1315D89F43}" destId="{C9766D58-AD7E-48B8-A913-881DDD589841}" srcOrd="0" destOrd="0" presId="urn:microsoft.com/office/officeart/2005/8/layout/hierarchy2"/>
    <dgm:cxn modelId="{E26953F3-5941-4617-A045-5AA38B5CC050}" type="presParOf" srcId="{F686359C-1259-448B-8D68-1A12151ABBEC}" destId="{7BB365F3-0BBE-4794-B854-652F7FA3449D}" srcOrd="5" destOrd="0" presId="urn:microsoft.com/office/officeart/2005/8/layout/hierarchy2"/>
    <dgm:cxn modelId="{6C899228-7B0F-4BF6-BEBD-98602A5D393A}" type="presParOf" srcId="{7BB365F3-0BBE-4794-B854-652F7FA3449D}" destId="{548CE34B-6853-463E-8EC9-E987B6695DFA}" srcOrd="0" destOrd="0" presId="urn:microsoft.com/office/officeart/2005/8/layout/hierarchy2"/>
    <dgm:cxn modelId="{4F92075C-D552-4E74-891C-9582B7FBB5B4}" type="presParOf" srcId="{7BB365F3-0BBE-4794-B854-652F7FA3449D}" destId="{165176CF-ED84-4FAB-8BB2-3528CC494731}" srcOrd="1" destOrd="0" presId="urn:microsoft.com/office/officeart/2005/8/layout/hierarchy2"/>
    <dgm:cxn modelId="{E0C90601-724D-435E-8435-7ED40519E9FA}" type="presParOf" srcId="{165176CF-ED84-4FAB-8BB2-3528CC494731}" destId="{2BBF72DD-9AE6-4AB8-8C06-1F955D177560}" srcOrd="0" destOrd="0" presId="urn:microsoft.com/office/officeart/2005/8/layout/hierarchy2"/>
    <dgm:cxn modelId="{44955723-8090-4B8F-89B7-E2A8AE6637CE}" type="presParOf" srcId="{2BBF72DD-9AE6-4AB8-8C06-1F955D177560}" destId="{4A2B63A6-CE09-4F96-BC64-7869FB487F3B}" srcOrd="0" destOrd="0" presId="urn:microsoft.com/office/officeart/2005/8/layout/hierarchy2"/>
    <dgm:cxn modelId="{D8F4F07F-EF3F-4480-ADFF-4688CC686314}" type="presParOf" srcId="{165176CF-ED84-4FAB-8BB2-3528CC494731}" destId="{7C19BA9A-71AB-47C7-A085-C6973CE58844}" srcOrd="1" destOrd="0" presId="urn:microsoft.com/office/officeart/2005/8/layout/hierarchy2"/>
    <dgm:cxn modelId="{AD895730-1B1D-4C67-BF78-7CF0C24D4636}" type="presParOf" srcId="{7C19BA9A-71AB-47C7-A085-C6973CE58844}" destId="{C2D140AA-5B44-49B1-AFA4-65AE041B6A79}" srcOrd="0" destOrd="0" presId="urn:microsoft.com/office/officeart/2005/8/layout/hierarchy2"/>
    <dgm:cxn modelId="{247817C7-E52E-4882-9CB6-F768647621CE}" type="presParOf" srcId="{7C19BA9A-71AB-47C7-A085-C6973CE58844}" destId="{C5DD60CC-182E-4C15-A5BC-EDEEBB3B9774}" srcOrd="1" destOrd="0" presId="urn:microsoft.com/office/officeart/2005/8/layout/hierarchy2"/>
    <dgm:cxn modelId="{6495103E-B016-4023-B1B9-66D7E1FF6DCC}" type="presParOf" srcId="{728C4B09-B44D-4517-9D12-47D316CDC80A}" destId="{35C5CD34-BB07-410B-A871-6E270AFF5285}" srcOrd="2" destOrd="0" presId="urn:microsoft.com/office/officeart/2005/8/layout/hierarchy2"/>
    <dgm:cxn modelId="{3621D492-2A4D-49FF-982B-82490994985E}" type="presParOf" srcId="{35C5CD34-BB07-410B-A871-6E270AFF5285}" destId="{4E17E6CA-F41F-41D3-BC1D-7263E3F8C525}" srcOrd="0" destOrd="0" presId="urn:microsoft.com/office/officeart/2005/8/layout/hierarchy2"/>
    <dgm:cxn modelId="{9EC815AF-D51E-4D40-A159-7EFAAC6DB198}" type="presParOf" srcId="{728C4B09-B44D-4517-9D12-47D316CDC80A}" destId="{CA45C54B-1CCB-43DE-B299-47752745378D}" srcOrd="3" destOrd="0" presId="urn:microsoft.com/office/officeart/2005/8/layout/hierarchy2"/>
    <dgm:cxn modelId="{6574F751-9826-4F37-A1A1-3AB96A13A9D7}" type="presParOf" srcId="{CA45C54B-1CCB-43DE-B299-47752745378D}" destId="{7589AD69-B00B-4394-B364-50232F4038B5}" srcOrd="0" destOrd="0" presId="urn:microsoft.com/office/officeart/2005/8/layout/hierarchy2"/>
    <dgm:cxn modelId="{99611FF3-4BE0-4959-BBE8-824CBA63D9C8}" type="presParOf" srcId="{CA45C54B-1CCB-43DE-B299-47752745378D}" destId="{F12D2072-E5DE-4019-BA18-5520DA971F26}" srcOrd="1" destOrd="0" presId="urn:microsoft.com/office/officeart/2005/8/layout/hierarchy2"/>
    <dgm:cxn modelId="{D9BAEDBE-C9B8-4F2A-9159-673F9E47F1E4}" type="presParOf" srcId="{F12D2072-E5DE-4019-BA18-5520DA971F26}" destId="{5939C596-99A4-4B15-AA5B-A97C21CC3062}" srcOrd="0" destOrd="0" presId="urn:microsoft.com/office/officeart/2005/8/layout/hierarchy2"/>
    <dgm:cxn modelId="{08767FED-F982-4713-AE44-D7B6AD1CC37B}" type="presParOf" srcId="{5939C596-99A4-4B15-AA5B-A97C21CC3062}" destId="{A660484B-A54A-40E8-A88A-7A73F98E8E94}" srcOrd="0" destOrd="0" presId="urn:microsoft.com/office/officeart/2005/8/layout/hierarchy2"/>
    <dgm:cxn modelId="{05AD83C0-6581-49BD-9220-E7AECDBD0F6A}" type="presParOf" srcId="{F12D2072-E5DE-4019-BA18-5520DA971F26}" destId="{9C298C71-5EAD-4110-BEFA-509AAAD38095}" srcOrd="1" destOrd="0" presId="urn:microsoft.com/office/officeart/2005/8/layout/hierarchy2"/>
    <dgm:cxn modelId="{504F6CC4-1288-42E2-8CBF-7809101E06E7}" type="presParOf" srcId="{9C298C71-5EAD-4110-BEFA-509AAAD38095}" destId="{B769F12F-5DED-4B14-A4F8-9D5F897C64C7}" srcOrd="0" destOrd="0" presId="urn:microsoft.com/office/officeart/2005/8/layout/hierarchy2"/>
    <dgm:cxn modelId="{93192914-AC45-4574-8CBC-AD0CE26A768A}" type="presParOf" srcId="{9C298C71-5EAD-4110-BEFA-509AAAD38095}" destId="{EBEC35B2-9907-4D01-8D48-485C6D04E3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0.26667</cdr:x>
      <cdr:y>0.21931</cdr:y>
    </cdr:from>
    <cdr:to>
      <cdr:x>0.96667</cdr:x>
      <cdr:y>0.33356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8400" y="877669"/>
          <a:ext cx="6400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5% of High Risk Homeless are in Homeless PACT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0.25833</cdr:x>
      <cdr:y>0.48589</cdr:y>
    </cdr:from>
    <cdr:to>
      <cdr:x>0.96667</cdr:x>
      <cdr:y>0.60014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62200" y="1944469"/>
          <a:ext cx="64770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6% of High Risk 70+ </a:t>
          </a:r>
          <a:r>
            <a:rPr lang="en-US" sz="2000" dirty="0" err="1" smtClean="0"/>
            <a:t>yr</a:t>
          </a:r>
          <a:r>
            <a:rPr lang="en-US" sz="2000" dirty="0" smtClean="0"/>
            <a:t> olds Are In Geriatrics PACT 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0.25833</cdr:x>
      <cdr:y>0.71438</cdr:y>
    </cdr:from>
    <cdr:to>
      <cdr:x>0.93333</cdr:x>
      <cdr:y>0.80959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62200" y="2858869"/>
          <a:ext cx="61722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51% of High Risk HIV Patients Are In HIV PACT</a:t>
          </a:r>
          <a:endParaRPr lang="en-US" sz="2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0.76594</cdr:x>
      <cdr:y>0.02816</cdr:y>
    </cdr:from>
    <cdr:to>
      <cdr:x>0.8114</cdr:x>
      <cdr:y>0.24614</cdr:y>
    </cdr:to>
    <cdr:sp macro="" textlink="">
      <cdr:nvSpPr>
        <cdr:cNvPr id="2" name="Right Brace 1"/>
        <cdr:cNvSpPr/>
      </cdr:nvSpPr>
      <cdr:spPr>
        <a:xfrm xmlns:a="http://schemas.openxmlformats.org/drawingml/2006/main">
          <a:off x="6653593" y="132865"/>
          <a:ext cx="394902" cy="1028313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accent3"/>
          </a:solidFill>
          <a:prstDash val="solid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0.82033</cdr:x>
      <cdr:y>0.64286</cdr:y>
    </cdr:from>
    <cdr:to>
      <cdr:x>0.93145</cdr:x>
      <cdr:y>0.71021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7001006" y="2743199"/>
          <a:ext cx="948343" cy="287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dirty="0" smtClean="0">
              <a:ea typeface="Times New Roman"/>
            </a:rPr>
            <a:t>* P </a:t>
          </a:r>
          <a:r>
            <a:rPr lang="en-US" sz="1800" dirty="0">
              <a:ea typeface="Times New Roman"/>
            </a:rPr>
            <a:t>= </a:t>
          </a:r>
          <a:r>
            <a:rPr lang="en-US" sz="1800" dirty="0" smtClean="0">
              <a:ea typeface="Times New Roman"/>
            </a:rPr>
            <a:t>0.03</a:t>
          </a:r>
          <a:endParaRPr lang="en-U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5016B-6A6B-41B2-81B7-5063B1BB4E88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2AB9D-BD4A-4116-9E67-C1135B5FF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38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395-DF55-4540-9D1C-08D346CD268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974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395-DF55-4540-9D1C-08D346CD268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99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CP – INTRODUCE NEWSLETTER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00282-24DD-4AE4-989D-231E09BC6263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58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395-DF55-4540-9D1C-08D346CD268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61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395-DF55-4540-9D1C-08D346CD268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399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Data source: Q3Q4 </a:t>
            </a:r>
            <a:r>
              <a:rPr lang="en-US" dirty="0" err="1" smtClean="0"/>
              <a:t>freq</a:t>
            </a:r>
            <a:r>
              <a:rPr lang="en-US" dirty="0" smtClean="0"/>
              <a:t> </a:t>
            </a:r>
            <a:r>
              <a:rPr lang="en-US" dirty="0" err="1" smtClean="0"/>
              <a:t>glimmix</a:t>
            </a:r>
            <a:r>
              <a:rPr lang="en-US" dirty="0" smtClean="0"/>
              <a:t> 161230 -20170201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 values reflect</a:t>
            </a:r>
            <a:r>
              <a:rPr lang="en-US" baseline="0" dirty="0" smtClean="0"/>
              <a:t> multivariate regression models adjusting for age, sex, marital status, race/ethnicity, mode of survey response, tangible social support, loneliness score, functional status, health literacy, education, income; site is included as a fixed effect.</a:t>
            </a:r>
          </a:p>
          <a:p>
            <a:pPr marL="0" lvl="0" indent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Consider all your recent experiences with VA.  Please indicate how much you disagree or agree with the statements: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(Disagree strongly,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Disagree somewhat,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Neither disagree nor agree,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Agree somewhat,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Agree strongly)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I got the service I needed (OMB-required question)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It was easy to get what I needed (OMB-required question)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I have a VA healthcare provider who I trust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 I have a VA healthcare provider who respects me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 I have a VA healthcare provider who I can contact when I have questions about my care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f. I have a VA healthcare provider who helps coordinate my care from different doctors and services</a:t>
            </a:r>
          </a:p>
          <a:p>
            <a:pPr marL="0" lvl="0" indent="0">
              <a:buNone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(Responses</a:t>
            </a:r>
            <a:r>
              <a:rPr lang="en-US" baseline="0" dirty="0" smtClean="0"/>
              <a:t> </a:t>
            </a:r>
            <a:r>
              <a:rPr lang="en-US" dirty="0" smtClean="0"/>
              <a:t>analyzed as % who responded “agree strongly,” similar to SHEP)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4F59F-A407-4D85-91A1-4AAFB5F4F38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11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342DB-D49E-4DE2-A582-89611578FE6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8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395-DF55-4540-9D1C-08D346CD26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44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 smtClean="0"/>
              <a:t>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7474E-D7F2-4E56-915F-294C7F4D369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81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395-DF55-4540-9D1C-08D346CD268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00282-24DD-4AE4-989D-231E09BC62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51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395-DF55-4540-9D1C-08D346CD268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93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Ec</a:t>
            </a:r>
            <a:endParaRPr lang="en-US" dirty="0" smtClean="0"/>
          </a:p>
          <a:p>
            <a:r>
              <a:rPr lang="en-US" dirty="0" smtClean="0"/>
              <a:t>Medical issues are not what give</a:t>
            </a:r>
            <a:r>
              <a:rPr lang="en-US" baseline="0" dirty="0" smtClean="0"/>
              <a:t>s PACT trouble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9B8B5-7A0C-4CEE-8A99-A6B9A98DC4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29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63395-DF55-4540-9D1C-08D346CD268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97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00282-24DD-4AE4-989D-231E09BC626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32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BC7F-CDBA-4D11-9483-F1DA039A08F6}" type="datetimeFigureOut">
              <a:rPr lang="en-US" smtClean="0">
                <a:solidFill>
                  <a:srgbClr val="E7ECED"/>
                </a:solidFill>
              </a:rPr>
              <a:pPr/>
              <a:t>2/24/2017</a:t>
            </a:fld>
            <a:endParaRPr lang="en-US">
              <a:solidFill>
                <a:srgbClr val="E7ECE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ECE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D6B7-8E3A-4F9A-A1B3-BB33E9B92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95600"/>
            <a:ext cx="7659687" cy="1168400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3A70B6F-FDF6-49A7-9157-278FA67CC90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F3E2788-E0E9-40C2-B030-681938F73A61}" type="datetimeFigureOut">
              <a:rPr lang="en-US" smtClean="0"/>
              <a:t>2/24/2017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D95D6B7-8E3A-4F9A-A1B3-BB33E9B920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E7ECED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D96BC7F-CDBA-4D11-9483-F1DA039A08F6}" type="datetimeFigureOut">
              <a:rPr lang="en-US" smtClean="0">
                <a:solidFill>
                  <a:srgbClr val="E7ECED"/>
                </a:solidFill>
              </a:rPr>
              <a:pPr/>
              <a:t>2/24/2017</a:t>
            </a:fld>
            <a:endParaRPr lang="en-US">
              <a:solidFill>
                <a:srgbClr val="E7ECE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97-2003_Worksheet1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Cross Borders Symposium:  </a:t>
            </a:r>
            <a:r>
              <a:rPr lang="en-US" sz="4000" dirty="0" smtClean="0">
                <a:solidFill>
                  <a:schemeClr val="tx1"/>
                </a:solidFill>
              </a:rPr>
              <a:t>Caring for Complex Patients in VHA (Veterans Health Administration)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724400"/>
            <a:ext cx="6461760" cy="106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3/2/2017 to 3/3/2017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Lisa V. Rubenstein, MD, MSPH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83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010100"/>
              </p:ext>
            </p:extLst>
          </p:nvPr>
        </p:nvGraphicFramePr>
        <p:xfrm>
          <a:off x="0" y="914400"/>
          <a:ext cx="8974478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555"/>
            <a:ext cx="76200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Reasons PACT Providers  Struggle With High Risk Patients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162799" y="3438435"/>
            <a:ext cx="1921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Problems with coordination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and communication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43760" y="1676400"/>
            <a:ext cx="17783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Patients with psychosocial and behavioral issues, learning deficits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457890"/>
            <a:ext cx="4296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/>
              <a:t>From PACT provider/nurse survey, 2015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886568" y="3048000"/>
            <a:ext cx="400048" cy="1981200"/>
          </a:xfrm>
          <a:prstGeom prst="rightBrace">
            <a:avLst/>
          </a:prstGeom>
          <a:ln cmpd="sng">
            <a:solidFill>
              <a:schemeClr val="accent3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229600" cy="909637"/>
          </a:xfrm>
        </p:spPr>
        <p:txBody>
          <a:bodyPr/>
          <a:lstStyle/>
          <a:p>
            <a:r>
              <a:rPr lang="en-US" sz="3600" dirty="0" smtClean="0"/>
              <a:t>High Risk Patient Impacts on PACT and Care Models for Improving Their Outcomes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153400" cy="4724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Managing high-need patients while accountable for all primary care patients strains PACT teams and  puts these vulnerable patients at risk</a:t>
            </a:r>
          </a:p>
          <a:p>
            <a:pPr lvl="1"/>
            <a:r>
              <a:rPr lang="en-US" sz="2800" dirty="0" smtClean="0"/>
              <a:t>High risk patient care can impede general patient access</a:t>
            </a:r>
          </a:p>
          <a:p>
            <a:r>
              <a:rPr lang="en-US" sz="2800" dirty="0" smtClean="0"/>
              <a:t>Some care models reduce high risk patient hospitalization in particular contexts, but often do not have a PCMH/PACT environment (e.g., Brenner et al; patients w/o established primary care access)</a:t>
            </a:r>
          </a:p>
          <a:p>
            <a:r>
              <a:rPr lang="en-US" sz="2800" dirty="0" smtClean="0"/>
              <a:t>Positive results from some studies may be explained by regression to the mean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623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Chart 2"/>
          <p:cNvGraphicFramePr>
            <a:graphicFrameLocks/>
          </p:cNvGraphicFramePr>
          <p:nvPr/>
        </p:nvGraphicFramePr>
        <p:xfrm>
          <a:off x="101600" y="1778000"/>
          <a:ext cx="8864600" cy="490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4" imgW="8864352" imgH="4901609" progId="Excel.Chart.8">
                  <p:embed/>
                </p:oleObj>
              </mc:Choice>
              <mc:Fallback>
                <p:oleObj r:id="rId4" imgW="8864352" imgH="490160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1778000"/>
                        <a:ext cx="8864600" cy="490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6477000"/>
            <a:ext cx="4953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  <a:latin typeface="Cambria"/>
              </a:rPr>
              <a:t>11-Month Person-Level Costs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063" y="2220913"/>
            <a:ext cx="1938337" cy="707886"/>
          </a:xfrm>
          <a:prstGeom prst="rect">
            <a:avLst/>
          </a:prstGeom>
          <a:noFill/>
          <a:ln w="38100" cmpd="sng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Cambria"/>
              </a:rPr>
              <a:t>25% decrease in </a:t>
            </a:r>
            <a:r>
              <a:rPr lang="en-US" sz="2000" dirty="0" smtClean="0">
                <a:solidFill>
                  <a:prstClr val="black"/>
                </a:solidFill>
                <a:latin typeface="Cambria"/>
              </a:rPr>
              <a:t>cost/patient</a:t>
            </a:r>
            <a:r>
              <a:rPr lang="en-US" sz="2000" dirty="0">
                <a:solidFill>
                  <a:prstClr val="black"/>
                </a:solidFill>
                <a:latin typeface="Cambria"/>
              </a:rPr>
              <a:t>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9063" y="3657600"/>
            <a:ext cx="1785937" cy="708025"/>
          </a:xfrm>
          <a:prstGeom prst="rect">
            <a:avLst/>
          </a:prstGeom>
          <a:noFill/>
          <a:ln w="38100" cmpd="sng">
            <a:solidFill>
              <a:srgbClr val="C0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Cambria"/>
              </a:rPr>
              <a:t>24% decrease in cost/patient!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3333750"/>
            <a:ext cx="9144000" cy="3524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706562"/>
          </a:xfrm>
        </p:spPr>
        <p:txBody>
          <a:bodyPr/>
          <a:lstStyle/>
          <a:p>
            <a:r>
              <a:rPr lang="en-US" sz="3600" dirty="0" smtClean="0"/>
              <a:t>A Potential Pitfall If No Comparison </a:t>
            </a:r>
            <a:r>
              <a:rPr lang="en-US" sz="2800" dirty="0" smtClean="0"/>
              <a:t>(</a:t>
            </a:r>
            <a:r>
              <a:rPr lang="en-US" sz="2800" dirty="0" err="1" smtClean="0"/>
              <a:t>Zulman</a:t>
            </a:r>
            <a:r>
              <a:rPr lang="en-US" sz="2800" dirty="0" smtClean="0"/>
              <a:t> et al, from </a:t>
            </a:r>
            <a:r>
              <a:rPr lang="en-US" sz="2800" dirty="0" err="1" smtClean="0"/>
              <a:t>ImPACT</a:t>
            </a:r>
            <a:r>
              <a:rPr lang="en-US" sz="2800" dirty="0" smtClean="0"/>
              <a:t>, a pilot intensive management program, early results)*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181600" y="59436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</a:t>
            </a:r>
            <a:r>
              <a:rPr lang="en-US" sz="2400" dirty="0" err="1" smtClean="0"/>
              <a:t>Zulman</a:t>
            </a:r>
            <a:r>
              <a:rPr lang="en-US" sz="2400" dirty="0" smtClean="0"/>
              <a:t> et al, JAMA </a:t>
            </a:r>
            <a:r>
              <a:rPr lang="en-US" sz="2400" dirty="0" err="1" smtClean="0"/>
              <a:t>Int</a:t>
            </a:r>
            <a:r>
              <a:rPr lang="en-US" sz="2400" dirty="0" smtClean="0"/>
              <a:t> Med, 2017, final results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620000" cy="1143000"/>
          </a:xfrm>
        </p:spPr>
        <p:txBody>
          <a:bodyPr/>
          <a:lstStyle/>
          <a:p>
            <a:r>
              <a:rPr lang="en-US" sz="3600" dirty="0" smtClean="0"/>
              <a:t>Decision to Initiate PACT Intensive Management Demonstration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9486" y="1447800"/>
            <a:ext cx="93726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              Policymakers faced choice of either</a:t>
            </a:r>
            <a:r>
              <a:rPr lang="en-US" sz="2400" dirty="0" smtClean="0"/>
              <a:t>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800" dirty="0" smtClean="0"/>
              <a:t>Broadly implementing a promising intervention from non-VA setting but not tested in VA</a:t>
            </a:r>
          </a:p>
          <a:p>
            <a:pPr marL="1371600" lvl="2" indent="-514350"/>
            <a:r>
              <a:rPr lang="en-US" sz="2400" dirty="0"/>
              <a:t>Potential risks of high cost, insufficient implementation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800" dirty="0" smtClean="0"/>
              <a:t>Gathering VA-specific data through a rigorous QI demonstration initiative</a:t>
            </a:r>
          </a:p>
          <a:p>
            <a:pPr marL="1371600" lvl="2" indent="-514350"/>
            <a:r>
              <a:rPr lang="en-US" sz="2400" dirty="0" smtClean="0"/>
              <a:t>Test concepts, barriers/facilitators, care processes &amp; outcomes</a:t>
            </a:r>
          </a:p>
          <a:p>
            <a:pPr marL="1371600" lvl="2" indent="-514350"/>
            <a:r>
              <a:rPr lang="en-US" sz="2400" dirty="0" smtClean="0"/>
              <a:t>Even if negative, learn about VA high risk patients, their needs, their impacts on the care system, and develop helpful management tools and approaches</a:t>
            </a:r>
          </a:p>
        </p:txBody>
      </p:sp>
    </p:spTree>
    <p:extLst>
      <p:ext uri="{BB962C8B-B14F-4D97-AF65-F5344CB8AC3E}">
        <p14:creationId xmlns:p14="http://schemas.microsoft.com/office/powerpoint/2010/main" val="303986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PIM Demonstration Request for Proposal (RFP)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RFP required </a:t>
            </a:r>
          </a:p>
          <a:p>
            <a:pPr lvl="1"/>
            <a:r>
              <a:rPr lang="en-US" sz="2600" dirty="0" smtClean="0"/>
              <a:t>Interdisciplinary intensive management team</a:t>
            </a:r>
          </a:p>
          <a:p>
            <a:pPr lvl="1"/>
            <a:r>
              <a:rPr lang="en-US" sz="2600" dirty="0" smtClean="0"/>
              <a:t>Evidence basis</a:t>
            </a:r>
          </a:p>
          <a:p>
            <a:pPr lvl="1"/>
            <a:r>
              <a:rPr lang="en-US" sz="2600" dirty="0" smtClean="0"/>
              <a:t>Use of CAN score to identify high-risk patients</a:t>
            </a:r>
          </a:p>
          <a:p>
            <a:pPr lvl="1"/>
            <a:r>
              <a:rPr lang="en-US" sz="2600" dirty="0" smtClean="0"/>
              <a:t>Willingness to participate in rigorous evaluation </a:t>
            </a:r>
          </a:p>
          <a:p>
            <a:r>
              <a:rPr lang="en-US" sz="2600" dirty="0" smtClean="0"/>
              <a:t>Evaluation—Naturalistic, quality </a:t>
            </a:r>
            <a:r>
              <a:rPr lang="en-US" sz="2600" dirty="0"/>
              <a:t>i</a:t>
            </a:r>
            <a:r>
              <a:rPr lang="en-US" sz="2600" dirty="0" smtClean="0"/>
              <a:t>mprovement focus</a:t>
            </a:r>
          </a:p>
          <a:p>
            <a:pPr lvl="1"/>
            <a:r>
              <a:rPr lang="en-US" sz="2600" dirty="0" smtClean="0"/>
              <a:t>Mixed methods, but primary outcome of hospitalization</a:t>
            </a:r>
          </a:p>
          <a:p>
            <a:pPr lvl="1"/>
            <a:r>
              <a:rPr lang="en-US" sz="2600" dirty="0" smtClean="0"/>
              <a:t>High risk patients randomized to be invited to participate</a:t>
            </a:r>
          </a:p>
          <a:p>
            <a:pPr lvl="1"/>
            <a:r>
              <a:rPr lang="en-US" sz="2600" dirty="0" smtClean="0"/>
              <a:t>Patient lists sent to sites to screen, triage</a:t>
            </a:r>
          </a:p>
        </p:txBody>
      </p:sp>
    </p:spTree>
    <p:extLst>
      <p:ext uri="{BB962C8B-B14F-4D97-AF65-F5344CB8AC3E}">
        <p14:creationId xmlns:p14="http://schemas.microsoft.com/office/powerpoint/2010/main" val="4229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2404" y="304800"/>
            <a:ext cx="8229600" cy="1290637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PACT </a:t>
            </a:r>
            <a:r>
              <a:rPr lang="en-US" sz="3600" dirty="0"/>
              <a:t>Intensive Management (PIM</a:t>
            </a:r>
            <a:r>
              <a:rPr lang="en-US" sz="3600" dirty="0" smtClean="0"/>
              <a:t>)</a:t>
            </a:r>
            <a:br>
              <a:rPr lang="en-US" sz="3600" dirty="0" smtClean="0"/>
            </a:br>
            <a:r>
              <a:rPr lang="en-US" sz="3600" dirty="0" smtClean="0"/>
              <a:t>Selected Sites </a:t>
            </a:r>
            <a:r>
              <a:rPr lang="en-US" sz="3100" dirty="0" smtClean="0"/>
              <a:t>(5 selected out of 39 applicants, 2013)</a:t>
            </a:r>
            <a:endParaRPr lang="en-US" sz="3600" dirty="0"/>
          </a:p>
        </p:txBody>
      </p:sp>
      <p:pic>
        <p:nvPicPr>
          <p:cNvPr id="11266" name="Picture 2" descr="http://www2.va.gov/directory/images/vha/smallmap.gif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90700"/>
            <a:ext cx="8742218" cy="4741542"/>
          </a:xfrm>
          <a:prstGeom prst="rect">
            <a:avLst/>
          </a:prstGeom>
          <a:blipFill dpi="0" rotWithShape="1"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effectLst>
            <a:glow>
              <a:schemeClr val="accent1"/>
            </a:glow>
            <a:outerShdw sx="1000" sy="1000" algn="ctr" rotWithShape="0">
              <a:srgbClr val="000000"/>
            </a:outerShdw>
            <a:reflection endPos="0" dir="5400000" sy="-100000" algn="bl" rotWithShape="0"/>
          </a:effectLst>
        </p:spPr>
      </p:pic>
      <p:pic>
        <p:nvPicPr>
          <p:cNvPr id="11268" name="Picture 4" descr="http://www.atlanta.va.gov/images/rotate_Atlanta_340x21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1466273" cy="90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638800" y="5782439"/>
            <a:ext cx="1466273" cy="3048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Atlanta CBOC</a:t>
            </a: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1270" name="Picture 6" descr="http://www.ideastream.org/common/images/news/2014/113v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554" y="2276679"/>
            <a:ext cx="1629229" cy="100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6922554" y="3282967"/>
            <a:ext cx="1629229" cy="87850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Cleveland VAMC and CBOC</a:t>
            </a: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1272" name="Picture 8" descr="http://www.milwaukee.va.gov/images/Slideshow/rotate1_VISN12_Milwauke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17847"/>
            <a:ext cx="1581727" cy="97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105400" y="3200400"/>
            <a:ext cx="1581727" cy="52181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Milwaukee VAMC</a:t>
            </a: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1274" name="Picture 10" descr="https://fbcdn-sphotos-d-a.akamaihd.net/hphotos-ak-frc3/t31.0-8/c0.111.851.315/p851x315/10259036_728934170461573_3650607045814416994_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237079"/>
            <a:ext cx="1828800" cy="82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239001" y="5008208"/>
            <a:ext cx="1828800" cy="32141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Salisbury VAMC</a:t>
            </a: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1276" name="Picture 12" descr="http://www.sanfrancisco.va.gov/images/rotate_SanFrancisco_340x210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43200"/>
            <a:ext cx="1651661" cy="102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524000" y="3733800"/>
            <a:ext cx="1651661" cy="91561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San Francisco VAMC and 2 CBOCs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600" dirty="0"/>
              <a:t>Each site’s PIM had distinct features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00034"/>
              </p:ext>
            </p:extLst>
          </p:nvPr>
        </p:nvGraphicFramePr>
        <p:xfrm>
          <a:off x="457200" y="1935163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674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No Significant Effect of PIM on Rates of Acute Care after 12 </a:t>
            </a:r>
            <a:r>
              <a:rPr lang="en-US" sz="3600" dirty="0" smtClean="0"/>
              <a:t>Months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105638"/>
              </p:ext>
            </p:extLst>
          </p:nvPr>
        </p:nvGraphicFramePr>
        <p:xfrm>
          <a:off x="457200" y="1676400"/>
          <a:ext cx="8229600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95675" y="6069568"/>
            <a:ext cx="5419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ACSC = Ambulatory Care Sensitive Condition</a:t>
            </a:r>
          </a:p>
          <a:p>
            <a:pPr algn="r"/>
            <a:r>
              <a:rPr lang="en-US" dirty="0"/>
              <a:t>Note: </a:t>
            </a:r>
            <a:r>
              <a:rPr lang="en-US" dirty="0" smtClean="0"/>
              <a:t>Data </a:t>
            </a:r>
            <a:r>
              <a:rPr lang="en-US" dirty="0"/>
              <a:t>includes VHA and fee-basis </a:t>
            </a:r>
            <a:r>
              <a:rPr lang="en-US" dirty="0" smtClean="0"/>
              <a:t>hospitalizations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2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458200" cy="1143000"/>
          </a:xfrm>
        </p:spPr>
        <p:txBody>
          <a:bodyPr>
            <a:noAutofit/>
          </a:bodyPr>
          <a:lstStyle/>
          <a:p>
            <a:r>
              <a:rPr lang="en-US" sz="3500" dirty="0" smtClean="0"/>
              <a:t>PIM Had Positive Effect on Trust; Trends Toward Improved Access &amp; Coordination</a:t>
            </a:r>
            <a:endParaRPr lang="en-US" sz="35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114806" y="5943600"/>
            <a:ext cx="4114800" cy="361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Strongly </a:t>
            </a:r>
            <a:r>
              <a:rPr lang="en-US" sz="2400" dirty="0"/>
              <a:t>A</a:t>
            </a:r>
            <a:r>
              <a:rPr lang="en-US" sz="2400" dirty="0" smtClean="0"/>
              <a:t>gree</a:t>
            </a:r>
            <a:endParaRPr lang="en-US" sz="2400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033729"/>
              </p:ext>
            </p:extLst>
          </p:nvPr>
        </p:nvGraphicFramePr>
        <p:xfrm>
          <a:off x="228600" y="1676401"/>
          <a:ext cx="8534400" cy="4267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9604" y="6490811"/>
            <a:ext cx="6454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2016 Survey of High-Risk PIM and PACT Patients (N = 1527)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4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514"/>
            <a:ext cx="7620000" cy="1143000"/>
          </a:xfrm>
        </p:spPr>
        <p:txBody>
          <a:bodyPr/>
          <a:lstStyle/>
          <a:p>
            <a:r>
              <a:rPr lang="en-US" dirty="0" smtClean="0"/>
              <a:t>Some of What We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1534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Primary care is where most high risk patients receive care</a:t>
            </a:r>
          </a:p>
          <a:p>
            <a:pPr lvl="1"/>
            <a:r>
              <a:rPr lang="en-US" dirty="0" smtClean="0"/>
              <a:t>PCMH/PACT is a high bar for improvement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magic bullet to reduce hospitalization especially among pts with access to comprehensive primary care</a:t>
            </a:r>
          </a:p>
          <a:p>
            <a:r>
              <a:rPr lang="en-US" dirty="0"/>
              <a:t>A</a:t>
            </a:r>
            <a:r>
              <a:rPr lang="en-US" dirty="0" smtClean="0"/>
              <a:t>pproaches to high risk patient care will need to leverage or support general primary care</a:t>
            </a:r>
          </a:p>
          <a:p>
            <a:r>
              <a:rPr lang="en-US" dirty="0" smtClean="0"/>
              <a:t>Primary care providers perceive stress related to caring for high risk patients</a:t>
            </a:r>
          </a:p>
          <a:p>
            <a:pPr lvl="1"/>
            <a:r>
              <a:rPr lang="en-US" dirty="0" smtClean="0"/>
              <a:t>Reducing provider/staff burnout may be an important goal</a:t>
            </a:r>
          </a:p>
        </p:txBody>
      </p:sp>
    </p:spTree>
    <p:extLst>
      <p:ext uri="{BB962C8B-B14F-4D97-AF65-F5344CB8AC3E}">
        <p14:creationId xmlns:p14="http://schemas.microsoft.com/office/powerpoint/2010/main" val="23496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9563"/>
            <a:ext cx="8229600" cy="1290637"/>
          </a:xfrm>
        </p:spPr>
        <p:txBody>
          <a:bodyPr/>
          <a:lstStyle/>
          <a:p>
            <a:r>
              <a:rPr lang="en-US" sz="3600" dirty="0" smtClean="0"/>
              <a:t>“Hot Spotter” Initiatives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76400"/>
            <a:ext cx="6553200" cy="4572000"/>
          </a:xfrm>
        </p:spPr>
        <p:txBody>
          <a:bodyPr/>
          <a:lstStyle/>
          <a:p>
            <a:pPr lvl="0"/>
            <a:r>
              <a:rPr lang="en-US" sz="2800" dirty="0">
                <a:solidFill>
                  <a:sysClr val="windowText" lastClr="000000"/>
                </a:solidFill>
              </a:rPr>
              <a:t>We focus here on a VHA hot spot, how VHA chose to focus on it, and what we learned</a:t>
            </a:r>
          </a:p>
          <a:p>
            <a:pPr lvl="1"/>
            <a:r>
              <a:rPr lang="en-US" sz="2800" dirty="0" smtClean="0"/>
              <a:t>5% of patients account for almost half of VHA healthcare costs (VHA and non-VHA), mostly from hospitalizations</a:t>
            </a:r>
          </a:p>
          <a:p>
            <a:pPr lvl="1">
              <a:buFont typeface="Arial"/>
              <a:buChar char="•"/>
              <a:defRPr/>
            </a:pPr>
            <a:r>
              <a:rPr lang="en-US" sz="2800" dirty="0"/>
              <a:t>“Hot Spotter” </a:t>
            </a:r>
            <a:r>
              <a:rPr lang="en-US" sz="2800" dirty="0" smtClean="0"/>
              <a:t>concept p</a:t>
            </a:r>
            <a:r>
              <a:rPr lang="en-US" sz="2800" dirty="0" smtClean="0">
                <a:solidFill>
                  <a:sysClr val="windowText" lastClr="000000"/>
                </a:solidFill>
              </a:rPr>
              <a:t>opularized </a:t>
            </a:r>
            <a:r>
              <a:rPr lang="en-US" sz="2800" dirty="0">
                <a:solidFill>
                  <a:sysClr val="windowText" lastClr="000000"/>
                </a:solidFill>
              </a:rPr>
              <a:t>by </a:t>
            </a:r>
            <a:r>
              <a:rPr lang="en-US" sz="2800" dirty="0" err="1">
                <a:solidFill>
                  <a:sysClr val="windowText" lastClr="000000"/>
                </a:solidFill>
              </a:rPr>
              <a:t>Atul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Gwande</a:t>
            </a:r>
            <a:r>
              <a:rPr lang="en-US" sz="2800" dirty="0">
                <a:solidFill>
                  <a:sysClr val="windowText" lastClr="000000"/>
                </a:solidFill>
              </a:rPr>
              <a:t>, 2011, </a:t>
            </a:r>
            <a:r>
              <a:rPr lang="en-US" sz="2800" i="1" dirty="0">
                <a:solidFill>
                  <a:sysClr val="windowText" lastClr="000000"/>
                </a:solidFill>
              </a:rPr>
              <a:t>New </a:t>
            </a:r>
            <a:r>
              <a:rPr lang="en-US" sz="2800" i="1" dirty="0" smtClean="0">
                <a:solidFill>
                  <a:sysClr val="windowText" lastClr="000000"/>
                </a:solidFill>
              </a:rPr>
              <a:t>Yorker</a:t>
            </a:r>
          </a:p>
          <a:p>
            <a:pPr lvl="0" fontAlgn="auto">
              <a:spcAft>
                <a:spcPts val="0"/>
              </a:spcAft>
              <a:buFont typeface="Arial"/>
              <a:buChar char="•"/>
              <a:defRPr/>
            </a:pPr>
            <a:endParaRPr lang="en-US" sz="2400" dirty="0">
              <a:solidFill>
                <a:sysClr val="windowText" lastClr="0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486" y="1371600"/>
            <a:ext cx="203915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03418" y="4267200"/>
            <a:ext cx="17236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Camden, New Jersey, 1% of patients account for 1/3 of medical costs. Photograph by Phillip </a:t>
            </a:r>
            <a:r>
              <a:rPr lang="en-US" dirty="0" err="1"/>
              <a:t>Toledan</a:t>
            </a:r>
            <a:r>
              <a:rPr lang="en-US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o</a:t>
            </a: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18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Learned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001000" cy="5334000"/>
          </a:xfrm>
        </p:spPr>
        <p:txBody>
          <a:bodyPr>
            <a:normAutofit fontScale="92500" lnSpcReduction="20000"/>
          </a:bodyPr>
          <a:lstStyle/>
          <a:p>
            <a:pPr marL="342900" lvl="1">
              <a:buClr>
                <a:schemeClr val="accent1"/>
              </a:buClr>
            </a:pPr>
            <a:r>
              <a:rPr lang="en-US" dirty="0"/>
              <a:t>Mental health specialist support </a:t>
            </a:r>
            <a:r>
              <a:rPr lang="en-US" dirty="0" smtClean="0"/>
              <a:t>was crucial</a:t>
            </a:r>
            <a:endParaRPr lang="en-US" dirty="0"/>
          </a:p>
          <a:p>
            <a:pPr lvl="1"/>
            <a:r>
              <a:rPr lang="en-US" dirty="0" smtClean="0"/>
              <a:t>50</a:t>
            </a:r>
            <a:r>
              <a:rPr lang="en-US" dirty="0"/>
              <a:t>% of highest risk VHA patients </a:t>
            </a:r>
            <a:r>
              <a:rPr lang="en-US" dirty="0" smtClean="0"/>
              <a:t>have </a:t>
            </a:r>
            <a:r>
              <a:rPr lang="en-US" dirty="0"/>
              <a:t>a mental health diagnosis</a:t>
            </a:r>
          </a:p>
          <a:p>
            <a:r>
              <a:rPr lang="en-US" dirty="0" smtClean="0"/>
              <a:t>Social worker role crucial for high risk pts</a:t>
            </a:r>
          </a:p>
          <a:p>
            <a:pPr lvl="1"/>
            <a:r>
              <a:rPr lang="en-US" dirty="0" smtClean="0"/>
              <a:t>Home situations, resource needs</a:t>
            </a:r>
          </a:p>
          <a:p>
            <a:pPr lvl="1"/>
            <a:r>
              <a:rPr lang="en-US" dirty="0" smtClean="0"/>
              <a:t>Legal issues</a:t>
            </a:r>
          </a:p>
          <a:p>
            <a:pPr lvl="1"/>
            <a:r>
              <a:rPr lang="en-US" dirty="0" smtClean="0"/>
              <a:t>Behavioral issues</a:t>
            </a:r>
          </a:p>
          <a:p>
            <a:r>
              <a:rPr lang="en-US" dirty="0" smtClean="0"/>
              <a:t>RNs, LVNs and clerks were crucial for</a:t>
            </a:r>
          </a:p>
          <a:p>
            <a:pPr lvl="1"/>
            <a:r>
              <a:rPr lang="en-US" dirty="0" smtClean="0"/>
              <a:t>Care coordination  (the single biggest PIM workload) </a:t>
            </a:r>
          </a:p>
          <a:p>
            <a:pPr lvl="1"/>
            <a:r>
              <a:rPr lang="en-US" dirty="0" smtClean="0"/>
              <a:t>Health coaching  for chronic diseases</a:t>
            </a:r>
          </a:p>
          <a:p>
            <a:pPr lvl="1"/>
            <a:r>
              <a:rPr lang="en-US" dirty="0" smtClean="0"/>
              <a:t>Medication and equipment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620000" cy="914400"/>
          </a:xfrm>
        </p:spPr>
        <p:txBody>
          <a:bodyPr/>
          <a:lstStyle/>
          <a:p>
            <a:r>
              <a:rPr lang="en-US" sz="4000" dirty="0" smtClean="0"/>
              <a:t>What We Learned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105400"/>
          </a:xfrm>
        </p:spPr>
        <p:txBody>
          <a:bodyPr>
            <a:noAutofit/>
          </a:bodyPr>
          <a:lstStyle/>
          <a:p>
            <a:r>
              <a:rPr lang="en-US" sz="2600" dirty="0" smtClean="0"/>
              <a:t>Unmet patient needs interact with PACT sufficiency; primary care can meet most needs if:</a:t>
            </a:r>
          </a:p>
          <a:p>
            <a:pPr lvl="1"/>
            <a:r>
              <a:rPr lang="en-US" sz="2600" dirty="0" smtClean="0"/>
              <a:t>Adequately staffed for care coordination</a:t>
            </a:r>
          </a:p>
          <a:p>
            <a:pPr lvl="1"/>
            <a:r>
              <a:rPr lang="en-US" sz="2600" dirty="0" smtClean="0"/>
              <a:t>Supported by specialists when needed</a:t>
            </a:r>
          </a:p>
          <a:p>
            <a:pPr lvl="1"/>
            <a:r>
              <a:rPr lang="en-US" sz="2600" dirty="0" smtClean="0"/>
              <a:t>Communication modalities are working</a:t>
            </a:r>
          </a:p>
          <a:p>
            <a:r>
              <a:rPr lang="en-US" sz="2600" dirty="0" smtClean="0"/>
              <a:t>Primary care most needs support for </a:t>
            </a:r>
          </a:p>
          <a:p>
            <a:pPr lvl="1"/>
            <a:r>
              <a:rPr lang="en-US" sz="2600" dirty="0"/>
              <a:t>Achieving patient engagement, </a:t>
            </a:r>
            <a:r>
              <a:rPr lang="en-US" sz="2600" dirty="0" smtClean="0"/>
              <a:t>trust, adherence </a:t>
            </a:r>
          </a:p>
          <a:p>
            <a:pPr lvl="1"/>
            <a:r>
              <a:rPr lang="en-US" sz="2600" dirty="0" smtClean="0"/>
              <a:t>Home visit &amp; psychosocial assessments</a:t>
            </a:r>
          </a:p>
          <a:p>
            <a:pPr lvl="1"/>
            <a:r>
              <a:rPr lang="en-US" sz="2600" dirty="0" smtClean="0"/>
              <a:t>Bridging to other resources, e.g. home based primary care, palliative care, geriatrics</a:t>
            </a:r>
          </a:p>
          <a:p>
            <a:pPr lvl="1"/>
            <a:r>
              <a:rPr lang="en-US" sz="2600" dirty="0" smtClean="0"/>
              <a:t>Care coordination during phases of acute pt. need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412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Acknowledgements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Members of PIM Initiative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16002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PIM Demonstration </a:t>
            </a:r>
            <a:r>
              <a:rPr lang="en-US" sz="2400" dirty="0" smtClean="0"/>
              <a:t>sites</a:t>
            </a:r>
            <a:endParaRPr lang="en-US" sz="2400" dirty="0"/>
          </a:p>
          <a:p>
            <a:r>
              <a:rPr lang="en-US" sz="2400" dirty="0"/>
              <a:t>PIM Executive Committee: Gordon </a:t>
            </a:r>
            <a:r>
              <a:rPr lang="en-US" sz="2400" dirty="0" smtClean="0"/>
              <a:t>Schectman, David </a:t>
            </a:r>
            <a:r>
              <a:rPr lang="en-US" sz="2400" dirty="0"/>
              <a:t>Atkins, </a:t>
            </a:r>
            <a:r>
              <a:rPr lang="en-US" sz="2400" dirty="0" smtClean="0"/>
              <a:t>Carrie </a:t>
            </a:r>
            <a:r>
              <a:rPr lang="en-US" sz="2400" dirty="0"/>
              <a:t>Patton, Belinda </a:t>
            </a:r>
            <a:r>
              <a:rPr lang="en-US" sz="2400" dirty="0" smtClean="0"/>
              <a:t>Black (Velazquez)</a:t>
            </a:r>
          </a:p>
          <a:p>
            <a:r>
              <a:rPr lang="en-US" sz="2400" dirty="0" smtClean="0"/>
              <a:t>PIM National Evaluation Committee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3200401"/>
            <a:ext cx="8077200" cy="312420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Lisa </a:t>
            </a:r>
            <a:r>
              <a:rPr lang="en-US" sz="1600" dirty="0"/>
              <a:t>Rubenstein (CSHIIP, Los Angeles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Steve </a:t>
            </a:r>
            <a:r>
              <a:rPr lang="en-US" sz="1600" dirty="0"/>
              <a:t>Asch (Ci2i, Palo Alto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Evelyn </a:t>
            </a:r>
            <a:r>
              <a:rPr lang="en-US" sz="1600" dirty="0"/>
              <a:t>Chang (CSHIIP, Los Angeles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/>
              <a:t>Donna Zulman (Ci2i, Palo Alto</a:t>
            </a:r>
            <a:r>
              <a:rPr lang="en-US" sz="1600" dirty="0" smtClean="0"/>
              <a:t>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Jean Yoon(HERC, Palo Alto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Michael </a:t>
            </a:r>
            <a:r>
              <a:rPr lang="en-US" sz="1600" dirty="0"/>
              <a:t>Ong (CSHIIP, Los Angeles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Susan </a:t>
            </a:r>
            <a:r>
              <a:rPr lang="en-US" sz="1600" dirty="0"/>
              <a:t>Stockdale (CSHIIP, Los Angeles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Marian </a:t>
            </a:r>
            <a:r>
              <a:rPr lang="en-US" sz="1600" dirty="0"/>
              <a:t>Katz (CSHIIP, Los Angeles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Elvira </a:t>
            </a:r>
            <a:r>
              <a:rPr lang="en-US" sz="1600" dirty="0"/>
              <a:t>Jimenez (CSHIIP, Los Angeles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Mingming </a:t>
            </a:r>
            <a:r>
              <a:rPr lang="en-US" sz="1600" dirty="0"/>
              <a:t>Wang (CSHIIP, Los </a:t>
            </a:r>
            <a:r>
              <a:rPr lang="en-US" sz="1600" dirty="0" smtClean="0"/>
              <a:t>Angeles)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Ava Wong (PIM NEC, VA Palo Alto)</a:t>
            </a:r>
          </a:p>
          <a:p>
            <a:pPr marL="0" indent="0">
              <a:buNone/>
            </a:pPr>
            <a:r>
              <a:rPr lang="en-US" sz="1600" dirty="0" smtClean="0"/>
              <a:t>Angel </a:t>
            </a:r>
            <a:r>
              <a:rPr lang="en-US" sz="1600" dirty="0"/>
              <a:t>Park (HERC, Palo </a:t>
            </a:r>
            <a:r>
              <a:rPr lang="en-US" sz="1600" dirty="0" smtClean="0"/>
              <a:t>Alto)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Karen Chu (CSHIIP, Los </a:t>
            </a:r>
            <a:r>
              <a:rPr lang="en-US" sz="1600" dirty="0" smtClean="0"/>
              <a:t>Angeles)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Andrew Lanto (CSHIIP, Los </a:t>
            </a:r>
            <a:r>
              <a:rPr lang="en-US" sz="1600" dirty="0" smtClean="0"/>
              <a:t>Angeles)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Shoutzu Lin (Ci2i, Palo </a:t>
            </a:r>
            <a:r>
              <a:rPr lang="en-US" sz="1600" dirty="0" smtClean="0"/>
              <a:t>Alto)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Cindie Slightam/Terri Rogers (</a:t>
            </a:r>
            <a:r>
              <a:rPr lang="en-US" sz="1600" dirty="0" err="1"/>
              <a:t>ImPACT</a:t>
            </a:r>
            <a:r>
              <a:rPr lang="en-US" sz="1600" dirty="0"/>
              <a:t>, Palo Alto)</a:t>
            </a:r>
          </a:p>
          <a:p>
            <a:pPr marL="0" indent="0">
              <a:buNone/>
            </a:pPr>
            <a:r>
              <a:rPr lang="en-US" sz="1600" dirty="0"/>
              <a:t>Alissa Simon (CSHIIP, Los </a:t>
            </a:r>
            <a:r>
              <a:rPr lang="en-US" sz="1600" dirty="0" smtClean="0"/>
              <a:t>Angeles)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Debbie Delevan (CSHIIP, Los </a:t>
            </a:r>
            <a:r>
              <a:rPr lang="en-US" sz="1600" dirty="0" smtClean="0"/>
              <a:t>Angeles)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Lisa Tarr (CSHIIP, Los </a:t>
            </a:r>
            <a:r>
              <a:rPr lang="en-US" sz="1600" dirty="0" smtClean="0"/>
              <a:t>Angeles)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79835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/>
              <a:t>Rationale For a Focus On a Hot Spot:  High Risk Patients In VHA Primary Care</a:t>
            </a:r>
            <a:endParaRPr lang="en-US" sz="3600" b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VHA primary care is provided using the patient centered medical home (PCMH)  model; VHA’s PCMH is called patient aligned care teams or PACT </a:t>
            </a:r>
            <a:endParaRPr lang="en-US" dirty="0" smtClean="0"/>
          </a:p>
          <a:p>
            <a:r>
              <a:rPr lang="en-US" dirty="0" smtClean="0"/>
              <a:t>VHA can identify high risk patients, i.e. those at high risk of acute care use (ED or hospital)</a:t>
            </a:r>
          </a:p>
          <a:p>
            <a:r>
              <a:rPr lang="en-US" dirty="0" smtClean="0"/>
              <a:t>High risk patients are predominantly cared for in general PACT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07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214338"/>
              </p:ext>
            </p:extLst>
          </p:nvPr>
        </p:nvGraphicFramePr>
        <p:xfrm>
          <a:off x="152400" y="1870735"/>
          <a:ext cx="8305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290637"/>
          </a:xfrm>
        </p:spPr>
        <p:txBody>
          <a:bodyPr/>
          <a:lstStyle/>
          <a:p>
            <a:r>
              <a:rPr lang="en-US" sz="3200" dirty="0" smtClean="0"/>
              <a:t>VHA can predict Veterans’ risk for hospitalization using the Care Assessment Need (CAN) score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6161314"/>
            <a:ext cx="3861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/>
              <a:t>From Wang, et al. Med Care. 2013. 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76200" y="16002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20% of Patients with CAN ≥ 95 will be hospitalized within 90 days</a:t>
            </a:r>
          </a:p>
        </p:txBody>
      </p:sp>
      <p:sp>
        <p:nvSpPr>
          <p:cNvPr id="6" name="Oval 5"/>
          <p:cNvSpPr/>
          <p:nvPr/>
        </p:nvSpPr>
        <p:spPr>
          <a:xfrm rot="18062287">
            <a:off x="6115291" y="2812858"/>
            <a:ext cx="3363361" cy="942409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do Veterans with high CAN scores receive primary care in VHA? </a:t>
            </a:r>
            <a:endParaRPr lang="en-US" sz="3600" dirty="0"/>
          </a:p>
        </p:txBody>
      </p:sp>
      <p:pic>
        <p:nvPicPr>
          <p:cNvPr id="1026" name="Picture 2" descr="C:\Users\vhacomancar\AppData\Local\Microsoft\Windows\Temporary Internet Files\Content.IE5\J5L1ACXU\MC9004325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70463">
            <a:off x="2676561" y="1207178"/>
            <a:ext cx="4867100" cy="437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 rot="706146">
            <a:off x="3581400" y="1827074"/>
            <a:ext cx="2743200" cy="193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PACT Comprehensive, Coordinated Primary Care Umbrella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143000" y="3387464"/>
            <a:ext cx="1752600" cy="457200"/>
          </a:xfrm>
          <a:prstGeom prst="roundRect">
            <a:avLst/>
          </a:prstGeom>
          <a:gradFill>
            <a:gsLst>
              <a:gs pos="67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Renal/Dialysis</a:t>
            </a:r>
            <a:endParaRPr lang="en-US" sz="2000" dirty="0"/>
          </a:p>
        </p:txBody>
      </p:sp>
      <p:sp>
        <p:nvSpPr>
          <p:cNvPr id="15" name="Rounded Rectangle 14"/>
          <p:cNvSpPr/>
          <p:nvPr/>
        </p:nvSpPr>
        <p:spPr>
          <a:xfrm>
            <a:off x="1524000" y="4038600"/>
            <a:ext cx="1600200" cy="609600"/>
          </a:xfrm>
          <a:prstGeom prst="roundRect">
            <a:avLst/>
          </a:prstGeom>
          <a:gradFill>
            <a:gsLst>
              <a:gs pos="67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Infectious Disease</a:t>
            </a:r>
            <a:endParaRPr lang="en-US" sz="2000" dirty="0"/>
          </a:p>
        </p:txBody>
      </p:sp>
      <p:sp>
        <p:nvSpPr>
          <p:cNvPr id="17" name="Rounded Rectangle 16"/>
          <p:cNvSpPr/>
          <p:nvPr/>
        </p:nvSpPr>
        <p:spPr>
          <a:xfrm>
            <a:off x="2324100" y="4800600"/>
            <a:ext cx="1600200" cy="609600"/>
          </a:xfrm>
          <a:prstGeom prst="roundRect">
            <a:avLst/>
          </a:prstGeom>
          <a:gradFill>
            <a:gsLst>
              <a:gs pos="67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Women’s Health</a:t>
            </a:r>
            <a:endParaRPr lang="en-US" sz="2000" dirty="0"/>
          </a:p>
        </p:txBody>
      </p:sp>
      <p:sp>
        <p:nvSpPr>
          <p:cNvPr id="19" name="Rounded Rectangle 18"/>
          <p:cNvSpPr/>
          <p:nvPr/>
        </p:nvSpPr>
        <p:spPr>
          <a:xfrm>
            <a:off x="2334532" y="5662386"/>
            <a:ext cx="1600200" cy="609600"/>
          </a:xfrm>
          <a:prstGeom prst="roundRect">
            <a:avLst/>
          </a:prstGeom>
          <a:gradFill>
            <a:gsLst>
              <a:gs pos="67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HIV Primary Care</a:t>
            </a:r>
            <a:endParaRPr lang="en-US" sz="2000" dirty="0"/>
          </a:p>
        </p:txBody>
      </p:sp>
      <p:sp>
        <p:nvSpPr>
          <p:cNvPr id="20" name="Rounded Rectangle 19"/>
          <p:cNvSpPr/>
          <p:nvPr/>
        </p:nvSpPr>
        <p:spPr>
          <a:xfrm>
            <a:off x="4953000" y="5200650"/>
            <a:ext cx="1600200" cy="914400"/>
          </a:xfrm>
          <a:prstGeom prst="roundRect">
            <a:avLst/>
          </a:prstGeom>
          <a:gradFill>
            <a:gsLst>
              <a:gs pos="67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Serious Mental Illness</a:t>
            </a:r>
            <a:endParaRPr lang="en-US" sz="2000" dirty="0"/>
          </a:p>
        </p:txBody>
      </p:sp>
      <p:sp>
        <p:nvSpPr>
          <p:cNvPr id="21" name="Rounded Rectangle 20"/>
          <p:cNvSpPr/>
          <p:nvPr/>
        </p:nvSpPr>
        <p:spPr>
          <a:xfrm>
            <a:off x="6681736" y="4910364"/>
            <a:ext cx="1600200" cy="600075"/>
          </a:xfrm>
          <a:prstGeom prst="roundRect">
            <a:avLst/>
          </a:prstGeom>
          <a:gradFill>
            <a:gsLst>
              <a:gs pos="67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Home Based Primary Care</a:t>
            </a:r>
            <a:endParaRPr lang="en-US" sz="2000" dirty="0"/>
          </a:p>
        </p:txBody>
      </p:sp>
      <p:sp>
        <p:nvSpPr>
          <p:cNvPr id="22" name="Rounded Rectangle 21"/>
          <p:cNvSpPr/>
          <p:nvPr/>
        </p:nvSpPr>
        <p:spPr>
          <a:xfrm>
            <a:off x="3228975" y="4114800"/>
            <a:ext cx="1600200" cy="457200"/>
          </a:xfrm>
          <a:prstGeom prst="roundRect">
            <a:avLst/>
          </a:prstGeom>
          <a:gradFill>
            <a:gsLst>
              <a:gs pos="67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Homeless</a:t>
            </a:r>
            <a:endParaRPr lang="en-US" sz="2000" dirty="0"/>
          </a:p>
        </p:txBody>
      </p:sp>
      <p:sp>
        <p:nvSpPr>
          <p:cNvPr id="23" name="Rounded Rectangle 22"/>
          <p:cNvSpPr/>
          <p:nvPr/>
        </p:nvSpPr>
        <p:spPr>
          <a:xfrm>
            <a:off x="5257800" y="4410075"/>
            <a:ext cx="1600200" cy="457200"/>
          </a:xfrm>
          <a:prstGeom prst="roundRect">
            <a:avLst/>
          </a:prstGeom>
          <a:gradFill>
            <a:gsLst>
              <a:gs pos="67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Geriatrics</a:t>
            </a:r>
            <a:endParaRPr lang="en-US" sz="2000" dirty="0"/>
          </a:p>
        </p:txBody>
      </p:sp>
      <p:sp>
        <p:nvSpPr>
          <p:cNvPr id="24" name="Rounded Rectangle 23"/>
          <p:cNvSpPr/>
          <p:nvPr/>
        </p:nvSpPr>
        <p:spPr>
          <a:xfrm>
            <a:off x="6681736" y="5648325"/>
            <a:ext cx="1600200" cy="609600"/>
          </a:xfrm>
          <a:prstGeom prst="roundRect">
            <a:avLst/>
          </a:prstGeom>
          <a:gradFill>
            <a:gsLst>
              <a:gs pos="67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Post Deployment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484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Population PACTs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primary care to e.g., elderly, HIV, women Veterans, homeless, and others</a:t>
            </a:r>
          </a:p>
          <a:p>
            <a:r>
              <a:rPr lang="en-US" dirty="0" smtClean="0"/>
              <a:t>Have smaller panel sizes and special or extra staffing compared to general PACT</a:t>
            </a:r>
          </a:p>
          <a:p>
            <a:r>
              <a:rPr lang="en-US" dirty="0" smtClean="0"/>
              <a:t>Are supplemented by telehealth resources for primary care (not shown)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0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1341" y="304800"/>
            <a:ext cx="7774459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Most Veterans With CAN ≥95 Are Cared For In General PACT</a:t>
            </a:r>
            <a:endParaRPr lang="en-US" sz="4800" b="1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471020529"/>
              </p:ext>
            </p:extLst>
          </p:nvPr>
        </p:nvGraphicFramePr>
        <p:xfrm>
          <a:off x="381000" y="2659796"/>
          <a:ext cx="8305800" cy="3563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1752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PACT assignment for high-risk patients during September 2015 across VHA nationally (last 4 weeks of FY15)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927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2192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Most High Risk Patients Are Not Cared For In Specialized PACTs Even When Eligible</a:t>
            </a:r>
            <a:endParaRPr lang="en-US" sz="4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94"/>
              </p:ext>
            </p:extLst>
          </p:nvPr>
        </p:nvGraphicFramePr>
        <p:xfrm>
          <a:off x="0" y="2322731"/>
          <a:ext cx="9144000" cy="400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523999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PACT assignment for CAN </a:t>
            </a:r>
            <a:r>
              <a:rPr lang="en-US" sz="2400" u="sng" dirty="0" smtClean="0"/>
              <a:t>&gt;</a:t>
            </a:r>
            <a:r>
              <a:rPr lang="en-US" sz="2400" dirty="0" smtClean="0"/>
              <a:t> 95 patients during Sept. 2015 </a:t>
            </a:r>
          </a:p>
          <a:p>
            <a:r>
              <a:rPr lang="en-US" sz="2400" dirty="0"/>
              <a:t>(</a:t>
            </a:r>
            <a:r>
              <a:rPr lang="en-US" sz="2400" dirty="0" smtClean="0"/>
              <a:t>VHA national data last 4 wks. of FY15)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659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924800" cy="110807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Special Population Pacts Have Higher Proportions Of High-risk Patients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72245"/>
              </p:ext>
            </p:extLst>
          </p:nvPr>
        </p:nvGraphicFramePr>
        <p:xfrm>
          <a:off x="533400" y="2438400"/>
          <a:ext cx="8229600" cy="391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6764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PACT assignment for high-risk patients during September </a:t>
            </a:r>
            <a:r>
              <a:rPr lang="en-US" sz="2400" dirty="0"/>
              <a:t>2015 across VHA nationally </a:t>
            </a:r>
            <a:r>
              <a:rPr lang="en-US" sz="2400" dirty="0" smtClean="0"/>
              <a:t>(last 4 weeks of FY15)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993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235</TotalTime>
  <Words>1426</Words>
  <Application>Microsoft Office PowerPoint</Application>
  <PresentationFormat>On-screen Show (4:3)</PresentationFormat>
  <Paragraphs>217</Paragraphs>
  <Slides>22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Adjacency</vt:lpstr>
      <vt:lpstr>1_Adjacency</vt:lpstr>
      <vt:lpstr>Microsoft Excel Chart</vt:lpstr>
      <vt:lpstr>Cross Borders Symposium:  Caring for Complex Patients in VHA (Veterans Health Administration) </vt:lpstr>
      <vt:lpstr>“Hot Spotter” Initiatives</vt:lpstr>
      <vt:lpstr>Rationale For a Focus On a Hot Spot:  High Risk Patients In VHA Primary Care</vt:lpstr>
      <vt:lpstr>VHA can predict Veterans’ risk for hospitalization using the Care Assessment Need (CAN) score </vt:lpstr>
      <vt:lpstr>Where do Veterans with high CAN scores receive primary care in VHA? </vt:lpstr>
      <vt:lpstr>Special Population PACTs </vt:lpstr>
      <vt:lpstr>Most Veterans With CAN ≥95 Are Cared For In General PACT</vt:lpstr>
      <vt:lpstr>Most High Risk Patients Are Not Cared For In Specialized PACTs Even When Eligible</vt:lpstr>
      <vt:lpstr>Special Population Pacts Have Higher Proportions Of High-risk Patients </vt:lpstr>
      <vt:lpstr>Reasons PACT Providers  Struggle With High Risk Patients</vt:lpstr>
      <vt:lpstr>High Risk Patient Impacts on PACT and Care Models for Improving Their Outcomes </vt:lpstr>
      <vt:lpstr>A Potential Pitfall If No Comparison (Zulman et al, from ImPACT, a pilot intensive management program, early results)*</vt:lpstr>
      <vt:lpstr>Decision to Initiate PACT Intensive Management Demonstration</vt:lpstr>
      <vt:lpstr>PIM Demonstration Request for Proposal (RFP)</vt:lpstr>
      <vt:lpstr>PACT Intensive Management (PIM) Selected Sites (5 selected out of 39 applicants, 2013)</vt:lpstr>
      <vt:lpstr>Each site’s PIM had distinct features</vt:lpstr>
      <vt:lpstr>No Significant Effect of PIM on Rates of Acute Care after 12 Months</vt:lpstr>
      <vt:lpstr>PIM Had Positive Effect on Trust; Trends Toward Improved Access &amp; Coordination</vt:lpstr>
      <vt:lpstr>Some of What We Learned</vt:lpstr>
      <vt:lpstr>What We Learned (cont.)</vt:lpstr>
      <vt:lpstr>What We Learned (cont.)</vt:lpstr>
      <vt:lpstr>Acknowledgements Members of PIM Initiative</vt:lpstr>
    </vt:vector>
  </TitlesOfParts>
  <Company>RAND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Borders Symposium:  Issues in Caring for Complex Patients</dc:title>
  <dc:creator>RAND Authorized User</dc:creator>
  <cp:lastModifiedBy>Meredith Kratzmann</cp:lastModifiedBy>
  <cp:revision>22</cp:revision>
  <dcterms:created xsi:type="dcterms:W3CDTF">2017-02-20T23:56:28Z</dcterms:created>
  <dcterms:modified xsi:type="dcterms:W3CDTF">2017-02-24T14:40:27Z</dcterms:modified>
</cp:coreProperties>
</file>