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88" r:id="rId3"/>
    <p:sldId id="259" r:id="rId4"/>
    <p:sldId id="260" r:id="rId5"/>
    <p:sldId id="294" r:id="rId6"/>
    <p:sldId id="264" r:id="rId7"/>
    <p:sldId id="261" r:id="rId8"/>
    <p:sldId id="262" r:id="rId9"/>
    <p:sldId id="257" r:id="rId10"/>
    <p:sldId id="287" r:id="rId11"/>
    <p:sldId id="282" r:id="rId12"/>
    <p:sldId id="283" r:id="rId13"/>
    <p:sldId id="293" r:id="rId14"/>
    <p:sldId id="291" r:id="rId15"/>
    <p:sldId id="29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24"/>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341C8-08BF-44E6-AF88-E90A16D0CB7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35E3F9E-1B3D-461E-93CE-8D8CC0E36A30}">
      <dgm:prSet phldrT="[Text]"/>
      <dgm:spPr>
        <a:solidFill>
          <a:srgbClr val="3366FF"/>
        </a:solidFill>
      </dgm:spPr>
      <dgm:t>
        <a:bodyPr/>
        <a:lstStyle/>
        <a:p>
          <a:r>
            <a:rPr lang="en-US" dirty="0"/>
            <a:t>Patient and Family</a:t>
          </a:r>
        </a:p>
      </dgm:t>
    </dgm:pt>
    <dgm:pt modelId="{535C448E-9362-4CB5-B3E3-A6161975219F}" type="parTrans" cxnId="{0421BBA2-BDFB-49B9-AD0C-0EB149DFCF73}">
      <dgm:prSet/>
      <dgm:spPr/>
      <dgm:t>
        <a:bodyPr/>
        <a:lstStyle/>
        <a:p>
          <a:endParaRPr lang="en-US"/>
        </a:p>
      </dgm:t>
    </dgm:pt>
    <dgm:pt modelId="{A4C77D05-88DF-42A9-AA24-562C9044EB93}" type="sibTrans" cxnId="{0421BBA2-BDFB-49B9-AD0C-0EB149DFCF73}">
      <dgm:prSet/>
      <dgm:spPr/>
      <dgm:t>
        <a:bodyPr/>
        <a:lstStyle/>
        <a:p>
          <a:endParaRPr lang="en-US"/>
        </a:p>
      </dgm:t>
    </dgm:pt>
    <dgm:pt modelId="{62889446-7ED1-43C2-A538-8F6A368303AF}">
      <dgm:prSet phldrT="[Text]" custT="1"/>
      <dgm:spPr>
        <a:solidFill>
          <a:srgbClr val="7BAC41"/>
        </a:solidFill>
      </dgm:spPr>
      <dgm:t>
        <a:bodyPr/>
        <a:lstStyle/>
        <a:p>
          <a:r>
            <a:rPr lang="en-US" sz="1200" dirty="0"/>
            <a:t>Family Physician</a:t>
          </a:r>
        </a:p>
      </dgm:t>
    </dgm:pt>
    <dgm:pt modelId="{FCF1D999-D46C-4507-923C-35B2BE71AE1A}" type="parTrans" cxnId="{3C10A408-0109-4D4F-BC94-1BDEA360DCAC}">
      <dgm:prSet/>
      <dgm:spPr/>
      <dgm:t>
        <a:bodyPr/>
        <a:lstStyle/>
        <a:p>
          <a:endParaRPr lang="en-US"/>
        </a:p>
      </dgm:t>
    </dgm:pt>
    <dgm:pt modelId="{14247AB5-015A-4CE3-9943-C1C8113B17DF}" type="sibTrans" cxnId="{3C10A408-0109-4D4F-BC94-1BDEA360DCAC}">
      <dgm:prSet/>
      <dgm:spPr>
        <a:solidFill>
          <a:schemeClr val="accent2">
            <a:lumMod val="60000"/>
            <a:lumOff val="40000"/>
          </a:schemeClr>
        </a:solidFill>
      </dgm:spPr>
      <dgm:t>
        <a:bodyPr/>
        <a:lstStyle/>
        <a:p>
          <a:endParaRPr lang="en-US"/>
        </a:p>
      </dgm:t>
    </dgm:pt>
    <dgm:pt modelId="{5ADD7228-6623-4AD1-8AD1-0388076CF52D}">
      <dgm:prSet phldrT="[Text]" custT="1"/>
      <dgm:spPr>
        <a:solidFill>
          <a:srgbClr val="7BAC41"/>
        </a:solidFill>
      </dgm:spPr>
      <dgm:t>
        <a:bodyPr/>
        <a:lstStyle/>
        <a:p>
          <a:r>
            <a:rPr lang="en-US" sz="1400" dirty="0"/>
            <a:t>Internist</a:t>
          </a:r>
        </a:p>
      </dgm:t>
    </dgm:pt>
    <dgm:pt modelId="{615A3523-72B8-4CF3-A8F5-9ADD0E73158E}" type="parTrans" cxnId="{E041E120-2AE9-40F6-A3DB-CF2ACA4BA7FF}">
      <dgm:prSet/>
      <dgm:spPr/>
      <dgm:t>
        <a:bodyPr/>
        <a:lstStyle/>
        <a:p>
          <a:endParaRPr lang="en-US"/>
        </a:p>
      </dgm:t>
    </dgm:pt>
    <dgm:pt modelId="{7F53128B-CF6C-442B-A118-1F556703941D}" type="sibTrans" cxnId="{E041E120-2AE9-40F6-A3DB-CF2ACA4BA7FF}">
      <dgm:prSet/>
      <dgm:spPr>
        <a:solidFill>
          <a:schemeClr val="accent2">
            <a:lumMod val="60000"/>
            <a:lumOff val="40000"/>
          </a:schemeClr>
        </a:solidFill>
      </dgm:spPr>
      <dgm:t>
        <a:bodyPr/>
        <a:lstStyle/>
        <a:p>
          <a:endParaRPr lang="en-US"/>
        </a:p>
      </dgm:t>
    </dgm:pt>
    <dgm:pt modelId="{E83C9A9A-3EE1-4A10-B454-A9A25CFFDF78}">
      <dgm:prSet phldrT="[Text]" custT="1"/>
      <dgm:spPr>
        <a:solidFill>
          <a:srgbClr val="7BAC41"/>
        </a:solidFill>
      </dgm:spPr>
      <dgm:t>
        <a:bodyPr/>
        <a:lstStyle/>
        <a:p>
          <a:r>
            <a:rPr lang="en-US" sz="1100" dirty="0"/>
            <a:t>Psychiatrist</a:t>
          </a:r>
        </a:p>
      </dgm:t>
    </dgm:pt>
    <dgm:pt modelId="{3F8CE9C8-5AD6-4315-BBB2-F59AD7A869C6}" type="parTrans" cxnId="{C8464BA9-5AAB-4F02-A015-8B2B865118D2}">
      <dgm:prSet/>
      <dgm:spPr/>
      <dgm:t>
        <a:bodyPr/>
        <a:lstStyle/>
        <a:p>
          <a:endParaRPr lang="en-US"/>
        </a:p>
      </dgm:t>
    </dgm:pt>
    <dgm:pt modelId="{5BE9377C-0039-46D1-95B4-3E8B40B28653}" type="sibTrans" cxnId="{C8464BA9-5AAB-4F02-A015-8B2B865118D2}">
      <dgm:prSet/>
      <dgm:spPr>
        <a:solidFill>
          <a:schemeClr val="accent2">
            <a:lumMod val="60000"/>
            <a:lumOff val="40000"/>
          </a:schemeClr>
        </a:solidFill>
      </dgm:spPr>
      <dgm:t>
        <a:bodyPr/>
        <a:lstStyle/>
        <a:p>
          <a:endParaRPr lang="en-US"/>
        </a:p>
      </dgm:t>
    </dgm:pt>
    <dgm:pt modelId="{376B07C5-3530-4275-A199-701DA4994BDE}">
      <dgm:prSet phldrT="[Text]" custT="1"/>
      <dgm:spPr>
        <a:solidFill>
          <a:srgbClr val="7BAC41"/>
        </a:solidFill>
      </dgm:spPr>
      <dgm:t>
        <a:bodyPr/>
        <a:lstStyle/>
        <a:p>
          <a:r>
            <a:rPr lang="en-US" sz="1600"/>
            <a:t>Social </a:t>
          </a:r>
          <a:r>
            <a:rPr lang="en-US" sz="1400"/>
            <a:t>Worker</a:t>
          </a:r>
        </a:p>
      </dgm:t>
    </dgm:pt>
    <dgm:pt modelId="{11E199BF-D18B-4B3A-95A6-FB263D920788}" type="parTrans" cxnId="{E1FDACAC-A605-434E-B7BE-2301856F2EF5}">
      <dgm:prSet/>
      <dgm:spPr/>
      <dgm:t>
        <a:bodyPr/>
        <a:lstStyle/>
        <a:p>
          <a:endParaRPr lang="en-US"/>
        </a:p>
      </dgm:t>
    </dgm:pt>
    <dgm:pt modelId="{96887054-D6F6-468C-90E7-69DB92FBEEDA}" type="sibTrans" cxnId="{E1FDACAC-A605-434E-B7BE-2301856F2EF5}">
      <dgm:prSet/>
      <dgm:spPr>
        <a:solidFill>
          <a:schemeClr val="accent2">
            <a:lumMod val="60000"/>
            <a:lumOff val="40000"/>
          </a:schemeClr>
        </a:solidFill>
      </dgm:spPr>
      <dgm:t>
        <a:bodyPr/>
        <a:lstStyle/>
        <a:p>
          <a:endParaRPr lang="en-US"/>
        </a:p>
      </dgm:t>
    </dgm:pt>
    <dgm:pt modelId="{1594F03B-ABF5-40BA-9742-D41308CA499B}">
      <dgm:prSet phldrT="[Text]" custT="1"/>
      <dgm:spPr>
        <a:solidFill>
          <a:srgbClr val="7BAC41"/>
        </a:solidFill>
      </dgm:spPr>
      <dgm:t>
        <a:bodyPr/>
        <a:lstStyle/>
        <a:p>
          <a:r>
            <a:rPr lang="en-US" sz="1200" dirty="0"/>
            <a:t>Resident Physician</a:t>
          </a:r>
        </a:p>
      </dgm:t>
    </dgm:pt>
    <dgm:pt modelId="{1BE7CA2F-07DF-4EE6-A009-1FD80F53D5C3}" type="parTrans" cxnId="{96D12433-280F-4AEA-9ACF-04C02C474C30}">
      <dgm:prSet/>
      <dgm:spPr/>
      <dgm:t>
        <a:bodyPr/>
        <a:lstStyle/>
        <a:p>
          <a:endParaRPr lang="en-US"/>
        </a:p>
      </dgm:t>
    </dgm:pt>
    <dgm:pt modelId="{0AB62801-F60D-4831-9036-84B3026BB8C5}" type="sibTrans" cxnId="{96D12433-280F-4AEA-9ACF-04C02C474C30}">
      <dgm:prSet/>
      <dgm:spPr>
        <a:solidFill>
          <a:schemeClr val="accent2">
            <a:lumMod val="60000"/>
            <a:lumOff val="40000"/>
          </a:schemeClr>
        </a:solidFill>
      </dgm:spPr>
      <dgm:t>
        <a:bodyPr/>
        <a:lstStyle/>
        <a:p>
          <a:endParaRPr lang="en-US"/>
        </a:p>
      </dgm:t>
    </dgm:pt>
    <dgm:pt modelId="{C6C4B5EF-C580-4EC6-885E-90422713FB13}">
      <dgm:prSet phldrT="[Text]" custT="1"/>
      <dgm:spPr>
        <a:solidFill>
          <a:srgbClr val="7BAC41"/>
        </a:solidFill>
      </dgm:spPr>
      <dgm:t>
        <a:bodyPr/>
        <a:lstStyle/>
        <a:p>
          <a:r>
            <a:rPr lang="en-US" sz="1100" dirty="0" smtClean="0"/>
            <a:t>Pharmacist</a:t>
          </a:r>
          <a:endParaRPr lang="en-US" sz="1100" dirty="0"/>
        </a:p>
      </dgm:t>
    </dgm:pt>
    <dgm:pt modelId="{5BC05ED0-63D9-420A-B54C-A9831299D1E2}" type="parTrans" cxnId="{6F11D738-F85A-495D-9BBA-CD2A19C34364}">
      <dgm:prSet/>
      <dgm:spPr/>
      <dgm:t>
        <a:bodyPr/>
        <a:lstStyle/>
        <a:p>
          <a:endParaRPr lang="en-US"/>
        </a:p>
      </dgm:t>
    </dgm:pt>
    <dgm:pt modelId="{D42ECF92-7765-4400-82CE-9C76B33E9204}" type="sibTrans" cxnId="{6F11D738-F85A-495D-9BBA-CD2A19C34364}">
      <dgm:prSet/>
      <dgm:spPr>
        <a:solidFill>
          <a:schemeClr val="accent2">
            <a:lumMod val="60000"/>
            <a:lumOff val="40000"/>
          </a:schemeClr>
        </a:solidFill>
      </dgm:spPr>
      <dgm:t>
        <a:bodyPr/>
        <a:lstStyle/>
        <a:p>
          <a:endParaRPr lang="en-US"/>
        </a:p>
      </dgm:t>
    </dgm:pt>
    <dgm:pt modelId="{DFCB42B5-D73F-4A9F-95C4-CFC4B19D822D}">
      <dgm:prSet phldrT="[Text]" custT="1"/>
      <dgm:spPr>
        <a:solidFill>
          <a:srgbClr val="7BAC41"/>
        </a:solidFill>
      </dgm:spPr>
      <dgm:t>
        <a:bodyPr/>
        <a:lstStyle/>
        <a:p>
          <a:r>
            <a:rPr lang="en-US" sz="1400" dirty="0"/>
            <a:t>Dietitian</a:t>
          </a:r>
        </a:p>
      </dgm:t>
    </dgm:pt>
    <dgm:pt modelId="{F3371327-BAB2-45FC-BB2A-FA53988B57F0}" type="parTrans" cxnId="{A3AA63AB-E9CC-4F0B-B709-5BAA407E7C4F}">
      <dgm:prSet/>
      <dgm:spPr/>
      <dgm:t>
        <a:bodyPr/>
        <a:lstStyle/>
        <a:p>
          <a:endParaRPr lang="en-US"/>
        </a:p>
      </dgm:t>
    </dgm:pt>
    <dgm:pt modelId="{EBD81370-56C0-4A7D-959E-BF587E01977F}" type="sibTrans" cxnId="{A3AA63AB-E9CC-4F0B-B709-5BAA407E7C4F}">
      <dgm:prSet/>
      <dgm:spPr>
        <a:solidFill>
          <a:schemeClr val="accent2">
            <a:lumMod val="60000"/>
            <a:lumOff val="40000"/>
          </a:schemeClr>
        </a:solidFill>
      </dgm:spPr>
      <dgm:t>
        <a:bodyPr/>
        <a:lstStyle/>
        <a:p>
          <a:endParaRPr lang="en-US"/>
        </a:p>
      </dgm:t>
    </dgm:pt>
    <dgm:pt modelId="{A87A464C-3ED8-4BAF-B16E-D5392DD5BCDC}">
      <dgm:prSet phldrT="[Text]" custT="1"/>
      <dgm:spPr>
        <a:solidFill>
          <a:srgbClr val="7BAC41"/>
        </a:solidFill>
      </dgm:spPr>
      <dgm:t>
        <a:bodyPr/>
        <a:lstStyle/>
        <a:p>
          <a:r>
            <a:rPr lang="en-US" sz="1400"/>
            <a:t>PT</a:t>
          </a:r>
        </a:p>
      </dgm:t>
    </dgm:pt>
    <dgm:pt modelId="{07A6E25F-7485-4E9B-8E2C-D935781DA3CA}" type="parTrans" cxnId="{006AE60D-3A1A-4A4A-B840-0C77779FE90A}">
      <dgm:prSet/>
      <dgm:spPr/>
      <dgm:t>
        <a:bodyPr/>
        <a:lstStyle/>
        <a:p>
          <a:endParaRPr lang="en-US"/>
        </a:p>
      </dgm:t>
    </dgm:pt>
    <dgm:pt modelId="{05AFDE2C-545E-4B33-AC38-B4A44FD35440}" type="sibTrans" cxnId="{006AE60D-3A1A-4A4A-B840-0C77779FE90A}">
      <dgm:prSet/>
      <dgm:spPr>
        <a:solidFill>
          <a:schemeClr val="accent2">
            <a:lumMod val="60000"/>
            <a:lumOff val="40000"/>
          </a:schemeClr>
        </a:solidFill>
      </dgm:spPr>
      <dgm:t>
        <a:bodyPr/>
        <a:lstStyle/>
        <a:p>
          <a:endParaRPr lang="en-US"/>
        </a:p>
      </dgm:t>
    </dgm:pt>
    <dgm:pt modelId="{17899F66-D070-4920-B4B0-371197605A47}">
      <dgm:prSet phldrT="[Text]" custT="1"/>
      <dgm:spPr>
        <a:solidFill>
          <a:srgbClr val="7BAC41"/>
        </a:solidFill>
      </dgm:spPr>
      <dgm:t>
        <a:bodyPr/>
        <a:lstStyle/>
        <a:p>
          <a:r>
            <a:rPr lang="en-US" sz="1400"/>
            <a:t>OT</a:t>
          </a:r>
        </a:p>
      </dgm:t>
    </dgm:pt>
    <dgm:pt modelId="{0F42CFF6-A88B-45CD-A661-766FCBA19E6C}" type="parTrans" cxnId="{10D1CDB1-92F8-4AB0-8CDF-E82E2CA174FC}">
      <dgm:prSet/>
      <dgm:spPr/>
      <dgm:t>
        <a:bodyPr/>
        <a:lstStyle/>
        <a:p>
          <a:endParaRPr lang="en-US"/>
        </a:p>
      </dgm:t>
    </dgm:pt>
    <dgm:pt modelId="{0A04E3BA-943C-4ED0-BB21-33438998205C}" type="sibTrans" cxnId="{10D1CDB1-92F8-4AB0-8CDF-E82E2CA174FC}">
      <dgm:prSet/>
      <dgm:spPr>
        <a:solidFill>
          <a:schemeClr val="accent2">
            <a:lumMod val="60000"/>
            <a:lumOff val="40000"/>
          </a:schemeClr>
        </a:solidFill>
      </dgm:spPr>
      <dgm:t>
        <a:bodyPr/>
        <a:lstStyle/>
        <a:p>
          <a:endParaRPr lang="en-US"/>
        </a:p>
      </dgm:t>
    </dgm:pt>
    <dgm:pt modelId="{00C8B392-673D-4833-A063-827A247A6061}">
      <dgm:prSet phldrT="[Text]" custT="1"/>
      <dgm:spPr>
        <a:solidFill>
          <a:srgbClr val="7BAC41"/>
        </a:solidFill>
      </dgm:spPr>
      <dgm:t>
        <a:bodyPr/>
        <a:lstStyle/>
        <a:p>
          <a:r>
            <a:rPr lang="en-US" sz="1400" dirty="0"/>
            <a:t>Nurse</a:t>
          </a:r>
        </a:p>
      </dgm:t>
    </dgm:pt>
    <dgm:pt modelId="{F40C4F03-1CEB-4DE9-9EB1-E84D2198DD0C}" type="parTrans" cxnId="{0A1438A7-335D-441A-8EF9-94A78E2EEDD9}">
      <dgm:prSet/>
      <dgm:spPr/>
      <dgm:t>
        <a:bodyPr/>
        <a:lstStyle/>
        <a:p>
          <a:endParaRPr lang="en-US"/>
        </a:p>
      </dgm:t>
    </dgm:pt>
    <dgm:pt modelId="{4E15DC07-82DD-4E80-9461-443900F92F10}" type="sibTrans" cxnId="{0A1438A7-335D-441A-8EF9-94A78E2EEDD9}">
      <dgm:prSet/>
      <dgm:spPr>
        <a:solidFill>
          <a:schemeClr val="accent2">
            <a:lumMod val="60000"/>
            <a:lumOff val="40000"/>
          </a:schemeClr>
        </a:solidFill>
      </dgm:spPr>
      <dgm:t>
        <a:bodyPr/>
        <a:lstStyle/>
        <a:p>
          <a:endParaRPr lang="en-US"/>
        </a:p>
      </dgm:t>
    </dgm:pt>
    <dgm:pt modelId="{00E00D0F-74A8-447B-8504-73C8E736AD3D}">
      <dgm:prSet phldrT="[Text]" custT="1"/>
      <dgm:spPr>
        <a:solidFill>
          <a:srgbClr val="7BAC41"/>
        </a:solidFill>
      </dgm:spPr>
      <dgm:t>
        <a:bodyPr/>
        <a:lstStyle/>
        <a:p>
          <a:r>
            <a:rPr lang="en-US" sz="1000" dirty="0" smtClean="0"/>
            <a:t>Homecare Coordinator</a:t>
          </a:r>
          <a:endParaRPr lang="en-US" sz="1000" dirty="0"/>
        </a:p>
      </dgm:t>
    </dgm:pt>
    <dgm:pt modelId="{E26F1001-FBC8-489B-AA57-9D0C33052426}" type="parTrans" cxnId="{ACA1FD5B-55DC-4DA7-92D0-7DF1808B6F9A}">
      <dgm:prSet/>
      <dgm:spPr/>
      <dgm:t>
        <a:bodyPr/>
        <a:lstStyle/>
        <a:p>
          <a:endParaRPr lang="en-US"/>
        </a:p>
      </dgm:t>
    </dgm:pt>
    <dgm:pt modelId="{EA868281-67BB-420B-9089-E35597D14BA2}" type="sibTrans" cxnId="{ACA1FD5B-55DC-4DA7-92D0-7DF1808B6F9A}">
      <dgm:prSet/>
      <dgm:spPr>
        <a:solidFill>
          <a:schemeClr val="accent2">
            <a:lumMod val="60000"/>
            <a:lumOff val="40000"/>
          </a:schemeClr>
        </a:solidFill>
      </dgm:spPr>
      <dgm:t>
        <a:bodyPr/>
        <a:lstStyle/>
        <a:p>
          <a:endParaRPr lang="en-US"/>
        </a:p>
      </dgm:t>
    </dgm:pt>
    <dgm:pt modelId="{CF9A081D-AE81-4F00-81D4-8EA8C7E88878}" type="pres">
      <dgm:prSet presAssocID="{23A341C8-08BF-44E6-AF88-E90A16D0CB7C}" presName="Name0" presStyleCnt="0">
        <dgm:presLayoutVars>
          <dgm:chMax val="1"/>
          <dgm:dir/>
          <dgm:animLvl val="ctr"/>
          <dgm:resizeHandles val="exact"/>
        </dgm:presLayoutVars>
      </dgm:prSet>
      <dgm:spPr/>
      <dgm:t>
        <a:bodyPr/>
        <a:lstStyle/>
        <a:p>
          <a:endParaRPr lang="en-US"/>
        </a:p>
      </dgm:t>
    </dgm:pt>
    <dgm:pt modelId="{2A722A19-8B52-4175-9203-8188EC6CA5D6}" type="pres">
      <dgm:prSet presAssocID="{235E3F9E-1B3D-461E-93CE-8D8CC0E36A30}" presName="centerShape" presStyleLbl="node0" presStyleIdx="0" presStyleCnt="1" custScaleX="146757" custScaleY="144591"/>
      <dgm:spPr/>
      <dgm:t>
        <a:bodyPr/>
        <a:lstStyle/>
        <a:p>
          <a:endParaRPr lang="en-US"/>
        </a:p>
      </dgm:t>
    </dgm:pt>
    <dgm:pt modelId="{9BC7DA8E-EDDF-41B0-9F3A-9D33A5CADCF3}" type="pres">
      <dgm:prSet presAssocID="{62889446-7ED1-43C2-A538-8F6A368303AF}" presName="node" presStyleLbl="node1" presStyleIdx="0" presStyleCnt="11" custScaleX="128111" custScaleY="128111">
        <dgm:presLayoutVars>
          <dgm:bulletEnabled val="1"/>
        </dgm:presLayoutVars>
      </dgm:prSet>
      <dgm:spPr/>
      <dgm:t>
        <a:bodyPr/>
        <a:lstStyle/>
        <a:p>
          <a:endParaRPr lang="en-US"/>
        </a:p>
      </dgm:t>
    </dgm:pt>
    <dgm:pt modelId="{19E1CA16-0DFE-482A-B3E1-B3646F1A1645}" type="pres">
      <dgm:prSet presAssocID="{62889446-7ED1-43C2-A538-8F6A368303AF}" presName="dummy" presStyleCnt="0"/>
      <dgm:spPr/>
    </dgm:pt>
    <dgm:pt modelId="{9A79DDED-2402-4011-B81A-02C5940C4F8B}" type="pres">
      <dgm:prSet presAssocID="{14247AB5-015A-4CE3-9943-C1C8113B17DF}" presName="sibTrans" presStyleLbl="sibTrans2D1" presStyleIdx="0" presStyleCnt="11"/>
      <dgm:spPr/>
      <dgm:t>
        <a:bodyPr/>
        <a:lstStyle/>
        <a:p>
          <a:endParaRPr lang="en-US"/>
        </a:p>
      </dgm:t>
    </dgm:pt>
    <dgm:pt modelId="{66CD06CD-C0B3-489C-B551-51DA978B3725}" type="pres">
      <dgm:prSet presAssocID="{1594F03B-ABF5-40BA-9742-D41308CA499B}" presName="node" presStyleLbl="node1" presStyleIdx="1" presStyleCnt="11" custScaleX="128111" custScaleY="128111">
        <dgm:presLayoutVars>
          <dgm:bulletEnabled val="1"/>
        </dgm:presLayoutVars>
      </dgm:prSet>
      <dgm:spPr/>
      <dgm:t>
        <a:bodyPr/>
        <a:lstStyle/>
        <a:p>
          <a:endParaRPr lang="en-US"/>
        </a:p>
      </dgm:t>
    </dgm:pt>
    <dgm:pt modelId="{6EA8F4A0-B621-4E84-8A8F-E2493A0C879B}" type="pres">
      <dgm:prSet presAssocID="{1594F03B-ABF5-40BA-9742-D41308CA499B}" presName="dummy" presStyleCnt="0"/>
      <dgm:spPr/>
    </dgm:pt>
    <dgm:pt modelId="{A0F2250B-865A-4306-8574-99E45EEAB4E8}" type="pres">
      <dgm:prSet presAssocID="{0AB62801-F60D-4831-9036-84B3026BB8C5}" presName="sibTrans" presStyleLbl="sibTrans2D1" presStyleIdx="1" presStyleCnt="11"/>
      <dgm:spPr/>
      <dgm:t>
        <a:bodyPr/>
        <a:lstStyle/>
        <a:p>
          <a:endParaRPr lang="en-US"/>
        </a:p>
      </dgm:t>
    </dgm:pt>
    <dgm:pt modelId="{24001623-A2C1-445D-B882-BE3F11A10E08}" type="pres">
      <dgm:prSet presAssocID="{C6C4B5EF-C580-4EC6-885E-90422713FB13}" presName="node" presStyleLbl="node1" presStyleIdx="2" presStyleCnt="11" custScaleX="128111" custScaleY="128111">
        <dgm:presLayoutVars>
          <dgm:bulletEnabled val="1"/>
        </dgm:presLayoutVars>
      </dgm:prSet>
      <dgm:spPr/>
      <dgm:t>
        <a:bodyPr/>
        <a:lstStyle/>
        <a:p>
          <a:endParaRPr lang="en-US"/>
        </a:p>
      </dgm:t>
    </dgm:pt>
    <dgm:pt modelId="{3A3886D8-30EC-42FD-94FA-BA08A3FF6324}" type="pres">
      <dgm:prSet presAssocID="{C6C4B5EF-C580-4EC6-885E-90422713FB13}" presName="dummy" presStyleCnt="0"/>
      <dgm:spPr/>
    </dgm:pt>
    <dgm:pt modelId="{EA3020CC-5F80-4272-BADE-F74FB49F6AA1}" type="pres">
      <dgm:prSet presAssocID="{D42ECF92-7765-4400-82CE-9C76B33E9204}" presName="sibTrans" presStyleLbl="sibTrans2D1" presStyleIdx="2" presStyleCnt="11"/>
      <dgm:spPr/>
      <dgm:t>
        <a:bodyPr/>
        <a:lstStyle/>
        <a:p>
          <a:endParaRPr lang="en-US"/>
        </a:p>
      </dgm:t>
    </dgm:pt>
    <dgm:pt modelId="{A79E88CB-B7EC-4878-B00E-6A207F75344F}" type="pres">
      <dgm:prSet presAssocID="{DFCB42B5-D73F-4A9F-95C4-CFC4B19D822D}" presName="node" presStyleLbl="node1" presStyleIdx="3" presStyleCnt="11" custScaleX="128111" custScaleY="128111">
        <dgm:presLayoutVars>
          <dgm:bulletEnabled val="1"/>
        </dgm:presLayoutVars>
      </dgm:prSet>
      <dgm:spPr/>
      <dgm:t>
        <a:bodyPr/>
        <a:lstStyle/>
        <a:p>
          <a:endParaRPr lang="en-US"/>
        </a:p>
      </dgm:t>
    </dgm:pt>
    <dgm:pt modelId="{3013B8FC-DD51-41F9-A75A-D42AC044C2C4}" type="pres">
      <dgm:prSet presAssocID="{DFCB42B5-D73F-4A9F-95C4-CFC4B19D822D}" presName="dummy" presStyleCnt="0"/>
      <dgm:spPr/>
    </dgm:pt>
    <dgm:pt modelId="{CF1E51D7-6CBA-4374-9DEF-57D1910CFB40}" type="pres">
      <dgm:prSet presAssocID="{EBD81370-56C0-4A7D-959E-BF587E01977F}" presName="sibTrans" presStyleLbl="sibTrans2D1" presStyleIdx="3" presStyleCnt="11"/>
      <dgm:spPr/>
      <dgm:t>
        <a:bodyPr/>
        <a:lstStyle/>
        <a:p>
          <a:endParaRPr lang="en-US"/>
        </a:p>
      </dgm:t>
    </dgm:pt>
    <dgm:pt modelId="{AF4C0DAB-8717-4E21-ADBF-3B403D3F33B9}" type="pres">
      <dgm:prSet presAssocID="{A87A464C-3ED8-4BAF-B16E-D5392DD5BCDC}" presName="node" presStyleLbl="node1" presStyleIdx="4" presStyleCnt="11" custScaleX="128111" custScaleY="128111">
        <dgm:presLayoutVars>
          <dgm:bulletEnabled val="1"/>
        </dgm:presLayoutVars>
      </dgm:prSet>
      <dgm:spPr/>
      <dgm:t>
        <a:bodyPr/>
        <a:lstStyle/>
        <a:p>
          <a:endParaRPr lang="en-US"/>
        </a:p>
      </dgm:t>
    </dgm:pt>
    <dgm:pt modelId="{395595F1-9F51-4A0C-941A-0BC94F751F25}" type="pres">
      <dgm:prSet presAssocID="{A87A464C-3ED8-4BAF-B16E-D5392DD5BCDC}" presName="dummy" presStyleCnt="0"/>
      <dgm:spPr/>
    </dgm:pt>
    <dgm:pt modelId="{057E47A5-2632-432F-BE89-2C710D999381}" type="pres">
      <dgm:prSet presAssocID="{05AFDE2C-545E-4B33-AC38-B4A44FD35440}" presName="sibTrans" presStyleLbl="sibTrans2D1" presStyleIdx="4" presStyleCnt="11"/>
      <dgm:spPr/>
      <dgm:t>
        <a:bodyPr/>
        <a:lstStyle/>
        <a:p>
          <a:endParaRPr lang="en-US"/>
        </a:p>
      </dgm:t>
    </dgm:pt>
    <dgm:pt modelId="{7B159D20-9212-40C3-8FF4-327D1C3541BF}" type="pres">
      <dgm:prSet presAssocID="{17899F66-D070-4920-B4B0-371197605A47}" presName="node" presStyleLbl="node1" presStyleIdx="5" presStyleCnt="11" custScaleX="128111" custScaleY="128111">
        <dgm:presLayoutVars>
          <dgm:bulletEnabled val="1"/>
        </dgm:presLayoutVars>
      </dgm:prSet>
      <dgm:spPr/>
      <dgm:t>
        <a:bodyPr/>
        <a:lstStyle/>
        <a:p>
          <a:endParaRPr lang="en-US"/>
        </a:p>
      </dgm:t>
    </dgm:pt>
    <dgm:pt modelId="{E214CA35-97F9-4388-8FAF-8FE7C40704A4}" type="pres">
      <dgm:prSet presAssocID="{17899F66-D070-4920-B4B0-371197605A47}" presName="dummy" presStyleCnt="0"/>
      <dgm:spPr/>
    </dgm:pt>
    <dgm:pt modelId="{B1CFD204-3B73-4D93-B802-2E5DB7676030}" type="pres">
      <dgm:prSet presAssocID="{0A04E3BA-943C-4ED0-BB21-33438998205C}" presName="sibTrans" presStyleLbl="sibTrans2D1" presStyleIdx="5" presStyleCnt="11"/>
      <dgm:spPr/>
      <dgm:t>
        <a:bodyPr/>
        <a:lstStyle/>
        <a:p>
          <a:endParaRPr lang="en-US"/>
        </a:p>
      </dgm:t>
    </dgm:pt>
    <dgm:pt modelId="{3D9E3914-40DB-4630-B1ED-7C5A5DFF2DA4}" type="pres">
      <dgm:prSet presAssocID="{5ADD7228-6623-4AD1-8AD1-0388076CF52D}" presName="node" presStyleLbl="node1" presStyleIdx="6" presStyleCnt="11" custScaleX="128111" custScaleY="128111">
        <dgm:presLayoutVars>
          <dgm:bulletEnabled val="1"/>
        </dgm:presLayoutVars>
      </dgm:prSet>
      <dgm:spPr/>
      <dgm:t>
        <a:bodyPr/>
        <a:lstStyle/>
        <a:p>
          <a:endParaRPr lang="en-US"/>
        </a:p>
      </dgm:t>
    </dgm:pt>
    <dgm:pt modelId="{B80DD31B-FFC5-47EC-8512-CEDA8648EC9B}" type="pres">
      <dgm:prSet presAssocID="{5ADD7228-6623-4AD1-8AD1-0388076CF52D}" presName="dummy" presStyleCnt="0"/>
      <dgm:spPr/>
    </dgm:pt>
    <dgm:pt modelId="{49EFCD90-FDC1-44EF-AA00-A4F901DF1A5F}" type="pres">
      <dgm:prSet presAssocID="{7F53128B-CF6C-442B-A118-1F556703941D}" presName="sibTrans" presStyleLbl="sibTrans2D1" presStyleIdx="6" presStyleCnt="11"/>
      <dgm:spPr/>
      <dgm:t>
        <a:bodyPr/>
        <a:lstStyle/>
        <a:p>
          <a:endParaRPr lang="en-US"/>
        </a:p>
      </dgm:t>
    </dgm:pt>
    <dgm:pt modelId="{3C8FF4A6-2F7A-4575-8A46-220158BEA675}" type="pres">
      <dgm:prSet presAssocID="{E83C9A9A-3EE1-4A10-B454-A9A25CFFDF78}" presName="node" presStyleLbl="node1" presStyleIdx="7" presStyleCnt="11" custScaleX="130009" custScaleY="128111">
        <dgm:presLayoutVars>
          <dgm:bulletEnabled val="1"/>
        </dgm:presLayoutVars>
      </dgm:prSet>
      <dgm:spPr/>
      <dgm:t>
        <a:bodyPr/>
        <a:lstStyle/>
        <a:p>
          <a:endParaRPr lang="en-US"/>
        </a:p>
      </dgm:t>
    </dgm:pt>
    <dgm:pt modelId="{12C908A3-6594-47AB-B680-1D6631E9C4CC}" type="pres">
      <dgm:prSet presAssocID="{E83C9A9A-3EE1-4A10-B454-A9A25CFFDF78}" presName="dummy" presStyleCnt="0"/>
      <dgm:spPr/>
    </dgm:pt>
    <dgm:pt modelId="{26B98E0F-B267-4FE3-80EF-55769FC188E7}" type="pres">
      <dgm:prSet presAssocID="{5BE9377C-0039-46D1-95B4-3E8B40B28653}" presName="sibTrans" presStyleLbl="sibTrans2D1" presStyleIdx="7" presStyleCnt="11"/>
      <dgm:spPr/>
      <dgm:t>
        <a:bodyPr/>
        <a:lstStyle/>
        <a:p>
          <a:endParaRPr lang="en-US"/>
        </a:p>
      </dgm:t>
    </dgm:pt>
    <dgm:pt modelId="{63BD126B-C8B9-4E60-B077-097209005E0F}" type="pres">
      <dgm:prSet presAssocID="{376B07C5-3530-4275-A199-701DA4994BDE}" presName="node" presStyleLbl="node1" presStyleIdx="8" presStyleCnt="11" custScaleX="128111" custScaleY="128111">
        <dgm:presLayoutVars>
          <dgm:bulletEnabled val="1"/>
        </dgm:presLayoutVars>
      </dgm:prSet>
      <dgm:spPr/>
      <dgm:t>
        <a:bodyPr/>
        <a:lstStyle/>
        <a:p>
          <a:endParaRPr lang="en-US"/>
        </a:p>
      </dgm:t>
    </dgm:pt>
    <dgm:pt modelId="{95E036F6-ACF4-4B53-B875-88B93785F90F}" type="pres">
      <dgm:prSet presAssocID="{376B07C5-3530-4275-A199-701DA4994BDE}" presName="dummy" presStyleCnt="0"/>
      <dgm:spPr/>
    </dgm:pt>
    <dgm:pt modelId="{927DD3A8-591C-491D-A04A-F3AE7BA2898D}" type="pres">
      <dgm:prSet presAssocID="{96887054-D6F6-468C-90E7-69DB92FBEEDA}" presName="sibTrans" presStyleLbl="sibTrans2D1" presStyleIdx="8" presStyleCnt="11"/>
      <dgm:spPr/>
      <dgm:t>
        <a:bodyPr/>
        <a:lstStyle/>
        <a:p>
          <a:endParaRPr lang="en-US"/>
        </a:p>
      </dgm:t>
    </dgm:pt>
    <dgm:pt modelId="{99A3D474-DC0F-4A43-BD0C-F44F0C566287}" type="pres">
      <dgm:prSet presAssocID="{00C8B392-673D-4833-A063-827A247A6061}" presName="node" presStyleLbl="node1" presStyleIdx="9" presStyleCnt="11" custScaleX="128111" custScaleY="128111">
        <dgm:presLayoutVars>
          <dgm:bulletEnabled val="1"/>
        </dgm:presLayoutVars>
      </dgm:prSet>
      <dgm:spPr/>
      <dgm:t>
        <a:bodyPr/>
        <a:lstStyle/>
        <a:p>
          <a:endParaRPr lang="en-US"/>
        </a:p>
      </dgm:t>
    </dgm:pt>
    <dgm:pt modelId="{6ADD9BF6-AD2A-4BBF-B468-A85495979D14}" type="pres">
      <dgm:prSet presAssocID="{00C8B392-673D-4833-A063-827A247A6061}" presName="dummy" presStyleCnt="0"/>
      <dgm:spPr/>
    </dgm:pt>
    <dgm:pt modelId="{099636B4-CC74-45F7-855B-97A7DD96E264}" type="pres">
      <dgm:prSet presAssocID="{4E15DC07-82DD-4E80-9461-443900F92F10}" presName="sibTrans" presStyleLbl="sibTrans2D1" presStyleIdx="9" presStyleCnt="11"/>
      <dgm:spPr/>
      <dgm:t>
        <a:bodyPr/>
        <a:lstStyle/>
        <a:p>
          <a:endParaRPr lang="en-US"/>
        </a:p>
      </dgm:t>
    </dgm:pt>
    <dgm:pt modelId="{C2B3D9E4-F26C-4A0B-937C-33B5FECAFE50}" type="pres">
      <dgm:prSet presAssocID="{00E00D0F-74A8-447B-8504-73C8E736AD3D}" presName="node" presStyleLbl="node1" presStyleIdx="10" presStyleCnt="11" custScaleX="128111" custScaleY="128111">
        <dgm:presLayoutVars>
          <dgm:bulletEnabled val="1"/>
        </dgm:presLayoutVars>
      </dgm:prSet>
      <dgm:spPr/>
      <dgm:t>
        <a:bodyPr/>
        <a:lstStyle/>
        <a:p>
          <a:endParaRPr lang="en-US"/>
        </a:p>
      </dgm:t>
    </dgm:pt>
    <dgm:pt modelId="{4B52775D-1601-47BC-A2DF-5D43CB9525FC}" type="pres">
      <dgm:prSet presAssocID="{00E00D0F-74A8-447B-8504-73C8E736AD3D}" presName="dummy" presStyleCnt="0"/>
      <dgm:spPr/>
    </dgm:pt>
    <dgm:pt modelId="{20274BB4-97E7-43AE-BBA0-11545935FDC5}" type="pres">
      <dgm:prSet presAssocID="{EA868281-67BB-420B-9089-E35597D14BA2}" presName="sibTrans" presStyleLbl="sibTrans2D1" presStyleIdx="10" presStyleCnt="11"/>
      <dgm:spPr/>
      <dgm:t>
        <a:bodyPr/>
        <a:lstStyle/>
        <a:p>
          <a:endParaRPr lang="en-US"/>
        </a:p>
      </dgm:t>
    </dgm:pt>
  </dgm:ptLst>
  <dgm:cxnLst>
    <dgm:cxn modelId="{0A1438A7-335D-441A-8EF9-94A78E2EEDD9}" srcId="{235E3F9E-1B3D-461E-93CE-8D8CC0E36A30}" destId="{00C8B392-673D-4833-A063-827A247A6061}" srcOrd="9" destOrd="0" parTransId="{F40C4F03-1CEB-4DE9-9EB1-E84D2198DD0C}" sibTransId="{4E15DC07-82DD-4E80-9461-443900F92F10}"/>
    <dgm:cxn modelId="{6F11D738-F85A-495D-9BBA-CD2A19C34364}" srcId="{235E3F9E-1B3D-461E-93CE-8D8CC0E36A30}" destId="{C6C4B5EF-C580-4EC6-885E-90422713FB13}" srcOrd="2" destOrd="0" parTransId="{5BC05ED0-63D9-420A-B54C-A9831299D1E2}" sibTransId="{D42ECF92-7765-4400-82CE-9C76B33E9204}"/>
    <dgm:cxn modelId="{E3EBD027-7F5F-48C8-A643-56FBB1762F09}" type="presOf" srcId="{0A04E3BA-943C-4ED0-BB21-33438998205C}" destId="{B1CFD204-3B73-4D93-B802-2E5DB7676030}" srcOrd="0" destOrd="0" presId="urn:microsoft.com/office/officeart/2005/8/layout/radial6"/>
    <dgm:cxn modelId="{D270E841-D830-468D-A0A2-BCD844288E06}" type="presOf" srcId="{14247AB5-015A-4CE3-9943-C1C8113B17DF}" destId="{9A79DDED-2402-4011-B81A-02C5940C4F8B}" srcOrd="0" destOrd="0" presId="urn:microsoft.com/office/officeart/2005/8/layout/radial6"/>
    <dgm:cxn modelId="{6A3983E3-66C4-4C9C-87A4-09276F3AD018}" type="presOf" srcId="{1594F03B-ABF5-40BA-9742-D41308CA499B}" destId="{66CD06CD-C0B3-489C-B551-51DA978B3725}" srcOrd="0" destOrd="0" presId="urn:microsoft.com/office/officeart/2005/8/layout/radial6"/>
    <dgm:cxn modelId="{3D95F198-73A4-4469-85E2-76A21FED446E}" type="presOf" srcId="{DFCB42B5-D73F-4A9F-95C4-CFC4B19D822D}" destId="{A79E88CB-B7EC-4878-B00E-6A207F75344F}" srcOrd="0" destOrd="0" presId="urn:microsoft.com/office/officeart/2005/8/layout/radial6"/>
    <dgm:cxn modelId="{E1FDACAC-A605-434E-B7BE-2301856F2EF5}" srcId="{235E3F9E-1B3D-461E-93CE-8D8CC0E36A30}" destId="{376B07C5-3530-4275-A199-701DA4994BDE}" srcOrd="8" destOrd="0" parTransId="{11E199BF-D18B-4B3A-95A6-FB263D920788}" sibTransId="{96887054-D6F6-468C-90E7-69DB92FBEEDA}"/>
    <dgm:cxn modelId="{96D12433-280F-4AEA-9ACF-04C02C474C30}" srcId="{235E3F9E-1B3D-461E-93CE-8D8CC0E36A30}" destId="{1594F03B-ABF5-40BA-9742-D41308CA499B}" srcOrd="1" destOrd="0" parTransId="{1BE7CA2F-07DF-4EE6-A009-1FD80F53D5C3}" sibTransId="{0AB62801-F60D-4831-9036-84B3026BB8C5}"/>
    <dgm:cxn modelId="{3C10A408-0109-4D4F-BC94-1BDEA360DCAC}" srcId="{235E3F9E-1B3D-461E-93CE-8D8CC0E36A30}" destId="{62889446-7ED1-43C2-A538-8F6A368303AF}" srcOrd="0" destOrd="0" parTransId="{FCF1D999-D46C-4507-923C-35B2BE71AE1A}" sibTransId="{14247AB5-015A-4CE3-9943-C1C8113B17DF}"/>
    <dgm:cxn modelId="{4F8363B7-5242-4021-A666-5A5EB1665B56}" type="presOf" srcId="{0AB62801-F60D-4831-9036-84B3026BB8C5}" destId="{A0F2250B-865A-4306-8574-99E45EEAB4E8}" srcOrd="0" destOrd="0" presId="urn:microsoft.com/office/officeart/2005/8/layout/radial6"/>
    <dgm:cxn modelId="{3FB2035A-5660-4B55-91E4-A401787B7237}" type="presOf" srcId="{62889446-7ED1-43C2-A538-8F6A368303AF}" destId="{9BC7DA8E-EDDF-41B0-9F3A-9D33A5CADCF3}" srcOrd="0" destOrd="0" presId="urn:microsoft.com/office/officeart/2005/8/layout/radial6"/>
    <dgm:cxn modelId="{23156BD9-CB3F-4B54-B551-377E1A04EEE2}" type="presOf" srcId="{EBD81370-56C0-4A7D-959E-BF587E01977F}" destId="{CF1E51D7-6CBA-4374-9DEF-57D1910CFB40}" srcOrd="0" destOrd="0" presId="urn:microsoft.com/office/officeart/2005/8/layout/radial6"/>
    <dgm:cxn modelId="{006AE60D-3A1A-4A4A-B840-0C77779FE90A}" srcId="{235E3F9E-1B3D-461E-93CE-8D8CC0E36A30}" destId="{A87A464C-3ED8-4BAF-B16E-D5392DD5BCDC}" srcOrd="4" destOrd="0" parTransId="{07A6E25F-7485-4E9B-8E2C-D935781DA3CA}" sibTransId="{05AFDE2C-545E-4B33-AC38-B4A44FD35440}"/>
    <dgm:cxn modelId="{7C95555D-352C-44BD-A240-7417DFBA0575}" type="presOf" srcId="{235E3F9E-1B3D-461E-93CE-8D8CC0E36A30}" destId="{2A722A19-8B52-4175-9203-8188EC6CA5D6}" srcOrd="0" destOrd="0" presId="urn:microsoft.com/office/officeart/2005/8/layout/radial6"/>
    <dgm:cxn modelId="{2FFE4099-D9F3-4D06-824F-9CB55B6199C6}" type="presOf" srcId="{376B07C5-3530-4275-A199-701DA4994BDE}" destId="{63BD126B-C8B9-4E60-B077-097209005E0F}" srcOrd="0" destOrd="0" presId="urn:microsoft.com/office/officeart/2005/8/layout/radial6"/>
    <dgm:cxn modelId="{3E0F951F-AE3C-48BE-AD40-B514DC5C4DB6}" type="presOf" srcId="{A87A464C-3ED8-4BAF-B16E-D5392DD5BCDC}" destId="{AF4C0DAB-8717-4E21-ADBF-3B403D3F33B9}" srcOrd="0" destOrd="0" presId="urn:microsoft.com/office/officeart/2005/8/layout/radial6"/>
    <dgm:cxn modelId="{F9931AFE-8DBC-40BF-BCEC-C273DCC85215}" type="presOf" srcId="{05AFDE2C-545E-4B33-AC38-B4A44FD35440}" destId="{057E47A5-2632-432F-BE89-2C710D999381}" srcOrd="0" destOrd="0" presId="urn:microsoft.com/office/officeart/2005/8/layout/radial6"/>
    <dgm:cxn modelId="{BBE2ED15-F363-49CA-A7E6-85B837B452C7}" type="presOf" srcId="{96887054-D6F6-468C-90E7-69DB92FBEEDA}" destId="{927DD3A8-591C-491D-A04A-F3AE7BA2898D}" srcOrd="0" destOrd="0" presId="urn:microsoft.com/office/officeart/2005/8/layout/radial6"/>
    <dgm:cxn modelId="{19F95B53-7874-495E-A1C3-0E92F1E317D7}" type="presOf" srcId="{17899F66-D070-4920-B4B0-371197605A47}" destId="{7B159D20-9212-40C3-8FF4-327D1C3541BF}" srcOrd="0" destOrd="0" presId="urn:microsoft.com/office/officeart/2005/8/layout/radial6"/>
    <dgm:cxn modelId="{C8464BA9-5AAB-4F02-A015-8B2B865118D2}" srcId="{235E3F9E-1B3D-461E-93CE-8D8CC0E36A30}" destId="{E83C9A9A-3EE1-4A10-B454-A9A25CFFDF78}" srcOrd="7" destOrd="0" parTransId="{3F8CE9C8-5AD6-4315-BBB2-F59AD7A869C6}" sibTransId="{5BE9377C-0039-46D1-95B4-3E8B40B28653}"/>
    <dgm:cxn modelId="{625ED7D7-CB4A-4CB1-A0AC-F2D2834113B7}" type="presOf" srcId="{C6C4B5EF-C580-4EC6-885E-90422713FB13}" destId="{24001623-A2C1-445D-B882-BE3F11A10E08}" srcOrd="0" destOrd="0" presId="urn:microsoft.com/office/officeart/2005/8/layout/radial6"/>
    <dgm:cxn modelId="{E29DAD8B-A963-4948-B69B-8840AA952FF4}" type="presOf" srcId="{D42ECF92-7765-4400-82CE-9C76B33E9204}" destId="{EA3020CC-5F80-4272-BADE-F74FB49F6AA1}" srcOrd="0" destOrd="0" presId="urn:microsoft.com/office/officeart/2005/8/layout/radial6"/>
    <dgm:cxn modelId="{10D1CDB1-92F8-4AB0-8CDF-E82E2CA174FC}" srcId="{235E3F9E-1B3D-461E-93CE-8D8CC0E36A30}" destId="{17899F66-D070-4920-B4B0-371197605A47}" srcOrd="5" destOrd="0" parTransId="{0F42CFF6-A88B-45CD-A661-766FCBA19E6C}" sibTransId="{0A04E3BA-943C-4ED0-BB21-33438998205C}"/>
    <dgm:cxn modelId="{ACA1FD5B-55DC-4DA7-92D0-7DF1808B6F9A}" srcId="{235E3F9E-1B3D-461E-93CE-8D8CC0E36A30}" destId="{00E00D0F-74A8-447B-8504-73C8E736AD3D}" srcOrd="10" destOrd="0" parTransId="{E26F1001-FBC8-489B-AA57-9D0C33052426}" sibTransId="{EA868281-67BB-420B-9089-E35597D14BA2}"/>
    <dgm:cxn modelId="{0421BBA2-BDFB-49B9-AD0C-0EB149DFCF73}" srcId="{23A341C8-08BF-44E6-AF88-E90A16D0CB7C}" destId="{235E3F9E-1B3D-461E-93CE-8D8CC0E36A30}" srcOrd="0" destOrd="0" parTransId="{535C448E-9362-4CB5-B3E3-A6161975219F}" sibTransId="{A4C77D05-88DF-42A9-AA24-562C9044EB93}"/>
    <dgm:cxn modelId="{A3AA63AB-E9CC-4F0B-B709-5BAA407E7C4F}" srcId="{235E3F9E-1B3D-461E-93CE-8D8CC0E36A30}" destId="{DFCB42B5-D73F-4A9F-95C4-CFC4B19D822D}" srcOrd="3" destOrd="0" parTransId="{F3371327-BAB2-45FC-BB2A-FA53988B57F0}" sibTransId="{EBD81370-56C0-4A7D-959E-BF587E01977F}"/>
    <dgm:cxn modelId="{374AD6D9-6139-4A3F-908A-F464E4DCFF1B}" type="presOf" srcId="{00E00D0F-74A8-447B-8504-73C8E736AD3D}" destId="{C2B3D9E4-F26C-4A0B-937C-33B5FECAFE50}" srcOrd="0" destOrd="0" presId="urn:microsoft.com/office/officeart/2005/8/layout/radial6"/>
    <dgm:cxn modelId="{928D1B46-1C39-47AD-A262-8C32CA14B224}" type="presOf" srcId="{E83C9A9A-3EE1-4A10-B454-A9A25CFFDF78}" destId="{3C8FF4A6-2F7A-4575-8A46-220158BEA675}" srcOrd="0" destOrd="0" presId="urn:microsoft.com/office/officeart/2005/8/layout/radial6"/>
    <dgm:cxn modelId="{99F0118B-3A69-4C63-A194-FEF0168972C8}" type="presOf" srcId="{23A341C8-08BF-44E6-AF88-E90A16D0CB7C}" destId="{CF9A081D-AE81-4F00-81D4-8EA8C7E88878}" srcOrd="0" destOrd="0" presId="urn:microsoft.com/office/officeart/2005/8/layout/radial6"/>
    <dgm:cxn modelId="{DF9610BB-60CC-4714-A0A7-8161A4D369CB}" type="presOf" srcId="{00C8B392-673D-4833-A063-827A247A6061}" destId="{99A3D474-DC0F-4A43-BD0C-F44F0C566287}" srcOrd="0" destOrd="0" presId="urn:microsoft.com/office/officeart/2005/8/layout/radial6"/>
    <dgm:cxn modelId="{5551E1FC-F07C-4FF9-8A9B-D4E189F942F1}" type="presOf" srcId="{EA868281-67BB-420B-9089-E35597D14BA2}" destId="{20274BB4-97E7-43AE-BBA0-11545935FDC5}" srcOrd="0" destOrd="0" presId="urn:microsoft.com/office/officeart/2005/8/layout/radial6"/>
    <dgm:cxn modelId="{E041E120-2AE9-40F6-A3DB-CF2ACA4BA7FF}" srcId="{235E3F9E-1B3D-461E-93CE-8D8CC0E36A30}" destId="{5ADD7228-6623-4AD1-8AD1-0388076CF52D}" srcOrd="6" destOrd="0" parTransId="{615A3523-72B8-4CF3-A8F5-9ADD0E73158E}" sibTransId="{7F53128B-CF6C-442B-A118-1F556703941D}"/>
    <dgm:cxn modelId="{2AEC2C0F-9CBA-4467-A5AC-AC045289164B}" type="presOf" srcId="{5BE9377C-0039-46D1-95B4-3E8B40B28653}" destId="{26B98E0F-B267-4FE3-80EF-55769FC188E7}" srcOrd="0" destOrd="0" presId="urn:microsoft.com/office/officeart/2005/8/layout/radial6"/>
    <dgm:cxn modelId="{C9170A3E-E4E0-42ED-9500-2F4579392164}" type="presOf" srcId="{7F53128B-CF6C-442B-A118-1F556703941D}" destId="{49EFCD90-FDC1-44EF-AA00-A4F901DF1A5F}" srcOrd="0" destOrd="0" presId="urn:microsoft.com/office/officeart/2005/8/layout/radial6"/>
    <dgm:cxn modelId="{31EFF218-FE58-432A-9760-DCC14DA2C4CA}" type="presOf" srcId="{4E15DC07-82DD-4E80-9461-443900F92F10}" destId="{099636B4-CC74-45F7-855B-97A7DD96E264}" srcOrd="0" destOrd="0" presId="urn:microsoft.com/office/officeart/2005/8/layout/radial6"/>
    <dgm:cxn modelId="{BB9BC555-D999-4247-BAC5-F4908D6A3455}" type="presOf" srcId="{5ADD7228-6623-4AD1-8AD1-0388076CF52D}" destId="{3D9E3914-40DB-4630-B1ED-7C5A5DFF2DA4}" srcOrd="0" destOrd="0" presId="urn:microsoft.com/office/officeart/2005/8/layout/radial6"/>
    <dgm:cxn modelId="{4E934F0A-B737-46BB-A85E-37B9328D9A5B}" type="presParOf" srcId="{CF9A081D-AE81-4F00-81D4-8EA8C7E88878}" destId="{2A722A19-8B52-4175-9203-8188EC6CA5D6}" srcOrd="0" destOrd="0" presId="urn:microsoft.com/office/officeart/2005/8/layout/radial6"/>
    <dgm:cxn modelId="{2373B414-7F59-4ADB-B0F4-94E6BB582880}" type="presParOf" srcId="{CF9A081D-AE81-4F00-81D4-8EA8C7E88878}" destId="{9BC7DA8E-EDDF-41B0-9F3A-9D33A5CADCF3}" srcOrd="1" destOrd="0" presId="urn:microsoft.com/office/officeart/2005/8/layout/radial6"/>
    <dgm:cxn modelId="{A8852AC3-211A-4E38-88B1-8F9AB1125D7D}" type="presParOf" srcId="{CF9A081D-AE81-4F00-81D4-8EA8C7E88878}" destId="{19E1CA16-0DFE-482A-B3E1-B3646F1A1645}" srcOrd="2" destOrd="0" presId="urn:microsoft.com/office/officeart/2005/8/layout/radial6"/>
    <dgm:cxn modelId="{26A27F23-E36B-45AF-8477-D69ED23C336C}" type="presParOf" srcId="{CF9A081D-AE81-4F00-81D4-8EA8C7E88878}" destId="{9A79DDED-2402-4011-B81A-02C5940C4F8B}" srcOrd="3" destOrd="0" presId="urn:microsoft.com/office/officeart/2005/8/layout/radial6"/>
    <dgm:cxn modelId="{4F7DB614-AAFC-48DE-A313-41075CAA504B}" type="presParOf" srcId="{CF9A081D-AE81-4F00-81D4-8EA8C7E88878}" destId="{66CD06CD-C0B3-489C-B551-51DA978B3725}" srcOrd="4" destOrd="0" presId="urn:microsoft.com/office/officeart/2005/8/layout/radial6"/>
    <dgm:cxn modelId="{3E8321F6-0C07-4C8C-88C8-2EE65337604D}" type="presParOf" srcId="{CF9A081D-AE81-4F00-81D4-8EA8C7E88878}" destId="{6EA8F4A0-B621-4E84-8A8F-E2493A0C879B}" srcOrd="5" destOrd="0" presId="urn:microsoft.com/office/officeart/2005/8/layout/radial6"/>
    <dgm:cxn modelId="{D8700AF9-A333-45E0-8420-35C44675F055}" type="presParOf" srcId="{CF9A081D-AE81-4F00-81D4-8EA8C7E88878}" destId="{A0F2250B-865A-4306-8574-99E45EEAB4E8}" srcOrd="6" destOrd="0" presId="urn:microsoft.com/office/officeart/2005/8/layout/radial6"/>
    <dgm:cxn modelId="{4D445DA5-6BE5-429E-92FD-B7EF9DA8B1EA}" type="presParOf" srcId="{CF9A081D-AE81-4F00-81D4-8EA8C7E88878}" destId="{24001623-A2C1-445D-B882-BE3F11A10E08}" srcOrd="7" destOrd="0" presId="urn:microsoft.com/office/officeart/2005/8/layout/radial6"/>
    <dgm:cxn modelId="{D6D2B99D-98C5-4F33-BF0F-46629395BCEC}" type="presParOf" srcId="{CF9A081D-AE81-4F00-81D4-8EA8C7E88878}" destId="{3A3886D8-30EC-42FD-94FA-BA08A3FF6324}" srcOrd="8" destOrd="0" presId="urn:microsoft.com/office/officeart/2005/8/layout/radial6"/>
    <dgm:cxn modelId="{93CD93F3-01D5-4720-870F-2202CEB969C6}" type="presParOf" srcId="{CF9A081D-AE81-4F00-81D4-8EA8C7E88878}" destId="{EA3020CC-5F80-4272-BADE-F74FB49F6AA1}" srcOrd="9" destOrd="0" presId="urn:microsoft.com/office/officeart/2005/8/layout/radial6"/>
    <dgm:cxn modelId="{D85B9AAA-C144-4F20-BB0B-69B0D6F1301E}" type="presParOf" srcId="{CF9A081D-AE81-4F00-81D4-8EA8C7E88878}" destId="{A79E88CB-B7EC-4878-B00E-6A207F75344F}" srcOrd="10" destOrd="0" presId="urn:microsoft.com/office/officeart/2005/8/layout/radial6"/>
    <dgm:cxn modelId="{126276A4-DCEA-411B-9C43-A6A1C1123716}" type="presParOf" srcId="{CF9A081D-AE81-4F00-81D4-8EA8C7E88878}" destId="{3013B8FC-DD51-41F9-A75A-D42AC044C2C4}" srcOrd="11" destOrd="0" presId="urn:microsoft.com/office/officeart/2005/8/layout/radial6"/>
    <dgm:cxn modelId="{239B564C-BAD5-4D66-99B7-CB08A28CC513}" type="presParOf" srcId="{CF9A081D-AE81-4F00-81D4-8EA8C7E88878}" destId="{CF1E51D7-6CBA-4374-9DEF-57D1910CFB40}" srcOrd="12" destOrd="0" presId="urn:microsoft.com/office/officeart/2005/8/layout/radial6"/>
    <dgm:cxn modelId="{B9195FA9-5DE9-40D9-92EE-72F519ED5A0A}" type="presParOf" srcId="{CF9A081D-AE81-4F00-81D4-8EA8C7E88878}" destId="{AF4C0DAB-8717-4E21-ADBF-3B403D3F33B9}" srcOrd="13" destOrd="0" presId="urn:microsoft.com/office/officeart/2005/8/layout/radial6"/>
    <dgm:cxn modelId="{FC0F624E-1E59-4AC2-9C5B-01929F144609}" type="presParOf" srcId="{CF9A081D-AE81-4F00-81D4-8EA8C7E88878}" destId="{395595F1-9F51-4A0C-941A-0BC94F751F25}" srcOrd="14" destOrd="0" presId="urn:microsoft.com/office/officeart/2005/8/layout/radial6"/>
    <dgm:cxn modelId="{93F4B973-8CC1-421D-946A-FAB773B9D346}" type="presParOf" srcId="{CF9A081D-AE81-4F00-81D4-8EA8C7E88878}" destId="{057E47A5-2632-432F-BE89-2C710D999381}" srcOrd="15" destOrd="0" presId="urn:microsoft.com/office/officeart/2005/8/layout/radial6"/>
    <dgm:cxn modelId="{12892BEA-4F77-4229-9EEF-1B6D54E51AD3}" type="presParOf" srcId="{CF9A081D-AE81-4F00-81D4-8EA8C7E88878}" destId="{7B159D20-9212-40C3-8FF4-327D1C3541BF}" srcOrd="16" destOrd="0" presId="urn:microsoft.com/office/officeart/2005/8/layout/radial6"/>
    <dgm:cxn modelId="{482A2A38-46C1-4F29-AE46-C6AAE621A46E}" type="presParOf" srcId="{CF9A081D-AE81-4F00-81D4-8EA8C7E88878}" destId="{E214CA35-97F9-4388-8FAF-8FE7C40704A4}" srcOrd="17" destOrd="0" presId="urn:microsoft.com/office/officeart/2005/8/layout/radial6"/>
    <dgm:cxn modelId="{51DDAD28-B96B-4957-9D17-961F4986603E}" type="presParOf" srcId="{CF9A081D-AE81-4F00-81D4-8EA8C7E88878}" destId="{B1CFD204-3B73-4D93-B802-2E5DB7676030}" srcOrd="18" destOrd="0" presId="urn:microsoft.com/office/officeart/2005/8/layout/radial6"/>
    <dgm:cxn modelId="{B954A335-CD31-4549-8EB6-60FCBDF5B7F3}" type="presParOf" srcId="{CF9A081D-AE81-4F00-81D4-8EA8C7E88878}" destId="{3D9E3914-40DB-4630-B1ED-7C5A5DFF2DA4}" srcOrd="19" destOrd="0" presId="urn:microsoft.com/office/officeart/2005/8/layout/radial6"/>
    <dgm:cxn modelId="{A87A01EF-E1EF-494F-A25F-83F0B3EFBD83}" type="presParOf" srcId="{CF9A081D-AE81-4F00-81D4-8EA8C7E88878}" destId="{B80DD31B-FFC5-47EC-8512-CEDA8648EC9B}" srcOrd="20" destOrd="0" presId="urn:microsoft.com/office/officeart/2005/8/layout/radial6"/>
    <dgm:cxn modelId="{704CF983-C67E-447C-9F0C-97B95EDF238B}" type="presParOf" srcId="{CF9A081D-AE81-4F00-81D4-8EA8C7E88878}" destId="{49EFCD90-FDC1-44EF-AA00-A4F901DF1A5F}" srcOrd="21" destOrd="0" presId="urn:microsoft.com/office/officeart/2005/8/layout/radial6"/>
    <dgm:cxn modelId="{7BE1DF47-9713-46A5-95DB-ED0A2FBDFA7D}" type="presParOf" srcId="{CF9A081D-AE81-4F00-81D4-8EA8C7E88878}" destId="{3C8FF4A6-2F7A-4575-8A46-220158BEA675}" srcOrd="22" destOrd="0" presId="urn:microsoft.com/office/officeart/2005/8/layout/radial6"/>
    <dgm:cxn modelId="{A4DFECE5-0987-44DD-B9FE-BBF70332862E}" type="presParOf" srcId="{CF9A081D-AE81-4F00-81D4-8EA8C7E88878}" destId="{12C908A3-6594-47AB-B680-1D6631E9C4CC}" srcOrd="23" destOrd="0" presId="urn:microsoft.com/office/officeart/2005/8/layout/radial6"/>
    <dgm:cxn modelId="{AF386887-C3C3-468D-B356-50D7F61ED995}" type="presParOf" srcId="{CF9A081D-AE81-4F00-81D4-8EA8C7E88878}" destId="{26B98E0F-B267-4FE3-80EF-55769FC188E7}" srcOrd="24" destOrd="0" presId="urn:microsoft.com/office/officeart/2005/8/layout/radial6"/>
    <dgm:cxn modelId="{1450EB60-4B6C-4A46-B1A6-FBAD4AC83221}" type="presParOf" srcId="{CF9A081D-AE81-4F00-81D4-8EA8C7E88878}" destId="{63BD126B-C8B9-4E60-B077-097209005E0F}" srcOrd="25" destOrd="0" presId="urn:microsoft.com/office/officeart/2005/8/layout/radial6"/>
    <dgm:cxn modelId="{50799CDB-FE89-4C50-A89B-8017B17FDB98}" type="presParOf" srcId="{CF9A081D-AE81-4F00-81D4-8EA8C7E88878}" destId="{95E036F6-ACF4-4B53-B875-88B93785F90F}" srcOrd="26" destOrd="0" presId="urn:microsoft.com/office/officeart/2005/8/layout/radial6"/>
    <dgm:cxn modelId="{A8164AC9-CF0F-4D49-A80B-266B7E9F808E}" type="presParOf" srcId="{CF9A081D-AE81-4F00-81D4-8EA8C7E88878}" destId="{927DD3A8-591C-491D-A04A-F3AE7BA2898D}" srcOrd="27" destOrd="0" presId="urn:microsoft.com/office/officeart/2005/8/layout/radial6"/>
    <dgm:cxn modelId="{37512525-63A0-4542-8219-0A170A83DDD0}" type="presParOf" srcId="{CF9A081D-AE81-4F00-81D4-8EA8C7E88878}" destId="{99A3D474-DC0F-4A43-BD0C-F44F0C566287}" srcOrd="28" destOrd="0" presId="urn:microsoft.com/office/officeart/2005/8/layout/radial6"/>
    <dgm:cxn modelId="{BAAF8418-B93A-4365-A257-43B25A824F38}" type="presParOf" srcId="{CF9A081D-AE81-4F00-81D4-8EA8C7E88878}" destId="{6ADD9BF6-AD2A-4BBF-B468-A85495979D14}" srcOrd="29" destOrd="0" presId="urn:microsoft.com/office/officeart/2005/8/layout/radial6"/>
    <dgm:cxn modelId="{D3685FDA-E87B-4D2C-81EC-40BF02FF31D7}" type="presParOf" srcId="{CF9A081D-AE81-4F00-81D4-8EA8C7E88878}" destId="{099636B4-CC74-45F7-855B-97A7DD96E264}" srcOrd="30" destOrd="0" presId="urn:microsoft.com/office/officeart/2005/8/layout/radial6"/>
    <dgm:cxn modelId="{980C89EA-35B7-4FE4-9821-E6D65EDF4E90}" type="presParOf" srcId="{CF9A081D-AE81-4F00-81D4-8EA8C7E88878}" destId="{C2B3D9E4-F26C-4A0B-937C-33B5FECAFE50}" srcOrd="31" destOrd="0" presId="urn:microsoft.com/office/officeart/2005/8/layout/radial6"/>
    <dgm:cxn modelId="{03EE4239-7433-4EB6-9BC6-FBE29822C22E}" type="presParOf" srcId="{CF9A081D-AE81-4F00-81D4-8EA8C7E88878}" destId="{4B52775D-1601-47BC-A2DF-5D43CB9525FC}" srcOrd="32" destOrd="0" presId="urn:microsoft.com/office/officeart/2005/8/layout/radial6"/>
    <dgm:cxn modelId="{EB44F5EF-AAA7-4C5D-A6F0-77C6A61DAF50}" type="presParOf" srcId="{CF9A081D-AE81-4F00-81D4-8EA8C7E88878}" destId="{20274BB4-97E7-43AE-BBA0-11545935FDC5}"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B1AEF-F625-4FF3-99DD-89C27D9A923B}" type="datetimeFigureOut">
              <a:rPr lang="en-US" smtClean="0"/>
              <a:t>2/24/2017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3BA41-51F8-4291-B335-BB6D30A1DD3F}" type="slidenum">
              <a:rPr lang="en-US" smtClean="0"/>
              <a:t>‹#›</a:t>
            </a:fld>
            <a:endParaRPr lang="en-US"/>
          </a:p>
        </p:txBody>
      </p:sp>
    </p:spTree>
    <p:extLst>
      <p:ext uri="{BB962C8B-B14F-4D97-AF65-F5344CB8AC3E}">
        <p14:creationId xmlns:p14="http://schemas.microsoft.com/office/powerpoint/2010/main" val="61772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621442-BDD8-4CFB-AFD0-782FF2EA61BE}" type="slidenum">
              <a:rPr lang="en-US" altLang="en-US"/>
              <a:pPr eaLnBrk="1" hangingPunct="1"/>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49AB1A-3E94-4B0B-97DA-F7BD8D75E9D4}" type="slidenum">
              <a:rPr lang="en-US" altLang="en-US"/>
              <a:pPr eaLnBrk="1" hangingPunct="1"/>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A9D45FC-3CF5-400B-AB35-63796C3A2D0F}" type="slidenum">
              <a:rPr lang="en-US" altLang="en-US" smtClean="0"/>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BD192-7780-4DE3-BC7F-DD2189997126}" type="slidenum">
              <a:rPr lang="fr-CA" altLang="en-US"/>
              <a:pPr/>
              <a:t>10</a:t>
            </a:fld>
            <a:endParaRPr lang="fr-CA" altLang="en-US"/>
          </a:p>
        </p:txBody>
      </p:sp>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IMPACT Plus has 3 special features and 3 components that I want to stress.</a:t>
            </a:r>
          </a:p>
          <a:p>
            <a:pPr marL="228600" indent="-228600">
              <a:buAutoNum type="arabicPeriod"/>
            </a:pPr>
            <a:r>
              <a:rPr lang="en-US" dirty="0" smtClean="0"/>
              <a:t>An </a:t>
            </a:r>
            <a:r>
              <a:rPr lang="en-US" dirty="0" err="1" smtClean="0"/>
              <a:t>assesment</a:t>
            </a:r>
            <a:r>
              <a:rPr lang="en-US" baseline="0" dirty="0" smtClean="0"/>
              <a:t> tool</a:t>
            </a:r>
          </a:p>
          <a:p>
            <a:pPr marL="228600" indent="-228600">
              <a:buAutoNum type="arabicPeriod"/>
            </a:pPr>
            <a:r>
              <a:rPr lang="en-US" baseline="0" dirty="0" smtClean="0"/>
              <a:t>A care planning tool</a:t>
            </a:r>
          </a:p>
          <a:p>
            <a:pPr marL="228600" indent="-228600">
              <a:buAutoNum type="arabicPeriod"/>
            </a:pPr>
            <a:r>
              <a:rPr lang="en-US" baseline="0" dirty="0" smtClean="0"/>
              <a:t>Mentorship and training tool</a:t>
            </a:r>
          </a:p>
          <a:p>
            <a:pPr marL="228600" indent="-228600">
              <a:buAutoNum type="arabicPeriod"/>
            </a:pPr>
            <a:endParaRPr lang="en-US" baseline="0" dirty="0" smtClean="0"/>
          </a:p>
          <a:p>
            <a:pPr marL="0" indent="0">
              <a:buNone/>
            </a:pPr>
            <a:r>
              <a:rPr lang="en-US" dirty="0" smtClean="0"/>
              <a:t>Three</a:t>
            </a:r>
            <a:r>
              <a:rPr lang="en-US" baseline="0" dirty="0" smtClean="0"/>
              <a:t> Components:</a:t>
            </a:r>
          </a:p>
          <a:p>
            <a:pPr marL="228600" indent="-228600">
              <a:buAutoNum type="arabicPeriod"/>
            </a:pPr>
            <a:r>
              <a:rPr lang="en-US" baseline="0" dirty="0" smtClean="0"/>
              <a:t>Simultaneous interprofessional consult</a:t>
            </a:r>
          </a:p>
          <a:p>
            <a:pPr marL="228600" indent="-228600">
              <a:buAutoNum type="arabicPeriod"/>
            </a:pPr>
            <a:r>
              <a:rPr lang="en-US" baseline="0" dirty="0" smtClean="0"/>
              <a:t>Includes Psychiatrist</a:t>
            </a:r>
          </a:p>
          <a:p>
            <a:pPr marL="228600" indent="-228600">
              <a:buAutoNum type="arabicPeriod"/>
            </a:pPr>
            <a:r>
              <a:rPr lang="en-US" baseline="0" dirty="0" smtClean="0"/>
              <a:t>Includes internist</a:t>
            </a:r>
            <a:endParaRPr lang="en-US" dirty="0" smtClean="0"/>
          </a:p>
        </p:txBody>
      </p:sp>
      <p:sp>
        <p:nvSpPr>
          <p:cNvPr id="4" name="Slide Number Placeholder 3"/>
          <p:cNvSpPr>
            <a:spLocks noGrp="1"/>
          </p:cNvSpPr>
          <p:nvPr>
            <p:ph type="sldNum" sz="quarter" idx="10"/>
          </p:nvPr>
        </p:nvSpPr>
        <p:spPr/>
        <p:txBody>
          <a:bodyPr/>
          <a:lstStyle/>
          <a:p>
            <a:pPr>
              <a:defRPr/>
            </a:pPr>
            <a:fld id="{D67C1716-8D44-4D5E-9D95-F7E494716080}"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It brings</a:t>
            </a:r>
            <a:r>
              <a:rPr lang="en-US" baseline="0" dirty="0" smtClean="0"/>
              <a:t> the interprofessional team, patient, and family together in one place all at the same time.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The basic concept is for the interprofessional team,</a:t>
            </a:r>
            <a:r>
              <a:rPr lang="en-US" baseline="0" dirty="0" smtClean="0"/>
              <a:t> in real time, to collaboratively assess and develop a care plan with the patient and family.  The interprofessional team may vary depending on local circumstances and the session length also varies.  Initially, we were taking 2 hours/patient, but as our team skills developed, we have been able to reduce this to 1 or 1.5 hours.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The intention is to prevent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67C1716-8D44-4D5E-9D95-F7E494716080}" type="slidenum">
              <a:rPr lang="en-US" smtClean="0"/>
              <a:pPr>
                <a:defRPr/>
              </a:pPr>
              <a:t>12</a:t>
            </a:fld>
            <a:endParaRPr lang="en-US"/>
          </a:p>
        </p:txBody>
      </p:sp>
    </p:spTree>
    <p:extLst>
      <p:ext uri="{BB962C8B-B14F-4D97-AF65-F5344CB8AC3E}">
        <p14:creationId xmlns:p14="http://schemas.microsoft.com/office/powerpoint/2010/main" val="253336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8BA32-B4F9-4F89-9756-FC633817CD4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282829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8BA32-B4F9-4F89-9756-FC633817CD4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17999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8BA32-B4F9-4F89-9756-FC633817CD4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287509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Page 01">
    <p:spTree>
      <p:nvGrpSpPr>
        <p:cNvPr id="1" name=""/>
        <p:cNvGrpSpPr/>
        <p:nvPr/>
      </p:nvGrpSpPr>
      <p:grpSpPr>
        <a:xfrm>
          <a:off x="0" y="0"/>
          <a:ext cx="0" cy="0"/>
          <a:chOff x="0" y="0"/>
          <a:chExt cx="0" cy="0"/>
        </a:xfrm>
      </p:grpSpPr>
      <p:pic>
        <p:nvPicPr>
          <p:cNvPr id="6" name="Picture 6" descr="5D-40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750"/>
            <a:ext cx="9144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adien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0"/>
          <p:cNvSpPr>
            <a:spLocks noGrp="1"/>
          </p:cNvSpPr>
          <p:nvPr>
            <p:ph type="body" sz="quarter" idx="11"/>
          </p:nvPr>
        </p:nvSpPr>
        <p:spPr>
          <a:xfrm>
            <a:off x="280101" y="5073232"/>
            <a:ext cx="8583798" cy="368982"/>
          </a:xfrm>
          <a:prstGeom prst="rect">
            <a:avLst/>
          </a:prstGeom>
        </p:spPr>
        <p:txBody>
          <a:bodyPr>
            <a:normAutofit/>
          </a:bodyPr>
          <a:lstStyle>
            <a:lvl1pPr marL="0" indent="0">
              <a:buFontTx/>
              <a:buNone/>
              <a:defRPr sz="1400" baseline="0">
                <a:solidFill>
                  <a:schemeClr val="bg1"/>
                </a:solidFill>
                <a:latin typeface="Verdana"/>
                <a:cs typeface="Verdana"/>
              </a:defRPr>
            </a:lvl1pPr>
            <a:lvl2pPr>
              <a:defRPr sz="2000">
                <a:solidFill>
                  <a:schemeClr val="bg1"/>
                </a:solidFill>
                <a:latin typeface="Verdana"/>
                <a:cs typeface="Verdana"/>
              </a:defRPr>
            </a:lvl2pPr>
            <a:lvl3pPr>
              <a:defRPr sz="2000">
                <a:solidFill>
                  <a:schemeClr val="bg1"/>
                </a:solidFill>
                <a:latin typeface="Verdana"/>
                <a:cs typeface="Verdana"/>
              </a:defRPr>
            </a:lvl3pPr>
            <a:lvl4pPr>
              <a:defRPr sz="2000">
                <a:solidFill>
                  <a:schemeClr val="bg1"/>
                </a:solidFill>
                <a:latin typeface="Verdana"/>
                <a:cs typeface="Verdana"/>
              </a:defRPr>
            </a:lvl4pPr>
            <a:lvl5pPr>
              <a:defRPr sz="2000">
                <a:solidFill>
                  <a:schemeClr val="bg1"/>
                </a:solidFill>
                <a:latin typeface="Verdana"/>
                <a:cs typeface="Verdana"/>
              </a:defRPr>
            </a:lvl5pPr>
          </a:lstStyle>
          <a:p>
            <a:pPr lvl="0"/>
            <a:r>
              <a:rPr lang="en-US" smtClean="0"/>
              <a:t>Click to edit Master text styles</a:t>
            </a:r>
          </a:p>
        </p:txBody>
      </p:sp>
      <p:sp>
        <p:nvSpPr>
          <p:cNvPr id="25" name="Title 7"/>
          <p:cNvSpPr>
            <a:spLocks noGrp="1"/>
          </p:cNvSpPr>
          <p:nvPr>
            <p:ph type="title"/>
          </p:nvPr>
        </p:nvSpPr>
        <p:spPr>
          <a:xfrm>
            <a:off x="280101" y="3171242"/>
            <a:ext cx="8583798" cy="1143000"/>
          </a:xfrm>
          <a:prstGeom prst="rect">
            <a:avLst/>
          </a:prstGeom>
        </p:spPr>
        <p:txBody>
          <a:bodyPr>
            <a:normAutofit/>
          </a:bodyPr>
          <a:lstStyle>
            <a:lvl1pPr algn="l">
              <a:defRPr sz="4800">
                <a:solidFill>
                  <a:srgbClr val="FFFFFF"/>
                </a:solidFill>
                <a:latin typeface="Verdana"/>
                <a:cs typeface="Verdana"/>
              </a:defRPr>
            </a:lvl1pPr>
          </a:lstStyle>
          <a:p>
            <a:r>
              <a:rPr lang="en-US" smtClean="0"/>
              <a:t>Click to edit Master title style</a:t>
            </a:r>
            <a:endParaRPr lang="en-US" dirty="0"/>
          </a:p>
        </p:txBody>
      </p:sp>
      <p:sp>
        <p:nvSpPr>
          <p:cNvPr id="23" name="Text Placeholder 10"/>
          <p:cNvSpPr>
            <a:spLocks noGrp="1"/>
          </p:cNvSpPr>
          <p:nvPr>
            <p:ph type="body" sz="quarter" idx="10"/>
          </p:nvPr>
        </p:nvSpPr>
        <p:spPr>
          <a:xfrm>
            <a:off x="280101" y="4146465"/>
            <a:ext cx="8583798" cy="492613"/>
          </a:xfrm>
          <a:prstGeom prst="rect">
            <a:avLst/>
          </a:prstGeom>
        </p:spPr>
        <p:txBody>
          <a:bodyPr>
            <a:normAutofit/>
          </a:bodyPr>
          <a:lstStyle>
            <a:lvl1pPr marL="0" indent="0">
              <a:buFontTx/>
              <a:buNone/>
              <a:defRPr sz="2000">
                <a:solidFill>
                  <a:schemeClr val="bg1"/>
                </a:solidFill>
                <a:latin typeface="Verdana"/>
                <a:cs typeface="Verdana"/>
              </a:defRPr>
            </a:lvl1pPr>
            <a:lvl2pPr>
              <a:defRPr sz="2000">
                <a:solidFill>
                  <a:schemeClr val="bg1"/>
                </a:solidFill>
                <a:latin typeface="Verdana"/>
                <a:cs typeface="Verdana"/>
              </a:defRPr>
            </a:lvl2pPr>
            <a:lvl3pPr>
              <a:defRPr sz="2000">
                <a:solidFill>
                  <a:schemeClr val="bg1"/>
                </a:solidFill>
                <a:latin typeface="Verdana"/>
                <a:cs typeface="Verdana"/>
              </a:defRPr>
            </a:lvl3pPr>
            <a:lvl4pPr>
              <a:defRPr sz="2000">
                <a:solidFill>
                  <a:schemeClr val="bg1"/>
                </a:solidFill>
                <a:latin typeface="Verdana"/>
                <a:cs typeface="Verdana"/>
              </a:defRPr>
            </a:lvl4pPr>
            <a:lvl5pPr>
              <a:defRPr sz="2000">
                <a:solidFill>
                  <a:schemeClr val="bg1"/>
                </a:solidFill>
                <a:latin typeface="Verdana"/>
                <a:cs typeface="Verdana"/>
              </a:defRPr>
            </a:lvl5pPr>
          </a:lstStyle>
          <a:p>
            <a:pPr lvl="0"/>
            <a:r>
              <a:rPr lang="en-US" smtClean="0"/>
              <a:t>Click to edit Master text styles</a:t>
            </a:r>
          </a:p>
        </p:txBody>
      </p:sp>
      <p:sp>
        <p:nvSpPr>
          <p:cNvPr id="7" name="Text Placeholder 10"/>
          <p:cNvSpPr>
            <a:spLocks noGrp="1"/>
          </p:cNvSpPr>
          <p:nvPr>
            <p:ph type="body" sz="quarter" idx="12"/>
          </p:nvPr>
        </p:nvSpPr>
        <p:spPr>
          <a:xfrm>
            <a:off x="280101" y="6011674"/>
            <a:ext cx="8043554" cy="368982"/>
          </a:xfrm>
          <a:prstGeom prst="rect">
            <a:avLst/>
          </a:prstGeom>
        </p:spPr>
        <p:txBody>
          <a:bodyPr>
            <a:normAutofit/>
          </a:bodyPr>
          <a:lstStyle>
            <a:lvl1pPr marL="0" indent="0">
              <a:buFontTx/>
              <a:buNone/>
              <a:defRPr sz="1100" baseline="0">
                <a:solidFill>
                  <a:srgbClr val="6FC6BC"/>
                </a:solidFill>
                <a:latin typeface="Verdana"/>
                <a:cs typeface="Verdana"/>
              </a:defRPr>
            </a:lvl1pPr>
            <a:lvl2pPr>
              <a:defRPr sz="2000">
                <a:solidFill>
                  <a:schemeClr val="bg1"/>
                </a:solidFill>
                <a:latin typeface="Verdana"/>
                <a:cs typeface="Verdana"/>
              </a:defRPr>
            </a:lvl2pPr>
            <a:lvl3pPr>
              <a:defRPr sz="2000">
                <a:solidFill>
                  <a:schemeClr val="bg1"/>
                </a:solidFill>
                <a:latin typeface="Verdana"/>
                <a:cs typeface="Verdana"/>
              </a:defRPr>
            </a:lvl3pPr>
            <a:lvl4pPr>
              <a:defRPr sz="2000">
                <a:solidFill>
                  <a:schemeClr val="bg1"/>
                </a:solidFill>
                <a:latin typeface="Verdana"/>
                <a:cs typeface="Verdana"/>
              </a:defRPr>
            </a:lvl4pPr>
            <a:lvl5pPr>
              <a:defRPr sz="2000">
                <a:solidFill>
                  <a:schemeClr val="bg1"/>
                </a:solidFill>
                <a:latin typeface="Verdana"/>
                <a:cs typeface="Verdana"/>
              </a:defRPr>
            </a:lvl5pPr>
          </a:lstStyle>
          <a:p>
            <a:pPr lvl="0"/>
            <a:r>
              <a:rPr lang="en-US" smtClean="0"/>
              <a:t>Click to edit Master text styles</a:t>
            </a:r>
          </a:p>
        </p:txBody>
      </p:sp>
    </p:spTree>
    <p:extLst>
      <p:ext uri="{BB962C8B-B14F-4D97-AF65-F5344CB8AC3E}">
        <p14:creationId xmlns:p14="http://schemas.microsoft.com/office/powerpoint/2010/main" val="416398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8BA32-B4F9-4F89-9756-FC633817CD4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268496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8BA32-B4F9-4F89-9756-FC633817CD41}"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151292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8BA32-B4F9-4F89-9756-FC633817CD4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181241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8BA32-B4F9-4F89-9756-FC633817CD41}"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219643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8BA32-B4F9-4F89-9756-FC633817CD41}"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377362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BA32-B4F9-4F89-9756-FC633817CD41}"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320316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8BA32-B4F9-4F89-9756-FC633817CD4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60351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8BA32-B4F9-4F89-9756-FC633817CD41}"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3D38E-2134-4329-8062-C5BEF1070030}" type="slidenum">
              <a:rPr lang="en-US" smtClean="0"/>
              <a:t>‹#›</a:t>
            </a:fld>
            <a:endParaRPr lang="en-US"/>
          </a:p>
        </p:txBody>
      </p:sp>
    </p:spTree>
    <p:extLst>
      <p:ext uri="{BB962C8B-B14F-4D97-AF65-F5344CB8AC3E}">
        <p14:creationId xmlns:p14="http://schemas.microsoft.com/office/powerpoint/2010/main" val="69821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8BA32-B4F9-4F89-9756-FC633817CD41}" type="datetimeFigureOut">
              <a:rPr lang="en-US" smtClean="0"/>
              <a:t>2/24/2017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38E-2134-4329-8062-C5BEF1070030}" type="slidenum">
              <a:rPr lang="en-US" smtClean="0"/>
              <a:t>‹#›</a:t>
            </a:fld>
            <a:endParaRPr lang="en-US"/>
          </a:p>
        </p:txBody>
      </p:sp>
    </p:spTree>
    <p:extLst>
      <p:ext uri="{BB962C8B-B14F-4D97-AF65-F5344CB8AC3E}">
        <p14:creationId xmlns:p14="http://schemas.microsoft.com/office/powerpoint/2010/main" val="358984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d/da/AGMA_H%C3%A9rodote.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9400" y="4676775"/>
            <a:ext cx="8585200" cy="885825"/>
          </a:xfrm>
        </p:spPr>
        <p:txBody>
          <a:bodyPr rtlCol="0">
            <a:noAutofit/>
          </a:bodyPr>
          <a:lstStyle/>
          <a:p>
            <a:pPr eaLnBrk="1" fontAlgn="auto" hangingPunct="1">
              <a:spcAft>
                <a:spcPts val="0"/>
              </a:spcAft>
              <a:defRPr/>
            </a:pPr>
            <a:r>
              <a:rPr lang="en-US" sz="1050" dirty="0" smtClean="0"/>
              <a:t>Ross </a:t>
            </a:r>
            <a:r>
              <a:rPr lang="en-US" sz="1050" dirty="0"/>
              <a:t>E.G. </a:t>
            </a:r>
            <a:r>
              <a:rPr lang="en-US" sz="1050" dirty="0" smtClean="0"/>
              <a:t>Upshur BA(</a:t>
            </a:r>
            <a:r>
              <a:rPr lang="en-US" sz="1050" dirty="0" err="1" smtClean="0"/>
              <a:t>Hons</a:t>
            </a:r>
            <a:r>
              <a:rPr lang="en-US" sz="1050" dirty="0" smtClean="0"/>
              <a:t>.)</a:t>
            </a:r>
            <a:r>
              <a:rPr lang="en-US" sz="1050" dirty="0" err="1" smtClean="0"/>
              <a:t>MA,MD,MSc,CCFP,FRCPC</a:t>
            </a:r>
            <a:endParaRPr lang="en-US" sz="1050" dirty="0"/>
          </a:p>
          <a:p>
            <a:pPr eaLnBrk="1" fontAlgn="auto" hangingPunct="1">
              <a:spcAft>
                <a:spcPts val="0"/>
              </a:spcAft>
              <a:defRPr/>
            </a:pPr>
            <a:r>
              <a:rPr lang="en-US" sz="1050" dirty="0" smtClean="0"/>
              <a:t>Head</a:t>
            </a:r>
            <a:r>
              <a:rPr lang="en-US" sz="1050" dirty="0"/>
              <a:t>, Division of Clinical Public Health, </a:t>
            </a:r>
            <a:r>
              <a:rPr lang="en-US" sz="1050" dirty="0" err="1"/>
              <a:t>Dalla</a:t>
            </a:r>
            <a:r>
              <a:rPr lang="en-US" sz="1050" dirty="0"/>
              <a:t> Lana School of Public </a:t>
            </a:r>
            <a:r>
              <a:rPr lang="en-US" sz="1050" dirty="0" smtClean="0"/>
              <a:t>Health</a:t>
            </a:r>
          </a:p>
          <a:p>
            <a:pPr eaLnBrk="1" fontAlgn="auto" hangingPunct="1">
              <a:spcAft>
                <a:spcPts val="0"/>
              </a:spcAft>
              <a:defRPr/>
            </a:pPr>
            <a:r>
              <a:rPr lang="en-US" sz="1050" dirty="0" smtClean="0"/>
              <a:t>Scientific Director, Bridgepoint </a:t>
            </a:r>
            <a:r>
              <a:rPr lang="en-US" sz="1050" dirty="0" err="1" smtClean="0"/>
              <a:t>Collaboratory</a:t>
            </a:r>
            <a:r>
              <a:rPr lang="en-US" sz="1050" dirty="0" smtClean="0"/>
              <a:t> for Research and Innovation</a:t>
            </a:r>
            <a:endParaRPr lang="en-US" sz="1050" dirty="0"/>
          </a:p>
          <a:p>
            <a:pPr eaLnBrk="1" fontAlgn="auto" hangingPunct="1">
              <a:spcAft>
                <a:spcPts val="0"/>
              </a:spcAft>
              <a:defRPr/>
            </a:pPr>
            <a:r>
              <a:rPr lang="en-US" sz="1050" dirty="0" smtClean="0"/>
              <a:t>Assistant </a:t>
            </a:r>
            <a:r>
              <a:rPr lang="en-US" sz="1050" dirty="0"/>
              <a:t>Director, </a:t>
            </a:r>
            <a:r>
              <a:rPr lang="en-US" sz="1050" dirty="0" err="1" smtClean="0"/>
              <a:t>Lunenfeld</a:t>
            </a:r>
            <a:r>
              <a:rPr lang="en-US" sz="1050" dirty="0" smtClean="0"/>
              <a:t> </a:t>
            </a:r>
            <a:r>
              <a:rPr lang="en-US" sz="1050" dirty="0" err="1" smtClean="0"/>
              <a:t>Tanenbaum</a:t>
            </a:r>
            <a:r>
              <a:rPr lang="en-US" sz="1050" dirty="0" smtClean="0"/>
              <a:t> Research Institute, Sinai Health System</a:t>
            </a:r>
            <a:endParaRPr lang="en-US" sz="1050" dirty="0"/>
          </a:p>
          <a:p>
            <a:pPr eaLnBrk="1" fontAlgn="auto" hangingPunct="1">
              <a:spcAft>
                <a:spcPts val="0"/>
              </a:spcAft>
              <a:defRPr/>
            </a:pPr>
            <a:r>
              <a:rPr lang="en-US" sz="1050" dirty="0" smtClean="0"/>
              <a:t>Professor</a:t>
            </a:r>
            <a:r>
              <a:rPr lang="en-US" sz="1050" dirty="0"/>
              <a:t>, Department of Family and Community Medicine and DLSPH</a:t>
            </a:r>
          </a:p>
          <a:p>
            <a:pPr eaLnBrk="1" fontAlgn="auto" hangingPunct="1">
              <a:spcAft>
                <a:spcPts val="0"/>
              </a:spcAft>
              <a:defRPr/>
            </a:pPr>
            <a:r>
              <a:rPr lang="en-US" sz="1050" dirty="0"/>
              <a:t>University of Toronto</a:t>
            </a:r>
          </a:p>
          <a:p>
            <a:pPr eaLnBrk="1" fontAlgn="auto" hangingPunct="1">
              <a:spcAft>
                <a:spcPts val="0"/>
              </a:spcAft>
              <a:defRPr/>
            </a:pPr>
            <a:endParaRPr lang="en-US" sz="1050" dirty="0" smtClean="0"/>
          </a:p>
        </p:txBody>
      </p:sp>
      <p:sp>
        <p:nvSpPr>
          <p:cNvPr id="4099" name="Title 2"/>
          <p:cNvSpPr>
            <a:spLocks noGrp="1"/>
          </p:cNvSpPr>
          <p:nvPr>
            <p:ph type="title"/>
          </p:nvPr>
        </p:nvSpPr>
        <p:spPr>
          <a:xfrm>
            <a:off x="279400" y="2624138"/>
            <a:ext cx="4498975" cy="1851025"/>
          </a:xfrm>
        </p:spPr>
        <p:txBody>
          <a:bodyPr>
            <a:normAutofit fontScale="90000"/>
          </a:bodyPr>
          <a:lstStyle/>
          <a:p>
            <a:pPr eaLnBrk="1" hangingPunct="1"/>
            <a:r>
              <a:rPr lang="en-US" altLang="en-US" sz="3200" dirty="0" smtClean="0">
                <a:latin typeface="Verdana" pitchFamily="34" charset="0"/>
                <a:ea typeface="Verdana" pitchFamily="34" charset="0"/>
                <a:cs typeface="Verdana" pitchFamily="34" charset="0"/>
              </a:rPr>
              <a:t>Some thoughts on multi-morbidity and complex patient populations</a:t>
            </a:r>
          </a:p>
        </p:txBody>
      </p:sp>
    </p:spTree>
    <p:extLst>
      <p:ext uri="{BB962C8B-B14F-4D97-AF65-F5344CB8AC3E}">
        <p14:creationId xmlns:p14="http://schemas.microsoft.com/office/powerpoint/2010/main" val="3889481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012825"/>
            <a:ext cx="842645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15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kern="0" dirty="0" smtClean="0">
                <a:solidFill>
                  <a:schemeClr val="accent1"/>
                </a:solidFill>
                <a:latin typeface="Calibri"/>
                <a:ea typeface="ＭＳ Ｐゴシック" pitchFamily="1" charset="-128"/>
                <a:cs typeface="Calibri"/>
              </a:rPr>
              <a:t>Interprofessional Model of Practice for Aging and Complex Treatments </a:t>
            </a:r>
            <a:endParaRPr lang="en-US" dirty="0">
              <a:solidFill>
                <a:schemeClr val="accent1"/>
              </a:solidFill>
              <a:latin typeface="Calibri"/>
              <a:cs typeface="Calibri"/>
            </a:endParaRPr>
          </a:p>
        </p:txBody>
      </p:sp>
      <p:sp>
        <p:nvSpPr>
          <p:cNvPr id="3" name="Content Placeholder 2"/>
          <p:cNvSpPr>
            <a:spLocks noGrp="1"/>
          </p:cNvSpPr>
          <p:nvPr>
            <p:ph idx="1"/>
          </p:nvPr>
        </p:nvSpPr>
        <p:spPr>
          <a:xfrm>
            <a:off x="457200" y="1676400"/>
            <a:ext cx="8229600" cy="4625975"/>
          </a:xfrm>
        </p:spPr>
        <p:txBody>
          <a:bodyPr/>
          <a:lstStyle/>
          <a:p>
            <a:pPr marL="0" indent="0" eaLnBrk="1" hangingPunct="1">
              <a:lnSpc>
                <a:spcPct val="90000"/>
              </a:lnSpc>
              <a:spcBef>
                <a:spcPct val="20000"/>
              </a:spcBef>
              <a:buClr>
                <a:schemeClr val="folHlink"/>
              </a:buClr>
              <a:buNone/>
              <a:defRPr/>
            </a:pPr>
            <a:r>
              <a:rPr lang="en-US" kern="0" dirty="0" smtClean="0">
                <a:latin typeface="Calibri"/>
                <a:ea typeface="ＭＳ Ｐゴシック" pitchFamily="1" charset="-128"/>
                <a:cs typeface="Calibri"/>
              </a:rPr>
              <a:t>IMPACT </a:t>
            </a:r>
            <a:r>
              <a:rPr lang="en-US" i="1" kern="0" dirty="0" smtClean="0">
                <a:latin typeface="Calibri"/>
                <a:ea typeface="ＭＳ Ｐゴシック" pitchFamily="1" charset="-128"/>
                <a:cs typeface="Calibri"/>
              </a:rPr>
              <a:t>PLUS</a:t>
            </a:r>
            <a:r>
              <a:rPr lang="en-US" kern="0" dirty="0" smtClean="0">
                <a:latin typeface="Calibri"/>
                <a:ea typeface="ＭＳ Ｐゴシック" pitchFamily="1" charset="-128"/>
                <a:cs typeface="Calibri"/>
              </a:rPr>
              <a:t>: a comprehensive model of</a:t>
            </a:r>
          </a:p>
          <a:p>
            <a:pPr lvl="1" eaLnBrk="1" hangingPunct="1">
              <a:lnSpc>
                <a:spcPct val="90000"/>
              </a:lnSpc>
              <a:buClr>
                <a:schemeClr val="accent1"/>
              </a:buClr>
              <a:buSzPct val="100000"/>
              <a:buFont typeface="Arial"/>
              <a:buChar char="•"/>
              <a:defRPr/>
            </a:pPr>
            <a:r>
              <a:rPr lang="en-US" kern="0" dirty="0" smtClean="0">
                <a:latin typeface="Calibri"/>
                <a:ea typeface="ＭＳ Ｐゴシック" pitchFamily="-109" charset="-128"/>
                <a:cs typeface="Calibri"/>
              </a:rPr>
              <a:t>Assessment</a:t>
            </a:r>
          </a:p>
          <a:p>
            <a:pPr lvl="1" eaLnBrk="1" hangingPunct="1">
              <a:lnSpc>
                <a:spcPct val="90000"/>
              </a:lnSpc>
              <a:buClr>
                <a:schemeClr val="accent1"/>
              </a:buClr>
              <a:buSzPct val="100000"/>
              <a:buFont typeface="Arial"/>
              <a:buChar char="•"/>
              <a:defRPr/>
            </a:pPr>
            <a:r>
              <a:rPr lang="en-US" kern="0" dirty="0" smtClean="0">
                <a:latin typeface="Calibri"/>
                <a:ea typeface="ＭＳ Ｐゴシック" pitchFamily="-109" charset="-128"/>
                <a:cs typeface="Calibri"/>
              </a:rPr>
              <a:t>Care Planning</a:t>
            </a:r>
          </a:p>
          <a:p>
            <a:pPr lvl="1" eaLnBrk="1" hangingPunct="1">
              <a:lnSpc>
                <a:spcPct val="90000"/>
              </a:lnSpc>
              <a:buClr>
                <a:schemeClr val="accent1"/>
              </a:buClr>
              <a:buSzPct val="100000"/>
              <a:buFont typeface="Arial"/>
              <a:buChar char="•"/>
              <a:defRPr/>
            </a:pPr>
            <a:r>
              <a:rPr lang="en-US" kern="0" dirty="0" smtClean="0">
                <a:latin typeface="Calibri"/>
                <a:ea typeface="ＭＳ Ｐゴシック" pitchFamily="-109" charset="-128"/>
                <a:cs typeface="Calibri"/>
              </a:rPr>
              <a:t>Mentorship and training</a:t>
            </a:r>
          </a:p>
          <a:p>
            <a:pPr marL="1143000" lvl="2" eaLnBrk="1" hangingPunct="1">
              <a:lnSpc>
                <a:spcPct val="90000"/>
              </a:lnSpc>
              <a:buClr>
                <a:schemeClr val="accent1"/>
              </a:buClr>
              <a:defRPr/>
            </a:pPr>
            <a:r>
              <a:rPr lang="en-US" sz="2800" kern="0" dirty="0" smtClean="0">
                <a:latin typeface="Calibri"/>
                <a:ea typeface="ＭＳ Ｐゴシック" pitchFamily="1" charset="-128"/>
                <a:cs typeface="Calibri"/>
              </a:rPr>
              <a:t>Interprofessional problem solving model</a:t>
            </a:r>
          </a:p>
          <a:p>
            <a:pPr marL="1143000" lvl="2" eaLnBrk="1" hangingPunct="1">
              <a:lnSpc>
                <a:spcPct val="90000"/>
              </a:lnSpc>
              <a:buClr>
                <a:schemeClr val="accent1"/>
              </a:buClr>
              <a:defRPr/>
            </a:pPr>
            <a:r>
              <a:rPr lang="en-US" sz="2800" kern="0" dirty="0" smtClean="0">
                <a:latin typeface="Calibri"/>
                <a:ea typeface="ＭＳ Ｐゴシック" pitchFamily="1" charset="-128"/>
                <a:cs typeface="Calibri"/>
              </a:rPr>
              <a:t>Includes PCPs, CCAC worker, pharmacist, RNs, NPs, social workers, physiotherapist, OT, dieticians, trainees </a:t>
            </a:r>
            <a:endParaRPr lang="en-US" sz="2800" kern="0" dirty="0">
              <a:latin typeface="Calibri"/>
              <a:ea typeface="ＭＳ Ｐゴシック" pitchFamily="1" charset="-128"/>
              <a:cs typeface="Calibri"/>
            </a:endParaRPr>
          </a:p>
          <a:p>
            <a:pPr marL="914400" lvl="2" indent="0" eaLnBrk="1" hangingPunct="1">
              <a:lnSpc>
                <a:spcPct val="90000"/>
              </a:lnSpc>
              <a:buClr>
                <a:schemeClr val="accent1"/>
              </a:buClr>
              <a:buNone/>
              <a:defRPr/>
            </a:pPr>
            <a:r>
              <a:rPr lang="en-US" sz="2800" kern="0" dirty="0" smtClean="0">
                <a:latin typeface="Calibri"/>
                <a:ea typeface="ＭＳ Ｐゴシック" pitchFamily="1" charset="-128"/>
                <a:cs typeface="Calibri"/>
              </a:rPr>
              <a:t>                               </a:t>
            </a:r>
            <a:r>
              <a:rPr lang="en-US" sz="2800" i="1" kern="0" dirty="0" smtClean="0">
                <a:latin typeface="Calibri"/>
                <a:ea typeface="ＭＳ Ｐゴシック" pitchFamily="1" charset="-128"/>
                <a:cs typeface="Calibri"/>
              </a:rPr>
              <a:t>   PLUS </a:t>
            </a:r>
          </a:p>
          <a:p>
            <a:pPr marL="1143000" lvl="2" eaLnBrk="1" hangingPunct="1">
              <a:lnSpc>
                <a:spcPct val="90000"/>
              </a:lnSpc>
              <a:buClr>
                <a:schemeClr val="accent1"/>
              </a:buClr>
              <a:defRPr/>
            </a:pPr>
            <a:r>
              <a:rPr lang="en-US" sz="2800" kern="0" dirty="0" smtClean="0">
                <a:latin typeface="Calibri"/>
                <a:ea typeface="ＭＳ Ｐゴシック" pitchFamily="1" charset="-128"/>
                <a:cs typeface="Calibri"/>
              </a:rPr>
              <a:t>Psychiatrist &amp; General Internist</a:t>
            </a:r>
          </a:p>
          <a:p>
            <a:endParaRPr lang="en-US" dirty="0"/>
          </a:p>
        </p:txBody>
      </p:sp>
    </p:spTree>
    <p:extLst>
      <p:ext uri="{BB962C8B-B14F-4D97-AF65-F5344CB8AC3E}">
        <p14:creationId xmlns:p14="http://schemas.microsoft.com/office/powerpoint/2010/main" val="3114832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82543915"/>
              </p:ext>
            </p:extLst>
          </p:nvPr>
        </p:nvGraphicFramePr>
        <p:xfrm>
          <a:off x="2209800" y="1114425"/>
          <a:ext cx="5648325" cy="498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3"/>
          <p:cNvGrpSpPr>
            <a:grpSpLocks/>
          </p:cNvGrpSpPr>
          <p:nvPr/>
        </p:nvGrpSpPr>
        <p:grpSpPr bwMode="auto">
          <a:xfrm>
            <a:off x="2047875" y="647700"/>
            <a:ext cx="5953125" cy="6057900"/>
            <a:chOff x="1980" y="450"/>
            <a:chExt cx="9375" cy="9540"/>
          </a:xfrm>
        </p:grpSpPr>
        <p:sp>
          <p:nvSpPr>
            <p:cNvPr id="4" name="WordArt 4"/>
            <p:cNvSpPr>
              <a:spLocks noChangeArrowheads="1" noChangeShapeType="1" noTextEdit="1"/>
            </p:cNvSpPr>
            <p:nvPr/>
          </p:nvSpPr>
          <p:spPr bwMode="auto">
            <a:xfrm>
              <a:off x="1980" y="450"/>
              <a:ext cx="9375" cy="9540"/>
            </a:xfrm>
            <a:prstGeom prst="rect">
              <a:avLst/>
            </a:prstGeom>
          </p:spPr>
          <p:txBody>
            <a:bodyPr wrap="none" fromWordArt="1">
              <a:prstTxWarp prst="textArchUp">
                <a:avLst>
                  <a:gd name="adj" fmla="val 11039463"/>
                </a:avLst>
              </a:prstTxWarp>
            </a:bodyPr>
            <a:lstStyle/>
            <a:p>
              <a:pPr algn="ctr" rtl="0"/>
              <a:r>
                <a:rPr lang="en-US" sz="800" kern="10" spc="0" dirty="0" smtClean="0">
                  <a:ln w="9525">
                    <a:solidFill>
                      <a:srgbClr val="000000"/>
                    </a:solidFill>
                    <a:round/>
                    <a:headEnd/>
                    <a:tailEnd/>
                  </a:ln>
                  <a:solidFill>
                    <a:srgbClr val="000000"/>
                  </a:solidFill>
                  <a:effectLst/>
                  <a:latin typeface="Arial"/>
                  <a:cs typeface="Arial"/>
                </a:rPr>
                <a:t>Healthcare Providers Collaborative Problem Solving and Decision Making</a:t>
              </a:r>
              <a:endParaRPr lang="en-US" sz="800" kern="10" spc="0" dirty="0">
                <a:ln w="9525">
                  <a:solidFill>
                    <a:srgbClr val="000000"/>
                  </a:solidFill>
                  <a:round/>
                  <a:headEnd/>
                  <a:tailEnd/>
                </a:ln>
                <a:solidFill>
                  <a:srgbClr val="000000"/>
                </a:solidFill>
                <a:effectLst/>
                <a:latin typeface="Arial"/>
                <a:cs typeface="Arial"/>
              </a:endParaRPr>
            </a:p>
          </p:txBody>
        </p:sp>
        <p:sp>
          <p:nvSpPr>
            <p:cNvPr id="5" name="WordArt 5"/>
            <p:cNvSpPr>
              <a:spLocks noChangeArrowheads="1" noChangeShapeType="1" noTextEdit="1"/>
            </p:cNvSpPr>
            <p:nvPr/>
          </p:nvSpPr>
          <p:spPr bwMode="auto">
            <a:xfrm>
              <a:off x="4875" y="3420"/>
              <a:ext cx="3615" cy="3615"/>
            </a:xfrm>
            <a:prstGeom prst="rect">
              <a:avLst/>
            </a:prstGeom>
          </p:spPr>
          <p:txBody>
            <a:bodyPr wrap="none" fromWordArt="1">
              <a:prstTxWarp prst="textArchUp">
                <a:avLst>
                  <a:gd name="adj" fmla="val 8384051"/>
                </a:avLst>
              </a:prstTxWarp>
            </a:bodyPr>
            <a:lstStyle/>
            <a:p>
              <a:pPr algn="ctr" rtl="0"/>
              <a:r>
                <a:rPr lang="en-US" sz="800" kern="10" spc="0" dirty="0" smtClean="0">
                  <a:ln w="9525" algn="ctr">
                    <a:solidFill>
                      <a:srgbClr val="000000"/>
                    </a:solidFill>
                    <a:round/>
                    <a:headEnd/>
                    <a:tailEnd/>
                  </a:ln>
                  <a:solidFill>
                    <a:srgbClr val="000000"/>
                  </a:solidFill>
                  <a:effectLst/>
                  <a:latin typeface="Arial"/>
                  <a:cs typeface="Arial"/>
                </a:rPr>
                <a:t>Patient and Healthcare Provider Collaborative Problem Solving and Decision Making</a:t>
              </a:r>
              <a:endParaRPr lang="en-US" sz="800" kern="10" spc="0" dirty="0">
                <a:ln w="9525" algn="ctr">
                  <a:solidFill>
                    <a:srgbClr val="000000"/>
                  </a:solidFill>
                  <a:round/>
                  <a:headEnd/>
                  <a:tailEnd/>
                </a:ln>
                <a:solidFill>
                  <a:srgbClr val="000000"/>
                </a:solidFill>
                <a:effectLst/>
                <a:latin typeface="Arial"/>
                <a:cs typeface="Arial"/>
              </a:endParaRPr>
            </a:p>
          </p:txBody>
        </p:sp>
      </p:grpSp>
      <p:cxnSp>
        <p:nvCxnSpPr>
          <p:cNvPr id="6" name="AutoShape 6"/>
          <p:cNvCxnSpPr>
            <a:cxnSpLocks noChangeShapeType="1"/>
          </p:cNvCxnSpPr>
          <p:nvPr/>
        </p:nvCxnSpPr>
        <p:spPr bwMode="auto">
          <a:xfrm>
            <a:off x="5038725" y="200977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7" name="AutoShape 7"/>
          <p:cNvCxnSpPr>
            <a:cxnSpLocks noChangeShapeType="1"/>
          </p:cNvCxnSpPr>
          <p:nvPr/>
        </p:nvCxnSpPr>
        <p:spPr bwMode="auto">
          <a:xfrm rot="1980000">
            <a:off x="5810250" y="223837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8" name="AutoShape 8"/>
          <p:cNvCxnSpPr>
            <a:cxnSpLocks noChangeShapeType="1"/>
          </p:cNvCxnSpPr>
          <p:nvPr/>
        </p:nvCxnSpPr>
        <p:spPr bwMode="auto">
          <a:xfrm rot="3900000">
            <a:off x="6353175" y="284797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9" name="AutoShape 9"/>
          <p:cNvCxnSpPr>
            <a:cxnSpLocks noChangeShapeType="1"/>
          </p:cNvCxnSpPr>
          <p:nvPr/>
        </p:nvCxnSpPr>
        <p:spPr bwMode="auto">
          <a:xfrm rot="5880000">
            <a:off x="6477000" y="370522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0" name="AutoShape 10"/>
          <p:cNvCxnSpPr>
            <a:cxnSpLocks noChangeShapeType="1"/>
          </p:cNvCxnSpPr>
          <p:nvPr/>
        </p:nvCxnSpPr>
        <p:spPr bwMode="auto">
          <a:xfrm rot="7860000">
            <a:off x="6153150" y="4400550"/>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1" name="AutoShape 11"/>
          <p:cNvCxnSpPr>
            <a:cxnSpLocks noChangeShapeType="1"/>
          </p:cNvCxnSpPr>
          <p:nvPr/>
        </p:nvCxnSpPr>
        <p:spPr bwMode="auto">
          <a:xfrm rot="9840000">
            <a:off x="5481955" y="482917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2" name="AutoShape 12"/>
          <p:cNvCxnSpPr>
            <a:cxnSpLocks noChangeShapeType="1"/>
          </p:cNvCxnSpPr>
          <p:nvPr/>
        </p:nvCxnSpPr>
        <p:spPr bwMode="auto">
          <a:xfrm rot="11760000">
            <a:off x="4572000" y="4819650"/>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3" name="AutoShape 13"/>
          <p:cNvCxnSpPr>
            <a:cxnSpLocks noChangeShapeType="1"/>
          </p:cNvCxnSpPr>
          <p:nvPr/>
        </p:nvCxnSpPr>
        <p:spPr bwMode="auto">
          <a:xfrm rot="13740000">
            <a:off x="3905250" y="440499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4" name="AutoShape 14"/>
          <p:cNvCxnSpPr>
            <a:cxnSpLocks noChangeShapeType="1"/>
          </p:cNvCxnSpPr>
          <p:nvPr/>
        </p:nvCxnSpPr>
        <p:spPr bwMode="auto">
          <a:xfrm rot="15720000">
            <a:off x="3586480" y="368617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5" name="AutoShape 15"/>
          <p:cNvCxnSpPr>
            <a:cxnSpLocks noChangeShapeType="1"/>
          </p:cNvCxnSpPr>
          <p:nvPr/>
        </p:nvCxnSpPr>
        <p:spPr bwMode="auto">
          <a:xfrm rot="17640000">
            <a:off x="3710305" y="2823845"/>
            <a:ext cx="0" cy="371475"/>
          </a:xfrm>
          <a:prstGeom prst="straightConnector1">
            <a:avLst/>
          </a:prstGeom>
          <a:noFill/>
          <a:ln w="9525">
            <a:solidFill>
              <a:schemeClr val="accent2">
                <a:lumMod val="60000"/>
                <a:lumOff val="40000"/>
              </a:schemeClr>
            </a:solidFill>
            <a:round/>
            <a:headEnd type="triangle" w="med" len="med"/>
            <a:tailEnd type="triangle" w="med" len="med"/>
          </a:ln>
        </p:spPr>
      </p:cxnSp>
      <p:cxnSp>
        <p:nvCxnSpPr>
          <p:cNvPr id="16" name="AutoShape 16"/>
          <p:cNvCxnSpPr>
            <a:cxnSpLocks noChangeShapeType="1"/>
          </p:cNvCxnSpPr>
          <p:nvPr/>
        </p:nvCxnSpPr>
        <p:spPr bwMode="auto">
          <a:xfrm rot="19620000">
            <a:off x="4238625" y="2252345"/>
            <a:ext cx="0" cy="371475"/>
          </a:xfrm>
          <a:prstGeom prst="straightConnector1">
            <a:avLst/>
          </a:prstGeom>
          <a:noFill/>
          <a:ln w="9525">
            <a:solidFill>
              <a:schemeClr val="accent2">
                <a:lumMod val="60000"/>
                <a:lumOff val="40000"/>
              </a:schemeClr>
            </a:solidFill>
            <a:round/>
            <a:headEnd type="triangle" w="med" len="med"/>
            <a:tailEnd type="triangle" w="med" len="med"/>
          </a:ln>
        </p:spPr>
      </p:cxnSp>
      <p:sp>
        <p:nvSpPr>
          <p:cNvPr id="17" name="Rectangle 16"/>
          <p:cNvSpPr/>
          <p:nvPr/>
        </p:nvSpPr>
        <p:spPr>
          <a:xfrm>
            <a:off x="381000" y="304800"/>
            <a:ext cx="3048000" cy="523220"/>
          </a:xfrm>
          <a:prstGeom prst="rect">
            <a:avLst/>
          </a:prstGeom>
        </p:spPr>
        <p:txBody>
          <a:bodyPr wrap="square">
            <a:spAutoFit/>
          </a:bodyPr>
          <a:lstStyle/>
          <a:p>
            <a:r>
              <a:rPr lang="en-US" sz="2800" b="1" dirty="0" smtClean="0">
                <a:latin typeface="Calibri"/>
                <a:cs typeface="Calibri"/>
              </a:rPr>
              <a:t>IMPACT </a:t>
            </a:r>
            <a:r>
              <a:rPr lang="en-US" sz="2800" b="1" i="1" dirty="0" smtClean="0">
                <a:latin typeface="Calibri"/>
                <a:cs typeface="Calibri"/>
              </a:rPr>
              <a:t>PLUS</a:t>
            </a:r>
            <a:endParaRPr lang="en-US" sz="2800" b="1" i="1" dirty="0">
              <a:latin typeface="Calibri"/>
              <a:cs typeface="Calibri"/>
            </a:endParaRPr>
          </a:p>
        </p:txBody>
      </p:sp>
    </p:spTree>
    <p:extLst>
      <p:ext uri="{BB962C8B-B14F-4D97-AF65-F5344CB8AC3E}">
        <p14:creationId xmlns:p14="http://schemas.microsoft.com/office/powerpoint/2010/main" val="3935501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19062" indent="0">
              <a:buNone/>
            </a:pPr>
            <a:r>
              <a:rPr lang="en-CA" altLang="en-US" dirty="0">
                <a:latin typeface="Calibri"/>
                <a:cs typeface="Calibri"/>
              </a:rPr>
              <a:t>Patients :</a:t>
            </a:r>
          </a:p>
          <a:p>
            <a:pPr lvl="1">
              <a:buClr>
                <a:schemeClr val="accent1"/>
              </a:buClr>
            </a:pPr>
            <a:r>
              <a:rPr lang="en-CA" altLang="en-US" dirty="0">
                <a:latin typeface="Calibri"/>
                <a:cs typeface="Calibri"/>
              </a:rPr>
              <a:t>feel cared for and heard, given time to actually surface what is important</a:t>
            </a:r>
          </a:p>
          <a:p>
            <a:pPr lvl="1">
              <a:buClr>
                <a:schemeClr val="accent1"/>
              </a:buClr>
            </a:pPr>
            <a:r>
              <a:rPr lang="en-CA" altLang="en-US" dirty="0" smtClean="0">
                <a:latin typeface="Calibri"/>
                <a:cs typeface="Calibri"/>
              </a:rPr>
              <a:t>Co-develop </a:t>
            </a:r>
            <a:r>
              <a:rPr lang="en-CA" altLang="en-US" dirty="0">
                <a:latin typeface="Calibri"/>
                <a:cs typeface="Calibri"/>
              </a:rPr>
              <a:t>care plans that focus on what is achievable given very diverse and complicated treatment burdens</a:t>
            </a:r>
          </a:p>
          <a:p>
            <a:pPr marL="119062" indent="0">
              <a:buNone/>
            </a:pPr>
            <a:endParaRPr lang="en-CA" altLang="en-US" dirty="0" smtClean="0">
              <a:latin typeface="Calibri"/>
              <a:cs typeface="Calibri"/>
            </a:endParaRPr>
          </a:p>
          <a:p>
            <a:pPr marL="119062" indent="0">
              <a:buNone/>
            </a:pPr>
            <a:r>
              <a:rPr lang="en-CA" altLang="en-US" dirty="0" smtClean="0">
                <a:latin typeface="Calibri"/>
                <a:cs typeface="Calibri"/>
              </a:rPr>
              <a:t>Family caregivers:</a:t>
            </a:r>
          </a:p>
          <a:p>
            <a:pPr lvl="1">
              <a:buClr>
                <a:schemeClr val="accent1"/>
              </a:buClr>
            </a:pPr>
            <a:r>
              <a:rPr lang="en-CA" altLang="en-US" dirty="0" smtClean="0">
                <a:latin typeface="Calibri"/>
                <a:cs typeface="Calibri"/>
              </a:rPr>
              <a:t> </a:t>
            </a:r>
            <a:r>
              <a:rPr lang="en-CA" altLang="en-US" dirty="0">
                <a:latin typeface="Calibri"/>
                <a:cs typeface="Calibri"/>
              </a:rPr>
              <a:t>feel </a:t>
            </a:r>
            <a:r>
              <a:rPr lang="en-CA" altLang="en-US" dirty="0" smtClean="0">
                <a:latin typeface="Calibri"/>
                <a:cs typeface="Calibri"/>
              </a:rPr>
              <a:t>supported</a:t>
            </a:r>
          </a:p>
          <a:p>
            <a:pPr lvl="1">
              <a:buClr>
                <a:schemeClr val="accent1"/>
              </a:buClr>
            </a:pPr>
            <a:r>
              <a:rPr lang="en-CA" altLang="en-US" dirty="0" smtClean="0">
                <a:latin typeface="Calibri"/>
                <a:cs typeface="Calibri"/>
              </a:rPr>
              <a:t> </a:t>
            </a:r>
            <a:r>
              <a:rPr lang="en-CA" altLang="en-US" dirty="0">
                <a:latin typeface="Calibri"/>
                <a:cs typeface="Calibri"/>
              </a:rPr>
              <a:t>able to give voice to their </a:t>
            </a:r>
            <a:r>
              <a:rPr lang="en-CA" altLang="en-US" dirty="0" smtClean="0">
                <a:latin typeface="Calibri"/>
                <a:cs typeface="Calibri"/>
              </a:rPr>
              <a:t>stress</a:t>
            </a:r>
          </a:p>
          <a:p>
            <a:pPr lvl="1">
              <a:buClr>
                <a:schemeClr val="accent1"/>
              </a:buClr>
            </a:pPr>
            <a:r>
              <a:rPr lang="en-CA" altLang="en-US" dirty="0" smtClean="0">
                <a:latin typeface="Calibri"/>
                <a:cs typeface="Calibri"/>
              </a:rPr>
              <a:t>feel </a:t>
            </a:r>
            <a:r>
              <a:rPr lang="en-CA" altLang="en-US" dirty="0">
                <a:latin typeface="Calibri"/>
                <a:cs typeface="Calibri"/>
              </a:rPr>
              <a:t>empowered to continue to deal with difficult and complex </a:t>
            </a:r>
            <a:r>
              <a:rPr lang="en-CA" altLang="en-US" dirty="0" smtClean="0">
                <a:latin typeface="Calibri"/>
                <a:cs typeface="Calibri"/>
              </a:rPr>
              <a:t>situations</a:t>
            </a:r>
          </a:p>
        </p:txBody>
      </p:sp>
      <p:sp>
        <p:nvSpPr>
          <p:cNvPr id="3" name="Title 2"/>
          <p:cNvSpPr>
            <a:spLocks noGrp="1"/>
          </p:cNvSpPr>
          <p:nvPr>
            <p:ph type="title"/>
          </p:nvPr>
        </p:nvSpPr>
        <p:spPr/>
        <p:txBody>
          <a:bodyPr/>
          <a:lstStyle/>
          <a:p>
            <a:r>
              <a:rPr lang="en-US" dirty="0" smtClean="0">
                <a:latin typeface="Calibri"/>
                <a:cs typeface="Calibri"/>
              </a:rPr>
              <a:t>Lessons learned</a:t>
            </a:r>
            <a:endParaRPr lang="en-US" dirty="0">
              <a:latin typeface="Calibri"/>
              <a:cs typeface="Calibri"/>
            </a:endParaRPr>
          </a:p>
        </p:txBody>
      </p:sp>
    </p:spTree>
    <p:extLst>
      <p:ext uri="{BB962C8B-B14F-4D97-AF65-F5344CB8AC3E}">
        <p14:creationId xmlns:p14="http://schemas.microsoft.com/office/powerpoint/2010/main" val="362835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4825"/>
            <a:ext cx="8229600" cy="4930775"/>
          </a:xfrm>
        </p:spPr>
        <p:txBody>
          <a:bodyPr>
            <a:normAutofit fontScale="92500"/>
          </a:bodyPr>
          <a:lstStyle/>
          <a:p>
            <a:pPr marL="119062" indent="0">
              <a:buNone/>
            </a:pPr>
            <a:r>
              <a:rPr lang="en-CA" altLang="en-US" sz="3000" dirty="0" smtClean="0">
                <a:latin typeface="Calibri"/>
                <a:cs typeface="Calibri"/>
              </a:rPr>
              <a:t>Health Care Providers:</a:t>
            </a:r>
          </a:p>
          <a:p>
            <a:pPr lvl="1">
              <a:lnSpc>
                <a:spcPct val="150000"/>
              </a:lnSpc>
              <a:buClr>
                <a:schemeClr val="accent1"/>
              </a:buClr>
            </a:pPr>
            <a:r>
              <a:rPr lang="en-CA" altLang="en-US" sz="2400" dirty="0" smtClean="0">
                <a:latin typeface="Calibri"/>
                <a:cs typeface="Calibri"/>
              </a:rPr>
              <a:t> experience true inter</a:t>
            </a:r>
            <a:r>
              <a:rPr lang="en-CA" altLang="en-US" sz="2400" dirty="0">
                <a:latin typeface="Calibri"/>
                <a:cs typeface="Calibri"/>
              </a:rPr>
              <a:t>-professional learning, </a:t>
            </a:r>
            <a:endParaRPr lang="en-CA" altLang="en-US" sz="2400" dirty="0" smtClean="0">
              <a:latin typeface="Calibri"/>
              <a:cs typeface="Calibri"/>
            </a:endParaRPr>
          </a:p>
          <a:p>
            <a:pPr lvl="1">
              <a:lnSpc>
                <a:spcPct val="150000"/>
              </a:lnSpc>
              <a:buClr>
                <a:schemeClr val="accent1"/>
              </a:buClr>
            </a:pPr>
            <a:r>
              <a:rPr lang="en-CA" altLang="en-US" sz="2400" dirty="0" smtClean="0">
                <a:latin typeface="Calibri"/>
                <a:cs typeface="Calibri"/>
              </a:rPr>
              <a:t>Are able to crowd-source </a:t>
            </a:r>
            <a:r>
              <a:rPr lang="en-CA" altLang="en-US" sz="2400" dirty="0">
                <a:latin typeface="Calibri"/>
                <a:cs typeface="Calibri"/>
              </a:rPr>
              <a:t>solutions to complex </a:t>
            </a:r>
            <a:r>
              <a:rPr lang="en-CA" altLang="en-US" sz="2400" dirty="0" smtClean="0">
                <a:latin typeface="Calibri"/>
                <a:cs typeface="Calibri"/>
              </a:rPr>
              <a:t>problems</a:t>
            </a:r>
          </a:p>
          <a:p>
            <a:pPr lvl="1">
              <a:lnSpc>
                <a:spcPct val="150000"/>
              </a:lnSpc>
              <a:buClr>
                <a:schemeClr val="accent1"/>
              </a:buClr>
            </a:pPr>
            <a:r>
              <a:rPr lang="en-CA" altLang="en-US" sz="2400" dirty="0" smtClean="0">
                <a:latin typeface="Calibri"/>
                <a:cs typeface="Calibri"/>
              </a:rPr>
              <a:t>Reduce stress</a:t>
            </a:r>
            <a:r>
              <a:rPr lang="en-CA" altLang="en-US" sz="2400" dirty="0">
                <a:latin typeface="Calibri"/>
                <a:cs typeface="Calibri"/>
              </a:rPr>
              <a:t>/burnout through group support and validation that creates a “way forward” with complex </a:t>
            </a:r>
            <a:r>
              <a:rPr lang="en-CA" altLang="en-US" sz="2400" dirty="0" smtClean="0">
                <a:latin typeface="Calibri"/>
                <a:cs typeface="Calibri"/>
              </a:rPr>
              <a:t>patients</a:t>
            </a:r>
          </a:p>
          <a:p>
            <a:pPr lvl="1">
              <a:lnSpc>
                <a:spcPct val="150000"/>
              </a:lnSpc>
              <a:buClr>
                <a:schemeClr val="accent1"/>
              </a:buClr>
            </a:pPr>
            <a:r>
              <a:rPr lang="en-CA" altLang="en-US" sz="2400" dirty="0" smtClean="0">
                <a:latin typeface="Calibri"/>
                <a:cs typeface="Calibri"/>
              </a:rPr>
              <a:t>increase their </a:t>
            </a:r>
            <a:r>
              <a:rPr lang="en-CA" altLang="en-US" sz="2400" dirty="0">
                <a:latin typeface="Calibri"/>
                <a:cs typeface="Calibri"/>
              </a:rPr>
              <a:t>willingness </a:t>
            </a:r>
            <a:r>
              <a:rPr lang="en-CA" altLang="en-US" sz="2400" dirty="0" smtClean="0">
                <a:latin typeface="Calibri"/>
                <a:cs typeface="Calibri"/>
              </a:rPr>
              <a:t>to </a:t>
            </a:r>
            <a:r>
              <a:rPr lang="en-CA" altLang="en-US" sz="2400" dirty="0">
                <a:latin typeface="Calibri"/>
                <a:cs typeface="Calibri"/>
              </a:rPr>
              <a:t>care for a challenging </a:t>
            </a:r>
            <a:r>
              <a:rPr lang="en-CA" altLang="en-US" sz="2400" dirty="0" smtClean="0">
                <a:latin typeface="Calibri"/>
                <a:cs typeface="Calibri"/>
              </a:rPr>
              <a:t>patient population</a:t>
            </a:r>
          </a:p>
          <a:p>
            <a:pPr lvl="1">
              <a:lnSpc>
                <a:spcPct val="150000"/>
              </a:lnSpc>
              <a:buClr>
                <a:schemeClr val="accent1"/>
              </a:buClr>
            </a:pPr>
            <a:r>
              <a:rPr lang="en-CA" altLang="en-US" sz="2400" dirty="0" smtClean="0">
                <a:latin typeface="Arial" pitchFamily="34" charset="0"/>
                <a:cs typeface="Arial" pitchFamily="34" charset="0"/>
              </a:rPr>
              <a:t>Find patients are </a:t>
            </a:r>
            <a:r>
              <a:rPr lang="en-CA" altLang="en-US" sz="2400" dirty="0">
                <a:latin typeface="Arial" pitchFamily="34" charset="0"/>
                <a:cs typeface="Arial" pitchFamily="34" charset="0"/>
              </a:rPr>
              <a:t>easier to manage in subsequent primary care </a:t>
            </a:r>
            <a:r>
              <a:rPr lang="en-CA" altLang="en-US" sz="2400" dirty="0" smtClean="0">
                <a:latin typeface="Arial" pitchFamily="34" charset="0"/>
                <a:cs typeface="Arial" pitchFamily="34" charset="0"/>
              </a:rPr>
              <a:t>visits</a:t>
            </a:r>
            <a:endParaRPr lang="en-CA" altLang="en-US" sz="2400" dirty="0">
              <a:latin typeface="Calibri"/>
              <a:cs typeface="Calibri"/>
            </a:endParaRPr>
          </a:p>
        </p:txBody>
      </p:sp>
      <p:sp>
        <p:nvSpPr>
          <p:cNvPr id="3" name="Title 2"/>
          <p:cNvSpPr>
            <a:spLocks noGrp="1"/>
          </p:cNvSpPr>
          <p:nvPr>
            <p:ph type="title"/>
          </p:nvPr>
        </p:nvSpPr>
        <p:spPr/>
        <p:txBody>
          <a:bodyPr/>
          <a:lstStyle/>
          <a:p>
            <a:r>
              <a:rPr lang="en-US" dirty="0" smtClean="0">
                <a:latin typeface="Calibri"/>
                <a:cs typeface="Calibri"/>
              </a:rPr>
              <a:t>Lessons learned</a:t>
            </a:r>
            <a:endParaRPr lang="en-US" dirty="0">
              <a:latin typeface="Calibri"/>
              <a:cs typeface="Calibri"/>
            </a:endParaRPr>
          </a:p>
        </p:txBody>
      </p:sp>
    </p:spTree>
    <p:extLst>
      <p:ext uri="{BB962C8B-B14F-4D97-AF65-F5344CB8AC3E}">
        <p14:creationId xmlns:p14="http://schemas.microsoft.com/office/powerpoint/2010/main" val="2262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Innovative projects often not persuasive on their own</a:t>
            </a:r>
          </a:p>
          <a:p>
            <a:r>
              <a:rPr lang="en-US" dirty="0"/>
              <a:t>Scale and cost considerations</a:t>
            </a:r>
          </a:p>
          <a:p>
            <a:r>
              <a:rPr lang="en-US" dirty="0" smtClean="0"/>
              <a:t>Measures are not necessarily well calibrated to the phenomenon </a:t>
            </a:r>
          </a:p>
          <a:p>
            <a:r>
              <a:rPr lang="en-US" dirty="0" smtClean="0"/>
              <a:t>Systems need to be rethought and reconfigured</a:t>
            </a:r>
          </a:p>
        </p:txBody>
      </p:sp>
    </p:spTree>
    <p:extLst>
      <p:ext uri="{BB962C8B-B14F-4D97-AF65-F5344CB8AC3E}">
        <p14:creationId xmlns:p14="http://schemas.microsoft.com/office/powerpoint/2010/main" val="420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05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766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File:AGMA Hérodot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5715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01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Babylon</a:t>
            </a:r>
          </a:p>
        </p:txBody>
      </p:sp>
      <p:sp>
        <p:nvSpPr>
          <p:cNvPr id="7171" name="Content Placeholder 2"/>
          <p:cNvSpPr>
            <a:spLocks noGrp="1"/>
          </p:cNvSpPr>
          <p:nvPr>
            <p:ph idx="1"/>
          </p:nvPr>
        </p:nvSpPr>
        <p:spPr/>
        <p:txBody>
          <a:bodyPr>
            <a:normAutofit/>
          </a:bodyPr>
          <a:lstStyle/>
          <a:p>
            <a:pPr eaLnBrk="1" hangingPunct="1"/>
            <a:r>
              <a:rPr lang="en-US" altLang="en-US" sz="2800" smtClean="0"/>
              <a:t>Next in ingenuity to the marriage custom is their treatment of disease. They have no doctors, but bring their invalids out into the street, where anyone who comes along offers the sufferer advice on his complaint, either from personal experience or observation of a similar complaint in others…Nobody is allowed to pass a sick person in silence; but everyone must ask him what is the matter.</a:t>
            </a:r>
          </a:p>
        </p:txBody>
      </p:sp>
    </p:spTree>
    <p:extLst>
      <p:ext uri="{BB962C8B-B14F-4D97-AF65-F5344CB8AC3E}">
        <p14:creationId xmlns:p14="http://schemas.microsoft.com/office/powerpoint/2010/main" val="376606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The Challenge</a:t>
            </a: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201453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3952875"/>
            <a:ext cx="41878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81150"/>
            <a:ext cx="348615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49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2400" smtClean="0"/>
              <a:t>Chronic Health Conditions</a:t>
            </a:r>
            <a:br>
              <a:rPr lang="en-US" altLang="en-US" sz="2400" smtClean="0"/>
            </a:br>
            <a:r>
              <a:rPr lang="en-US" altLang="en-US" sz="2400" smtClean="0"/>
              <a:t>Denton and Spencer 2010</a:t>
            </a:r>
            <a:br>
              <a:rPr lang="en-US" altLang="en-US" sz="2400" smtClean="0"/>
            </a:br>
            <a:r>
              <a:rPr lang="en-US" altLang="en-US" sz="2400" smtClean="0"/>
              <a:t>Canadian Journal on Aging</a:t>
            </a:r>
          </a:p>
        </p:txBody>
      </p:sp>
      <p:sp>
        <p:nvSpPr>
          <p:cNvPr id="12291" name="Rectangle 3"/>
          <p:cNvSpPr>
            <a:spLocks noGrp="1" noChangeArrowheads="1"/>
          </p:cNvSpPr>
          <p:nvPr>
            <p:ph type="body" idx="1"/>
          </p:nvPr>
        </p:nvSpPr>
        <p:spPr/>
        <p:txBody>
          <a:bodyPr/>
          <a:lstStyle/>
          <a:p>
            <a:endParaRPr lang="en-US" altLang="en-US" smtClean="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79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Schaink</a:t>
            </a:r>
            <a:r>
              <a:rPr lang="en-CA" dirty="0" smtClean="0"/>
              <a:t> et al.</a:t>
            </a:r>
            <a:endParaRPr lang="en-CA" dirty="0"/>
          </a:p>
        </p:txBody>
      </p:sp>
      <p:pic>
        <p:nvPicPr>
          <p:cNvPr id="4" name="Content Placeholder 3" descr="concep fw Nov-2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9509" y="1600200"/>
            <a:ext cx="45849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643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2024"/>
            <a:ext cx="2133600" cy="608678"/>
          </a:xfrm>
          <a:prstGeom prst="rect">
            <a:avLst/>
          </a:prstGeom>
        </p:spPr>
      </p:pic>
      <p:sp>
        <p:nvSpPr>
          <p:cNvPr id="13" name="Title 1"/>
          <p:cNvSpPr>
            <a:spLocks noGrp="1"/>
          </p:cNvSpPr>
          <p:nvPr>
            <p:ph type="title"/>
          </p:nvPr>
        </p:nvSpPr>
        <p:spPr>
          <a:xfrm>
            <a:off x="457200" y="76200"/>
            <a:ext cx="8229600" cy="1143000"/>
          </a:xfrm>
        </p:spPr>
        <p:txBody>
          <a:bodyPr/>
          <a:lstStyle/>
          <a:p>
            <a:r>
              <a:rPr lang="en-US" dirty="0" smtClean="0"/>
              <a:t>Patient Complexity</a:t>
            </a:r>
            <a:endParaRPr lang="en-US" dirty="0"/>
          </a:p>
        </p:txBody>
      </p:sp>
      <p:sp>
        <p:nvSpPr>
          <p:cNvPr id="19" name="Oval 12"/>
          <p:cNvSpPr/>
          <p:nvPr/>
        </p:nvSpPr>
        <p:spPr>
          <a:xfrm>
            <a:off x="4166208" y="3048000"/>
            <a:ext cx="811587" cy="715480"/>
          </a:xfrm>
          <a:custGeom>
            <a:avLst/>
            <a:gdLst/>
            <a:ahLst/>
            <a:cxnLst/>
            <a:rect l="l" t="t" r="r" b="b"/>
            <a:pathLst>
              <a:path w="811587" h="715480">
                <a:moveTo>
                  <a:pt x="405793" y="0"/>
                </a:moveTo>
                <a:cubicBezTo>
                  <a:pt x="547075" y="0"/>
                  <a:pt x="683368" y="21361"/>
                  <a:pt x="811587" y="61130"/>
                </a:cubicBezTo>
                <a:cubicBezTo>
                  <a:pt x="742510" y="317818"/>
                  <a:pt x="598912" y="543707"/>
                  <a:pt x="405793" y="715480"/>
                </a:cubicBezTo>
                <a:cubicBezTo>
                  <a:pt x="212674" y="543707"/>
                  <a:pt x="69077" y="317818"/>
                  <a:pt x="0" y="61130"/>
                </a:cubicBezTo>
                <a:cubicBezTo>
                  <a:pt x="128219" y="21361"/>
                  <a:pt x="264511" y="0"/>
                  <a:pt x="405793"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24" name="Group 23"/>
          <p:cNvGrpSpPr/>
          <p:nvPr/>
        </p:nvGrpSpPr>
        <p:grpSpPr>
          <a:xfrm>
            <a:off x="1143000" y="1295400"/>
            <a:ext cx="2743200" cy="2743200"/>
            <a:chOff x="1143000" y="1295400"/>
            <a:chExt cx="2743200" cy="2743200"/>
          </a:xfrm>
        </p:grpSpPr>
        <p:sp>
          <p:nvSpPr>
            <p:cNvPr id="4" name="Oval 3"/>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21" name="Rectangle 20"/>
            <p:cNvSpPr/>
            <p:nvPr/>
          </p:nvSpPr>
          <p:spPr>
            <a:xfrm>
              <a:off x="1905000" y="2191904"/>
              <a:ext cx="1219200" cy="1077218"/>
            </a:xfrm>
            <a:prstGeom prst="rect">
              <a:avLst/>
            </a:prstGeom>
          </p:spPr>
          <p:txBody>
            <a:bodyPr wrap="square">
              <a:spAutoFit/>
            </a:bodyPr>
            <a:lstStyle/>
            <a:p>
              <a:pPr algn="ctr" defTabSz="914400"/>
              <a:r>
                <a:rPr lang="en-US" sz="1600" dirty="0">
                  <a:solidFill>
                    <a:prstClr val="black"/>
                  </a:solidFill>
                </a:rPr>
                <a:t>Mental </a:t>
              </a:r>
              <a:r>
                <a:rPr lang="en-US" sz="1600" dirty="0" smtClean="0">
                  <a:solidFill>
                    <a:prstClr val="black"/>
                  </a:solidFill>
                </a:rPr>
                <a:t>Health,</a:t>
              </a:r>
              <a:endParaRPr lang="en-US" sz="1600" dirty="0">
                <a:solidFill>
                  <a:prstClr val="black"/>
                </a:solidFill>
              </a:endParaRPr>
            </a:p>
            <a:p>
              <a:pPr algn="ctr" defTabSz="914400"/>
              <a:r>
                <a:rPr lang="en-US" sz="1600" dirty="0" smtClean="0">
                  <a:solidFill>
                    <a:prstClr val="black"/>
                  </a:solidFill>
                </a:rPr>
                <a:t>Addiction,</a:t>
              </a:r>
              <a:endParaRPr lang="en-US" sz="1600" dirty="0">
                <a:solidFill>
                  <a:prstClr val="black"/>
                </a:solidFill>
              </a:endParaRPr>
            </a:p>
            <a:p>
              <a:pPr algn="ctr" defTabSz="914400"/>
              <a:r>
                <a:rPr lang="en-US" sz="1600" dirty="0">
                  <a:solidFill>
                    <a:prstClr val="black"/>
                  </a:solidFill>
                </a:rPr>
                <a:t>Cognition</a:t>
              </a:r>
            </a:p>
          </p:txBody>
        </p:sp>
      </p:grpSp>
      <p:grpSp>
        <p:nvGrpSpPr>
          <p:cNvPr id="25" name="Group 24"/>
          <p:cNvGrpSpPr/>
          <p:nvPr/>
        </p:nvGrpSpPr>
        <p:grpSpPr>
          <a:xfrm>
            <a:off x="5257800" y="1295400"/>
            <a:ext cx="2743200" cy="2743200"/>
            <a:chOff x="5257800" y="1295400"/>
            <a:chExt cx="2743200" cy="2743200"/>
          </a:xfrm>
        </p:grpSpPr>
        <p:sp>
          <p:nvSpPr>
            <p:cNvPr id="14" name="Oval 13"/>
            <p:cNvSpPr/>
            <p:nvPr/>
          </p:nvSpPr>
          <p:spPr>
            <a:xfrm>
              <a:off x="52578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22" name="Rectangle 21"/>
            <p:cNvSpPr/>
            <p:nvPr/>
          </p:nvSpPr>
          <p:spPr>
            <a:xfrm>
              <a:off x="5791200" y="2205334"/>
              <a:ext cx="1676400" cy="830997"/>
            </a:xfrm>
            <a:prstGeom prst="rect">
              <a:avLst/>
            </a:prstGeom>
          </p:spPr>
          <p:txBody>
            <a:bodyPr wrap="square">
              <a:spAutoFit/>
            </a:bodyPr>
            <a:lstStyle/>
            <a:p>
              <a:pPr algn="ctr" defTabSz="914400"/>
              <a:r>
                <a:rPr lang="en-US" sz="1600" dirty="0">
                  <a:solidFill>
                    <a:prstClr val="black"/>
                  </a:solidFill>
                </a:rPr>
                <a:t>Social Determinants of Health</a:t>
              </a:r>
            </a:p>
          </p:txBody>
        </p:sp>
      </p:grpSp>
      <p:grpSp>
        <p:nvGrpSpPr>
          <p:cNvPr id="26" name="Group 25"/>
          <p:cNvGrpSpPr/>
          <p:nvPr/>
        </p:nvGrpSpPr>
        <p:grpSpPr>
          <a:xfrm>
            <a:off x="3200400" y="4038600"/>
            <a:ext cx="2743200" cy="2743200"/>
            <a:chOff x="3200400" y="4038600"/>
            <a:chExt cx="2743200" cy="2743200"/>
          </a:xfrm>
        </p:grpSpPr>
        <p:sp>
          <p:nvSpPr>
            <p:cNvPr id="15" name="Oval 14"/>
            <p:cNvSpPr/>
            <p:nvPr/>
          </p:nvSpPr>
          <p:spPr>
            <a:xfrm>
              <a:off x="3200400" y="40386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23" name="Rectangle 22"/>
            <p:cNvSpPr/>
            <p:nvPr/>
          </p:nvSpPr>
          <p:spPr>
            <a:xfrm>
              <a:off x="3631896" y="5188803"/>
              <a:ext cx="1880208" cy="830997"/>
            </a:xfrm>
            <a:prstGeom prst="rect">
              <a:avLst/>
            </a:prstGeom>
          </p:spPr>
          <p:txBody>
            <a:bodyPr wrap="square">
              <a:spAutoFit/>
            </a:bodyPr>
            <a:lstStyle/>
            <a:p>
              <a:pPr algn="ctr" defTabSz="914400"/>
              <a:r>
                <a:rPr lang="en-US" sz="1600" dirty="0">
                  <a:solidFill>
                    <a:prstClr val="black"/>
                  </a:solidFill>
                </a:rPr>
                <a:t>Multiple Concurrent Complex Conditions </a:t>
              </a:r>
              <a:r>
                <a:rPr lang="en-US" sz="1600" dirty="0">
                  <a:solidFill>
                    <a:prstClr val="black"/>
                  </a:solidFill>
                  <a:cs typeface="Times New Roman"/>
                </a:rPr>
                <a:t>± Aging</a:t>
              </a:r>
              <a:endParaRPr lang="en-US" sz="1600" dirty="0">
                <a:solidFill>
                  <a:prstClr val="black"/>
                </a:solidFill>
              </a:endParaRPr>
            </a:p>
          </p:txBody>
        </p:sp>
      </p:grpSp>
      <p:grpSp>
        <p:nvGrpSpPr>
          <p:cNvPr id="16" name="Group 15"/>
          <p:cNvGrpSpPr/>
          <p:nvPr/>
        </p:nvGrpSpPr>
        <p:grpSpPr>
          <a:xfrm>
            <a:off x="4572000" y="2971800"/>
            <a:ext cx="1828800" cy="1828800"/>
            <a:chOff x="4572000" y="2971800"/>
            <a:chExt cx="1828800" cy="1828800"/>
          </a:xfrm>
        </p:grpSpPr>
        <p:sp>
          <p:nvSpPr>
            <p:cNvPr id="17" name="Oval 12"/>
            <p:cNvSpPr/>
            <p:nvPr/>
          </p:nvSpPr>
          <p:spPr>
            <a:xfrm>
              <a:off x="4582885" y="3132568"/>
              <a:ext cx="386687" cy="619750"/>
            </a:xfrm>
            <a:custGeom>
              <a:avLst/>
              <a:gdLst/>
              <a:ahLst/>
              <a:cxnLst/>
              <a:rect l="l" t="t" r="r" b="b"/>
              <a:pathLst>
                <a:path w="386687" h="619750">
                  <a:moveTo>
                    <a:pt x="386687" y="0"/>
                  </a:moveTo>
                  <a:cubicBezTo>
                    <a:pt x="318322" y="242151"/>
                    <a:pt x="182019" y="455474"/>
                    <a:pt x="0" y="619750"/>
                  </a:cubicBezTo>
                  <a:cubicBezTo>
                    <a:pt x="36628" y="362559"/>
                    <a:pt x="181322" y="140302"/>
                    <a:pt x="386687"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18" name="Group 17"/>
            <p:cNvGrpSpPr/>
            <p:nvPr/>
          </p:nvGrpSpPr>
          <p:grpSpPr>
            <a:xfrm>
              <a:off x="4572000" y="2971800"/>
              <a:ext cx="1828800" cy="1828800"/>
              <a:chOff x="1143000" y="1295400"/>
              <a:chExt cx="2743200" cy="2743200"/>
            </a:xfrm>
          </p:grpSpPr>
          <p:sp>
            <p:nvSpPr>
              <p:cNvPr id="20" name="Oval 19"/>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27" name="Rectangle 26"/>
              <p:cNvSpPr/>
              <p:nvPr/>
            </p:nvSpPr>
            <p:spPr>
              <a:xfrm>
                <a:off x="1905000" y="2413085"/>
                <a:ext cx="1219200" cy="507831"/>
              </a:xfrm>
              <a:prstGeom prst="rect">
                <a:avLst/>
              </a:prstGeom>
            </p:spPr>
            <p:txBody>
              <a:bodyPr wrap="square">
                <a:spAutoFit/>
              </a:bodyPr>
              <a:lstStyle/>
              <a:p>
                <a:pPr algn="ctr" defTabSz="914400"/>
                <a:r>
                  <a:rPr lang="en-US" sz="1600" dirty="0" smtClean="0">
                    <a:solidFill>
                      <a:prstClr val="black"/>
                    </a:solidFill>
                  </a:rPr>
                  <a:t>CCAC</a:t>
                </a:r>
                <a:endParaRPr lang="en-US" sz="1600" dirty="0">
                  <a:solidFill>
                    <a:prstClr val="black"/>
                  </a:solidFill>
                </a:endParaRPr>
              </a:p>
            </p:txBody>
          </p:sp>
        </p:grpSp>
      </p:grpSp>
      <p:grpSp>
        <p:nvGrpSpPr>
          <p:cNvPr id="28" name="Group 27"/>
          <p:cNvGrpSpPr/>
          <p:nvPr/>
        </p:nvGrpSpPr>
        <p:grpSpPr>
          <a:xfrm>
            <a:off x="4648200" y="2057400"/>
            <a:ext cx="1828800" cy="1828800"/>
            <a:chOff x="4648200" y="2057400"/>
            <a:chExt cx="1828800" cy="1828800"/>
          </a:xfrm>
        </p:grpSpPr>
        <p:sp>
          <p:nvSpPr>
            <p:cNvPr id="29" name="Oval 20"/>
            <p:cNvSpPr/>
            <p:nvPr/>
          </p:nvSpPr>
          <p:spPr>
            <a:xfrm>
              <a:off x="4652201" y="3051026"/>
              <a:ext cx="325594" cy="436005"/>
            </a:xfrm>
            <a:custGeom>
              <a:avLst/>
              <a:gdLst/>
              <a:ahLst/>
              <a:cxnLst/>
              <a:rect l="l" t="t" r="r" b="b"/>
              <a:pathLst>
                <a:path w="325594" h="436005">
                  <a:moveTo>
                    <a:pt x="0" y="0"/>
                  </a:moveTo>
                  <a:cubicBezTo>
                    <a:pt x="112757" y="5789"/>
                    <a:pt x="221820" y="25918"/>
                    <a:pt x="325594" y="58105"/>
                  </a:cubicBezTo>
                  <a:cubicBezTo>
                    <a:pt x="288984" y="194148"/>
                    <a:pt x="231441" y="321540"/>
                    <a:pt x="155448" y="436005"/>
                  </a:cubicBezTo>
                  <a:cubicBezTo>
                    <a:pt x="68713" y="310007"/>
                    <a:pt x="13209" y="160983"/>
                    <a:pt x="0"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30" name="Group 29"/>
            <p:cNvGrpSpPr/>
            <p:nvPr/>
          </p:nvGrpSpPr>
          <p:grpSpPr>
            <a:xfrm>
              <a:off x="4648200" y="2057400"/>
              <a:ext cx="1828800" cy="1828800"/>
              <a:chOff x="1143000" y="1295400"/>
              <a:chExt cx="2743200" cy="2743200"/>
            </a:xfrm>
          </p:grpSpPr>
          <p:sp>
            <p:nvSpPr>
              <p:cNvPr id="31" name="Oval 30"/>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32" name="Rectangle 31"/>
              <p:cNvSpPr/>
              <p:nvPr/>
            </p:nvSpPr>
            <p:spPr>
              <a:xfrm>
                <a:off x="1695450" y="2274585"/>
                <a:ext cx="1638300" cy="784830"/>
              </a:xfrm>
              <a:prstGeom prst="rect">
                <a:avLst/>
              </a:prstGeom>
            </p:spPr>
            <p:txBody>
              <a:bodyPr wrap="square">
                <a:spAutoFit/>
              </a:bodyPr>
              <a:lstStyle/>
              <a:p>
                <a:pPr algn="ctr" defTabSz="914400"/>
                <a:r>
                  <a:rPr lang="en-US" sz="1400" dirty="0" smtClean="0">
                    <a:solidFill>
                      <a:prstClr val="black"/>
                    </a:solidFill>
                  </a:rPr>
                  <a:t>Primary Care</a:t>
                </a:r>
                <a:endParaRPr lang="en-US" sz="1400" dirty="0">
                  <a:solidFill>
                    <a:prstClr val="black"/>
                  </a:solidFill>
                </a:endParaRPr>
              </a:p>
            </p:txBody>
          </p:sp>
        </p:grpSp>
      </p:grpSp>
      <p:grpSp>
        <p:nvGrpSpPr>
          <p:cNvPr id="33" name="Group 32"/>
          <p:cNvGrpSpPr/>
          <p:nvPr/>
        </p:nvGrpSpPr>
        <p:grpSpPr>
          <a:xfrm>
            <a:off x="4279900" y="1512332"/>
            <a:ext cx="1828800" cy="1828800"/>
            <a:chOff x="4279900" y="1512332"/>
            <a:chExt cx="1828800" cy="1828800"/>
          </a:xfrm>
        </p:grpSpPr>
        <p:sp>
          <p:nvSpPr>
            <p:cNvPr id="34" name="Oval 11"/>
            <p:cNvSpPr/>
            <p:nvPr/>
          </p:nvSpPr>
          <p:spPr>
            <a:xfrm>
              <a:off x="4528203" y="3048000"/>
              <a:ext cx="449593" cy="248230"/>
            </a:xfrm>
            <a:custGeom>
              <a:avLst/>
              <a:gdLst/>
              <a:ahLst/>
              <a:cxnLst/>
              <a:rect l="l" t="t" r="r" b="b"/>
              <a:pathLst>
                <a:path w="449593" h="248230">
                  <a:moveTo>
                    <a:pt x="43799" y="0"/>
                  </a:moveTo>
                  <a:cubicBezTo>
                    <a:pt x="185081" y="0"/>
                    <a:pt x="321374" y="21361"/>
                    <a:pt x="449593" y="61130"/>
                  </a:cubicBezTo>
                  <a:cubicBezTo>
                    <a:pt x="432252" y="125569"/>
                    <a:pt x="410215" y="188066"/>
                    <a:pt x="383822" y="248230"/>
                  </a:cubicBezTo>
                  <a:cubicBezTo>
                    <a:pt x="234814" y="200391"/>
                    <a:pt x="102689" y="114953"/>
                    <a:pt x="0" y="1652"/>
                  </a:cubicBezTo>
                  <a:cubicBezTo>
                    <a:pt x="14523" y="230"/>
                    <a:pt x="29134" y="0"/>
                    <a:pt x="43799"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35" name="Group 34"/>
            <p:cNvGrpSpPr/>
            <p:nvPr/>
          </p:nvGrpSpPr>
          <p:grpSpPr>
            <a:xfrm>
              <a:off x="4279900" y="1512332"/>
              <a:ext cx="1828800" cy="1828800"/>
              <a:chOff x="1143000" y="1295400"/>
              <a:chExt cx="2743200" cy="2743200"/>
            </a:xfrm>
          </p:grpSpPr>
          <p:sp>
            <p:nvSpPr>
              <p:cNvPr id="36" name="Oval 35"/>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37" name="Rectangle 36"/>
              <p:cNvSpPr/>
              <p:nvPr/>
            </p:nvSpPr>
            <p:spPr>
              <a:xfrm>
                <a:off x="1905000" y="2413085"/>
                <a:ext cx="1219200" cy="507831"/>
              </a:xfrm>
              <a:prstGeom prst="rect">
                <a:avLst/>
              </a:prstGeom>
            </p:spPr>
            <p:txBody>
              <a:bodyPr wrap="square">
                <a:spAutoFit/>
              </a:bodyPr>
              <a:lstStyle/>
              <a:p>
                <a:pPr algn="ctr" defTabSz="914400"/>
                <a:r>
                  <a:rPr lang="en-US" sz="1600" dirty="0" smtClean="0">
                    <a:solidFill>
                      <a:prstClr val="black"/>
                    </a:solidFill>
                  </a:rPr>
                  <a:t>LTC</a:t>
                </a:r>
                <a:endParaRPr lang="en-US" sz="1600" dirty="0">
                  <a:solidFill>
                    <a:prstClr val="black"/>
                  </a:solidFill>
                </a:endParaRPr>
              </a:p>
            </p:txBody>
          </p:sp>
        </p:grpSp>
      </p:grpSp>
      <p:grpSp>
        <p:nvGrpSpPr>
          <p:cNvPr id="2" name="Group 1"/>
          <p:cNvGrpSpPr/>
          <p:nvPr/>
        </p:nvGrpSpPr>
        <p:grpSpPr>
          <a:xfrm>
            <a:off x="3657600" y="1359087"/>
            <a:ext cx="1828800" cy="1828801"/>
            <a:chOff x="3657600" y="1359087"/>
            <a:chExt cx="1828800" cy="1828801"/>
          </a:xfrm>
        </p:grpSpPr>
        <p:sp>
          <p:nvSpPr>
            <p:cNvPr id="38" name="Oval 29"/>
            <p:cNvSpPr/>
            <p:nvPr/>
          </p:nvSpPr>
          <p:spPr>
            <a:xfrm>
              <a:off x="4190278" y="3048001"/>
              <a:ext cx="763447" cy="139887"/>
            </a:xfrm>
            <a:custGeom>
              <a:avLst/>
              <a:gdLst/>
              <a:ahLst/>
              <a:cxnLst/>
              <a:rect l="l" t="t" r="r" b="b"/>
              <a:pathLst>
                <a:path w="763447" h="139887">
                  <a:moveTo>
                    <a:pt x="381724" y="0"/>
                  </a:moveTo>
                  <a:cubicBezTo>
                    <a:pt x="514365" y="0"/>
                    <a:pt x="642608" y="18828"/>
                    <a:pt x="763447" y="55601"/>
                  </a:cubicBezTo>
                  <a:cubicBezTo>
                    <a:pt x="647569" y="110017"/>
                    <a:pt x="518134" y="139887"/>
                    <a:pt x="381723" y="139887"/>
                  </a:cubicBezTo>
                  <a:cubicBezTo>
                    <a:pt x="245313" y="139887"/>
                    <a:pt x="115878" y="110017"/>
                    <a:pt x="0" y="55602"/>
                  </a:cubicBezTo>
                  <a:cubicBezTo>
                    <a:pt x="120840" y="18828"/>
                    <a:pt x="249083" y="0"/>
                    <a:pt x="381724"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39" name="Group 38"/>
            <p:cNvGrpSpPr/>
            <p:nvPr/>
          </p:nvGrpSpPr>
          <p:grpSpPr>
            <a:xfrm>
              <a:off x="3657600" y="1359087"/>
              <a:ext cx="1828800" cy="1828800"/>
              <a:chOff x="1143000" y="1295400"/>
              <a:chExt cx="2743200" cy="2743200"/>
            </a:xfrm>
          </p:grpSpPr>
          <p:sp>
            <p:nvSpPr>
              <p:cNvPr id="40" name="Oval 39"/>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41" name="Rectangle 40"/>
              <p:cNvSpPr/>
              <p:nvPr/>
            </p:nvSpPr>
            <p:spPr>
              <a:xfrm>
                <a:off x="1764506" y="2259315"/>
                <a:ext cx="1500188" cy="877163"/>
              </a:xfrm>
              <a:prstGeom prst="rect">
                <a:avLst/>
              </a:prstGeom>
            </p:spPr>
            <p:txBody>
              <a:bodyPr wrap="square">
                <a:spAutoFit/>
              </a:bodyPr>
              <a:lstStyle/>
              <a:p>
                <a:pPr algn="ctr" defTabSz="914400"/>
                <a:r>
                  <a:rPr lang="en-US" sz="1600" dirty="0" smtClean="0">
                    <a:solidFill>
                      <a:prstClr val="black"/>
                    </a:solidFill>
                  </a:rPr>
                  <a:t>Specialty Care</a:t>
                </a:r>
                <a:endParaRPr lang="en-US" sz="1600" dirty="0">
                  <a:solidFill>
                    <a:prstClr val="black"/>
                  </a:solidFill>
                </a:endParaRPr>
              </a:p>
            </p:txBody>
          </p:sp>
        </p:grpSp>
      </p:grpSp>
      <p:grpSp>
        <p:nvGrpSpPr>
          <p:cNvPr id="42" name="Group 41"/>
          <p:cNvGrpSpPr/>
          <p:nvPr/>
        </p:nvGrpSpPr>
        <p:grpSpPr>
          <a:xfrm>
            <a:off x="2971800" y="1600200"/>
            <a:ext cx="1828800" cy="1828800"/>
            <a:chOff x="2971800" y="1600200"/>
            <a:chExt cx="1828800" cy="1828800"/>
          </a:xfrm>
        </p:grpSpPr>
        <p:sp>
          <p:nvSpPr>
            <p:cNvPr id="43" name="Oval 26"/>
            <p:cNvSpPr/>
            <p:nvPr/>
          </p:nvSpPr>
          <p:spPr>
            <a:xfrm>
              <a:off x="4166209" y="3048001"/>
              <a:ext cx="458317" cy="300707"/>
            </a:xfrm>
            <a:custGeom>
              <a:avLst/>
              <a:gdLst/>
              <a:ahLst/>
              <a:cxnLst/>
              <a:rect l="l" t="t" r="r" b="b"/>
              <a:pathLst>
                <a:path w="458317" h="300707">
                  <a:moveTo>
                    <a:pt x="405793" y="0"/>
                  </a:moveTo>
                  <a:lnTo>
                    <a:pt x="458317" y="1981"/>
                  </a:lnTo>
                  <a:cubicBezTo>
                    <a:pt x="366793" y="132162"/>
                    <a:pt x="240521" y="235562"/>
                    <a:pt x="93429" y="300707"/>
                  </a:cubicBezTo>
                  <a:cubicBezTo>
                    <a:pt x="53093" y="225572"/>
                    <a:pt x="22569" y="144995"/>
                    <a:pt x="0" y="61130"/>
                  </a:cubicBezTo>
                  <a:cubicBezTo>
                    <a:pt x="128219" y="21361"/>
                    <a:pt x="264511" y="0"/>
                    <a:pt x="405793"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44" name="Group 43"/>
            <p:cNvGrpSpPr/>
            <p:nvPr/>
          </p:nvGrpSpPr>
          <p:grpSpPr>
            <a:xfrm>
              <a:off x="2971800" y="1600200"/>
              <a:ext cx="1828800" cy="1828800"/>
              <a:chOff x="1143000" y="1295400"/>
              <a:chExt cx="2743200" cy="2743200"/>
            </a:xfrm>
          </p:grpSpPr>
          <p:sp>
            <p:nvSpPr>
              <p:cNvPr id="45" name="Oval 44"/>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46" name="Rectangle 45"/>
              <p:cNvSpPr/>
              <p:nvPr/>
            </p:nvSpPr>
            <p:spPr>
              <a:xfrm>
                <a:off x="1905000" y="2228418"/>
                <a:ext cx="1219200" cy="877163"/>
              </a:xfrm>
              <a:prstGeom prst="rect">
                <a:avLst/>
              </a:prstGeom>
            </p:spPr>
            <p:txBody>
              <a:bodyPr wrap="square">
                <a:spAutoFit/>
              </a:bodyPr>
              <a:lstStyle/>
              <a:p>
                <a:pPr algn="ctr" defTabSz="914400"/>
                <a:r>
                  <a:rPr lang="en-US" sz="1600" dirty="0" smtClean="0">
                    <a:solidFill>
                      <a:prstClr val="black"/>
                    </a:solidFill>
                  </a:rPr>
                  <a:t>Mental Health</a:t>
                </a:r>
                <a:endParaRPr lang="en-US" sz="1600" dirty="0">
                  <a:solidFill>
                    <a:prstClr val="black"/>
                  </a:solidFill>
                </a:endParaRPr>
              </a:p>
            </p:txBody>
          </p:sp>
        </p:grpSp>
      </p:grpSp>
      <p:grpSp>
        <p:nvGrpSpPr>
          <p:cNvPr id="47" name="Group 46"/>
          <p:cNvGrpSpPr/>
          <p:nvPr/>
        </p:nvGrpSpPr>
        <p:grpSpPr>
          <a:xfrm>
            <a:off x="2667000" y="2057400"/>
            <a:ext cx="1828800" cy="1828800"/>
            <a:chOff x="2667000" y="2057400"/>
            <a:chExt cx="1828800" cy="1828800"/>
          </a:xfrm>
        </p:grpSpPr>
        <p:sp>
          <p:nvSpPr>
            <p:cNvPr id="48" name="Oval 14"/>
            <p:cNvSpPr/>
            <p:nvPr/>
          </p:nvSpPr>
          <p:spPr>
            <a:xfrm>
              <a:off x="4166208" y="3051026"/>
              <a:ext cx="325592" cy="436003"/>
            </a:xfrm>
            <a:custGeom>
              <a:avLst/>
              <a:gdLst/>
              <a:ahLst/>
              <a:cxnLst/>
              <a:rect l="l" t="t" r="r" b="b"/>
              <a:pathLst>
                <a:path w="325592" h="436003">
                  <a:moveTo>
                    <a:pt x="325592" y="0"/>
                  </a:moveTo>
                  <a:cubicBezTo>
                    <a:pt x="312383" y="160983"/>
                    <a:pt x="256879" y="310005"/>
                    <a:pt x="170145" y="436003"/>
                  </a:cubicBezTo>
                  <a:cubicBezTo>
                    <a:pt x="94152" y="321538"/>
                    <a:pt x="36610" y="194147"/>
                    <a:pt x="0" y="58105"/>
                  </a:cubicBezTo>
                  <a:cubicBezTo>
                    <a:pt x="103774" y="25918"/>
                    <a:pt x="212835" y="5789"/>
                    <a:pt x="325592"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49" name="Group 48"/>
            <p:cNvGrpSpPr/>
            <p:nvPr/>
          </p:nvGrpSpPr>
          <p:grpSpPr>
            <a:xfrm>
              <a:off x="2667000" y="2057400"/>
              <a:ext cx="1828800" cy="1828800"/>
              <a:chOff x="1143000" y="1295400"/>
              <a:chExt cx="2743200" cy="2743200"/>
            </a:xfrm>
          </p:grpSpPr>
          <p:sp>
            <p:nvSpPr>
              <p:cNvPr id="50" name="Oval 49"/>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51" name="Rectangle 50"/>
              <p:cNvSpPr/>
              <p:nvPr/>
            </p:nvSpPr>
            <p:spPr>
              <a:xfrm>
                <a:off x="1638300" y="2113002"/>
                <a:ext cx="1752600" cy="877163"/>
              </a:xfrm>
              <a:prstGeom prst="rect">
                <a:avLst/>
              </a:prstGeom>
            </p:spPr>
            <p:txBody>
              <a:bodyPr wrap="square">
                <a:spAutoFit/>
              </a:bodyPr>
              <a:lstStyle/>
              <a:p>
                <a:pPr algn="ctr" defTabSz="914400"/>
                <a:r>
                  <a:rPr lang="en-US" sz="1600" dirty="0" smtClean="0">
                    <a:solidFill>
                      <a:prstClr val="black"/>
                    </a:solidFill>
                  </a:rPr>
                  <a:t>Social Services</a:t>
                </a:r>
                <a:endParaRPr lang="en-US" sz="1600" dirty="0">
                  <a:solidFill>
                    <a:prstClr val="black"/>
                  </a:solidFill>
                </a:endParaRPr>
              </a:p>
            </p:txBody>
          </p:sp>
        </p:grpSp>
      </p:grpSp>
      <p:grpSp>
        <p:nvGrpSpPr>
          <p:cNvPr id="52" name="Group 51"/>
          <p:cNvGrpSpPr/>
          <p:nvPr/>
        </p:nvGrpSpPr>
        <p:grpSpPr>
          <a:xfrm>
            <a:off x="2743201" y="2971800"/>
            <a:ext cx="1828800" cy="1828800"/>
            <a:chOff x="2743201" y="2971800"/>
            <a:chExt cx="1828800" cy="1828800"/>
          </a:xfrm>
        </p:grpSpPr>
        <p:sp>
          <p:nvSpPr>
            <p:cNvPr id="53" name="Oval 8"/>
            <p:cNvSpPr/>
            <p:nvPr/>
          </p:nvSpPr>
          <p:spPr>
            <a:xfrm>
              <a:off x="4174432" y="3132571"/>
              <a:ext cx="386684" cy="619747"/>
            </a:xfrm>
            <a:custGeom>
              <a:avLst/>
              <a:gdLst/>
              <a:ahLst/>
              <a:cxnLst/>
              <a:rect l="l" t="t" r="r" b="b"/>
              <a:pathLst>
                <a:path w="386684" h="619747">
                  <a:moveTo>
                    <a:pt x="0" y="0"/>
                  </a:moveTo>
                  <a:cubicBezTo>
                    <a:pt x="205364" y="140302"/>
                    <a:pt x="350056" y="362557"/>
                    <a:pt x="386684" y="619747"/>
                  </a:cubicBezTo>
                  <a:cubicBezTo>
                    <a:pt x="204666" y="455472"/>
                    <a:pt x="68365" y="242150"/>
                    <a:pt x="0"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54" name="Group 53"/>
            <p:cNvGrpSpPr/>
            <p:nvPr/>
          </p:nvGrpSpPr>
          <p:grpSpPr>
            <a:xfrm>
              <a:off x="2743201" y="2971800"/>
              <a:ext cx="1828800" cy="1828800"/>
              <a:chOff x="1143000" y="1295400"/>
              <a:chExt cx="2743200" cy="2743200"/>
            </a:xfrm>
          </p:grpSpPr>
          <p:sp>
            <p:nvSpPr>
              <p:cNvPr id="55" name="Oval 54"/>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56" name="Rectangle 55"/>
              <p:cNvSpPr/>
              <p:nvPr/>
            </p:nvSpPr>
            <p:spPr>
              <a:xfrm>
                <a:off x="1905000" y="2228418"/>
                <a:ext cx="1219200" cy="877163"/>
              </a:xfrm>
              <a:prstGeom prst="rect">
                <a:avLst/>
              </a:prstGeom>
            </p:spPr>
            <p:txBody>
              <a:bodyPr wrap="square">
                <a:spAutoFit/>
              </a:bodyPr>
              <a:lstStyle/>
              <a:p>
                <a:pPr algn="ctr" defTabSz="914400"/>
                <a:r>
                  <a:rPr lang="en-US" sz="1600" dirty="0" smtClean="0">
                    <a:solidFill>
                      <a:prstClr val="black"/>
                    </a:solidFill>
                  </a:rPr>
                  <a:t>Acute Care</a:t>
                </a:r>
                <a:endParaRPr lang="en-US" sz="1600" dirty="0">
                  <a:solidFill>
                    <a:prstClr val="black"/>
                  </a:solidFill>
                </a:endParaRPr>
              </a:p>
            </p:txBody>
          </p:sp>
        </p:grpSp>
      </p:grpSp>
      <p:grpSp>
        <p:nvGrpSpPr>
          <p:cNvPr id="57" name="Group 56"/>
          <p:cNvGrpSpPr/>
          <p:nvPr/>
        </p:nvGrpSpPr>
        <p:grpSpPr>
          <a:xfrm>
            <a:off x="3276600" y="3406040"/>
            <a:ext cx="1828800" cy="1828800"/>
            <a:chOff x="3276600" y="3406040"/>
            <a:chExt cx="1828800" cy="1828800"/>
          </a:xfrm>
        </p:grpSpPr>
        <p:sp>
          <p:nvSpPr>
            <p:cNvPr id="58" name="Oval 34"/>
            <p:cNvSpPr/>
            <p:nvPr/>
          </p:nvSpPr>
          <p:spPr>
            <a:xfrm>
              <a:off x="4293031" y="3412064"/>
              <a:ext cx="440813" cy="351416"/>
            </a:xfrm>
            <a:custGeom>
              <a:avLst/>
              <a:gdLst/>
              <a:ahLst/>
              <a:cxnLst/>
              <a:rect l="l" t="t" r="r" b="b"/>
              <a:pathLst>
                <a:path w="440813" h="351416">
                  <a:moveTo>
                    <a:pt x="0" y="0"/>
                  </a:moveTo>
                  <a:cubicBezTo>
                    <a:pt x="164716" y="17899"/>
                    <a:pt x="316195" y="79920"/>
                    <a:pt x="440813" y="176208"/>
                  </a:cubicBezTo>
                  <a:cubicBezTo>
                    <a:pt x="393367" y="240330"/>
                    <a:pt x="338524" y="298446"/>
                    <a:pt x="278971" y="351416"/>
                  </a:cubicBezTo>
                  <a:cubicBezTo>
                    <a:pt x="166696" y="251551"/>
                    <a:pt x="71159" y="133394"/>
                    <a:pt x="0"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59" name="Group 58"/>
            <p:cNvGrpSpPr/>
            <p:nvPr/>
          </p:nvGrpSpPr>
          <p:grpSpPr>
            <a:xfrm>
              <a:off x="3276600" y="3406040"/>
              <a:ext cx="1828800" cy="1828800"/>
              <a:chOff x="1143000" y="1295400"/>
              <a:chExt cx="2743200" cy="2743200"/>
            </a:xfrm>
          </p:grpSpPr>
          <p:sp>
            <p:nvSpPr>
              <p:cNvPr id="60" name="Oval 59"/>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61" name="Rectangle 60"/>
              <p:cNvSpPr/>
              <p:nvPr/>
            </p:nvSpPr>
            <p:spPr>
              <a:xfrm>
                <a:off x="1675944" y="1787040"/>
                <a:ext cx="1652922" cy="1431161"/>
              </a:xfrm>
              <a:prstGeom prst="rect">
                <a:avLst/>
              </a:prstGeom>
            </p:spPr>
            <p:txBody>
              <a:bodyPr wrap="square">
                <a:spAutoFit/>
              </a:bodyPr>
              <a:lstStyle/>
              <a:p>
                <a:pPr algn="ctr" defTabSz="914400"/>
                <a:r>
                  <a:rPr lang="en-US" sz="1400" dirty="0">
                    <a:solidFill>
                      <a:prstClr val="black"/>
                    </a:solidFill>
                  </a:rPr>
                  <a:t>Complex Continuing Care</a:t>
                </a:r>
              </a:p>
              <a:p>
                <a:pPr algn="ctr" defTabSz="914400"/>
                <a:r>
                  <a:rPr lang="en-US" sz="1400" dirty="0" smtClean="0">
                    <a:solidFill>
                      <a:prstClr val="black"/>
                    </a:solidFill>
                  </a:rPr>
                  <a:t>/Rehab</a:t>
                </a:r>
                <a:endParaRPr lang="en-US" sz="1400" dirty="0">
                  <a:solidFill>
                    <a:prstClr val="black"/>
                  </a:solidFill>
                </a:endParaRPr>
              </a:p>
            </p:txBody>
          </p:sp>
        </p:grpSp>
      </p:grpSp>
      <p:grpSp>
        <p:nvGrpSpPr>
          <p:cNvPr id="62" name="Group 61"/>
          <p:cNvGrpSpPr/>
          <p:nvPr/>
        </p:nvGrpSpPr>
        <p:grpSpPr>
          <a:xfrm>
            <a:off x="4038600" y="3410206"/>
            <a:ext cx="1828800" cy="1828800"/>
            <a:chOff x="4038600" y="3410206"/>
            <a:chExt cx="1828800" cy="1828800"/>
          </a:xfrm>
        </p:grpSpPr>
        <p:sp>
          <p:nvSpPr>
            <p:cNvPr id="63" name="Oval 17"/>
            <p:cNvSpPr/>
            <p:nvPr/>
          </p:nvSpPr>
          <p:spPr>
            <a:xfrm>
              <a:off x="4412056" y="3416594"/>
              <a:ext cx="436531" cy="346886"/>
            </a:xfrm>
            <a:custGeom>
              <a:avLst/>
              <a:gdLst/>
              <a:ahLst/>
              <a:cxnLst/>
              <a:rect l="l" t="t" r="r" b="b"/>
              <a:pathLst>
                <a:path w="436531" h="346886">
                  <a:moveTo>
                    <a:pt x="436531" y="0"/>
                  </a:moveTo>
                  <a:cubicBezTo>
                    <a:pt x="365595" y="131536"/>
                    <a:pt x="270951" y="248151"/>
                    <a:pt x="159946" y="346886"/>
                  </a:cubicBezTo>
                  <a:cubicBezTo>
                    <a:pt x="101196" y="294629"/>
                    <a:pt x="47028" y="237364"/>
                    <a:pt x="0" y="174278"/>
                  </a:cubicBezTo>
                  <a:cubicBezTo>
                    <a:pt x="123687" y="79364"/>
                    <a:pt x="273588" y="18041"/>
                    <a:pt x="436531" y="0"/>
                  </a:cubicBezTo>
                  <a:close/>
                </a:path>
              </a:pathLst>
            </a:cu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grpSp>
          <p:nvGrpSpPr>
            <p:cNvPr id="64" name="Group 63"/>
            <p:cNvGrpSpPr/>
            <p:nvPr/>
          </p:nvGrpSpPr>
          <p:grpSpPr>
            <a:xfrm>
              <a:off x="4038600" y="3410206"/>
              <a:ext cx="1828800" cy="1828800"/>
              <a:chOff x="1143000" y="1295400"/>
              <a:chExt cx="2743200" cy="2743200"/>
            </a:xfrm>
          </p:grpSpPr>
          <p:sp>
            <p:nvSpPr>
              <p:cNvPr id="65" name="Oval 64"/>
              <p:cNvSpPr/>
              <p:nvPr/>
            </p:nvSpPr>
            <p:spPr>
              <a:xfrm>
                <a:off x="1143000" y="1295400"/>
                <a:ext cx="2743200" cy="2743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66" name="Rectangle 65"/>
              <p:cNvSpPr/>
              <p:nvPr/>
            </p:nvSpPr>
            <p:spPr>
              <a:xfrm>
                <a:off x="1695450" y="2274585"/>
                <a:ext cx="1638300" cy="784830"/>
              </a:xfrm>
              <a:prstGeom prst="rect">
                <a:avLst/>
              </a:prstGeom>
            </p:spPr>
            <p:txBody>
              <a:bodyPr wrap="square">
                <a:spAutoFit/>
              </a:bodyPr>
              <a:lstStyle/>
              <a:p>
                <a:pPr algn="ctr" defTabSz="914400"/>
                <a:r>
                  <a:rPr lang="en-US" sz="1400" dirty="0" smtClean="0">
                    <a:solidFill>
                      <a:prstClr val="black"/>
                    </a:solidFill>
                  </a:rPr>
                  <a:t>Emergency Department</a:t>
                </a:r>
                <a:endParaRPr lang="en-US" sz="1400" dirty="0">
                  <a:solidFill>
                    <a:prstClr val="black"/>
                  </a:solidFill>
                </a:endParaRPr>
              </a:p>
            </p:txBody>
          </p:sp>
        </p:grpSp>
      </p:grpSp>
      <p:sp>
        <p:nvSpPr>
          <p:cNvPr id="68" name="Title 1"/>
          <p:cNvSpPr txBox="1">
            <a:spLocks/>
          </p:cNvSpPr>
          <p:nvPr/>
        </p:nvSpPr>
        <p:spPr>
          <a:xfrm>
            <a:off x="758000" y="762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rPr>
              <a:t>System Complexity</a:t>
            </a:r>
            <a:endParaRPr lang="en-US" dirty="0">
              <a:solidFill>
                <a:prstClr val="black"/>
              </a:solidFill>
            </a:endParaRPr>
          </a:p>
        </p:txBody>
      </p:sp>
    </p:spTree>
    <p:extLst>
      <p:ext uri="{BB962C8B-B14F-4D97-AF65-F5344CB8AC3E}">
        <p14:creationId xmlns:p14="http://schemas.microsoft.com/office/powerpoint/2010/main" val="22429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11111E-6 L 0.125 0.01111 " pathEditMode="relative" rAng="0" ptsTypes="AA">
                                      <p:cBhvr>
                                        <p:cTn id="6" dur="3000" fill="hold"/>
                                        <p:tgtEl>
                                          <p:spTgt spid="24"/>
                                        </p:tgtEl>
                                        <p:attrNameLst>
                                          <p:attrName>ppt_x</p:attrName>
                                          <p:attrName>ppt_y</p:attrName>
                                        </p:attrNameLst>
                                      </p:cBhvr>
                                      <p:rCtr x="6250" y="556"/>
                                    </p:animMotion>
                                  </p:childTnLst>
                                </p:cTn>
                              </p:par>
                              <p:par>
                                <p:cTn id="7" presetID="42" presetClass="path" presetSubtype="0" accel="50000" decel="50000" fill="hold" nodeType="withEffect">
                                  <p:stCondLst>
                                    <p:cond delay="0"/>
                                  </p:stCondLst>
                                  <p:childTnLst>
                                    <p:animMotion origin="layout" path="M 1.11022E-16 1.11111E-6 L -0.125 0.01111 " pathEditMode="relative" rAng="0" ptsTypes="AA">
                                      <p:cBhvr>
                                        <p:cTn id="8" dur="3000" fill="hold"/>
                                        <p:tgtEl>
                                          <p:spTgt spid="25"/>
                                        </p:tgtEl>
                                        <p:attrNameLst>
                                          <p:attrName>ppt_x</p:attrName>
                                          <p:attrName>ppt_y</p:attrName>
                                        </p:attrNameLst>
                                      </p:cBhvr>
                                      <p:rCtr x="-6250" y="556"/>
                                    </p:animMotion>
                                  </p:childTnLst>
                                </p:cTn>
                              </p:par>
                              <p:par>
                                <p:cTn id="9" presetID="42" presetClass="path" presetSubtype="0" accel="50000" decel="50000" fill="hold" nodeType="withEffect">
                                  <p:stCondLst>
                                    <p:cond delay="0"/>
                                  </p:stCondLst>
                                  <p:childTnLst>
                                    <p:animMotion origin="layout" path="M 0 1.11111E-6 L 0 -0.14445 " pathEditMode="relative" rAng="0" ptsTypes="AA">
                                      <p:cBhvr>
                                        <p:cTn id="10" dur="3000" fill="hold"/>
                                        <p:tgtEl>
                                          <p:spTgt spid="26"/>
                                        </p:tgtEl>
                                        <p:attrNameLst>
                                          <p:attrName>ppt_x</p:attrName>
                                          <p:attrName>ppt_y</p:attrName>
                                        </p:attrNameLst>
                                      </p:cBhvr>
                                      <p:rCtr x="0" y="-7222"/>
                                    </p:animMotion>
                                  </p:childTnLst>
                                </p:cTn>
                              </p:par>
                              <p:par>
                                <p:cTn id="11" presetID="10" presetClass="entr" presetSubtype="0" fill="hold" grpId="0" nodeType="withEffect">
                                  <p:stCondLst>
                                    <p:cond delay="3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13"/>
                                        </p:tgtEl>
                                      </p:cBhvr>
                                    </p:animEffect>
                                    <p:set>
                                      <p:cBhvr>
                                        <p:cTn id="21" dur="1" fill="hold">
                                          <p:stCondLst>
                                            <p:cond delay="999"/>
                                          </p:stCondLst>
                                        </p:cTn>
                                        <p:tgtEl>
                                          <p:spTgt spid="1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24"/>
                                        </p:tgtEl>
                                      </p:cBhvr>
                                    </p:animEffect>
                                    <p:set>
                                      <p:cBhvr>
                                        <p:cTn id="24" dur="1" fill="hold">
                                          <p:stCondLst>
                                            <p:cond delay="999"/>
                                          </p:stCondLst>
                                        </p:cTn>
                                        <p:tgtEl>
                                          <p:spTgt spid="2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26"/>
                                        </p:tgtEl>
                                      </p:cBhvr>
                                    </p:animEffect>
                                    <p:set>
                                      <p:cBhvr>
                                        <p:cTn id="27" dur="1" fill="hold">
                                          <p:stCondLst>
                                            <p:cond delay="999"/>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19"/>
                                        </p:tgtEl>
                                      </p:cBhvr>
                                    </p:animEffect>
                                    <p:set>
                                      <p:cBhvr>
                                        <p:cTn id="64" dur="1" fill="hold">
                                          <p:stCondLst>
                                            <p:cond delay="999"/>
                                          </p:stCondLst>
                                        </p:cTn>
                                        <p:tgtEl>
                                          <p:spTgt spid="19"/>
                                        </p:tgtEl>
                                        <p:attrNameLst>
                                          <p:attrName>style.visibility</p:attrName>
                                        </p:attrNameLst>
                                      </p:cBhvr>
                                      <p:to>
                                        <p:strVal val="hidden"/>
                                      </p:to>
                                    </p:set>
                                  </p:childTnLst>
                                </p:cTn>
                              </p:par>
                              <p:par>
                                <p:cTn id="65" presetID="50" presetClass="path" presetSubtype="0" accel="50000" decel="50000" fill="hold" nodeType="withEffect">
                                  <p:stCondLst>
                                    <p:cond delay="0"/>
                                  </p:stCondLst>
                                  <p:childTnLst>
                                    <p:animMotion origin="layout" path="M 0 0 L 0.125 0 C 0.181 0 0.25 0.069 0.25 0.125 L 0.25 0.25 E" pathEditMode="relative" ptsTypes="">
                                      <p:cBhvr>
                                        <p:cTn id="66" dur="2000" fill="hold"/>
                                        <p:tgtEl>
                                          <p:spTgt spid="16"/>
                                        </p:tgtEl>
                                        <p:attrNameLst>
                                          <p:attrName>ppt_x</p:attrName>
                                          <p:attrName>ppt_y</p:attrName>
                                        </p:attrNameLst>
                                      </p:cBhvr>
                                    </p:animMotion>
                                  </p:childTnLst>
                                </p:cTn>
                              </p:par>
                              <p:par>
                                <p:cTn id="67" presetID="42" presetClass="path" presetSubtype="0" accel="50000" decel="50000" fill="hold" nodeType="withEffect">
                                  <p:stCondLst>
                                    <p:cond delay="0"/>
                                  </p:stCondLst>
                                  <p:childTnLst>
                                    <p:animMotion origin="layout" path="M -3.33333E-6 -2.46994E-6 L 0.275 0.07771 " pathEditMode="relative" rAng="0" ptsTypes="AA">
                                      <p:cBhvr>
                                        <p:cTn id="68" dur="2000" fill="hold"/>
                                        <p:tgtEl>
                                          <p:spTgt spid="28"/>
                                        </p:tgtEl>
                                        <p:attrNameLst>
                                          <p:attrName>ppt_x</p:attrName>
                                          <p:attrName>ppt_y</p:attrName>
                                        </p:attrNameLst>
                                      </p:cBhvr>
                                      <p:rCtr x="13750" y="3885"/>
                                    </p:animMotion>
                                  </p:childTnLst>
                                </p:cTn>
                              </p:par>
                              <p:par>
                                <p:cTn id="69" presetID="50" presetClass="path" presetSubtype="0" accel="50000" decel="50000" fill="hold" nodeType="withEffect">
                                  <p:stCondLst>
                                    <p:cond delay="0"/>
                                  </p:stCondLst>
                                  <p:childTnLst>
                                    <p:animMotion origin="layout" path="M 3.33333E-6 4.81481E-6 L 0.09514 4.81481E-6 C 0.13767 4.81481E-6 0.19027 -0.02107 0.19027 -0.0382 L 0.19027 -0.07616 " pathEditMode="relative" rAng="0" ptsTypes="FfFF">
                                      <p:cBhvr>
                                        <p:cTn id="70" dur="2000" fill="hold"/>
                                        <p:tgtEl>
                                          <p:spTgt spid="33"/>
                                        </p:tgtEl>
                                        <p:attrNameLst>
                                          <p:attrName>ppt_x</p:attrName>
                                          <p:attrName>ppt_y</p:attrName>
                                        </p:attrNameLst>
                                      </p:cBhvr>
                                      <p:rCtr x="9514" y="-3819"/>
                                    </p:animMotion>
                                  </p:childTnLst>
                                </p:cTn>
                              </p:par>
                              <p:par>
                                <p:cTn id="71" presetID="42" presetClass="path" presetSubtype="0" accel="50000" decel="50000" fill="hold" nodeType="withEffect">
                                  <p:stCondLst>
                                    <p:cond delay="0"/>
                                  </p:stCondLst>
                                  <p:childTnLst>
                                    <p:animMotion origin="layout" path="M 0 -1.48148E-6 L 0 -0.0537 " pathEditMode="relative" rAng="0" ptsTypes="AA">
                                      <p:cBhvr>
                                        <p:cTn id="72" dur="2000" fill="hold"/>
                                        <p:tgtEl>
                                          <p:spTgt spid="2"/>
                                        </p:tgtEl>
                                        <p:attrNameLst>
                                          <p:attrName>ppt_x</p:attrName>
                                          <p:attrName>ppt_y</p:attrName>
                                        </p:attrNameLst>
                                      </p:cBhvr>
                                      <p:rCtr x="0" y="-2685"/>
                                    </p:animMotion>
                                  </p:childTnLst>
                                </p:cTn>
                              </p:par>
                              <p:par>
                                <p:cTn id="73" presetID="50" presetClass="path" presetSubtype="0" accel="50000" decel="50000" fill="hold" nodeType="withEffect">
                                  <p:stCondLst>
                                    <p:cond delay="0"/>
                                  </p:stCondLst>
                                  <p:childTnLst>
                                    <p:animMotion origin="layout" path="M 5.55112E-17 3.33333E-6 L -0.09167 3.33333E-6 C -0.13316 3.33333E-6 -0.18333 -0.02801 -0.18333 -0.05 L -0.18333 -0.1 " pathEditMode="relative" rAng="0" ptsTypes="FfFF">
                                      <p:cBhvr>
                                        <p:cTn id="74" dur="2000" fill="hold"/>
                                        <p:tgtEl>
                                          <p:spTgt spid="42"/>
                                        </p:tgtEl>
                                        <p:attrNameLst>
                                          <p:attrName>ppt_x</p:attrName>
                                          <p:attrName>ppt_y</p:attrName>
                                        </p:attrNameLst>
                                      </p:cBhvr>
                                      <p:rCtr x="-9167" y="-5000"/>
                                    </p:animMotion>
                                  </p:childTnLst>
                                </p:cTn>
                              </p:par>
                              <p:par>
                                <p:cTn id="75" presetID="42" presetClass="path" presetSubtype="0" accel="50000" decel="50000" fill="hold" nodeType="withEffect">
                                  <p:stCondLst>
                                    <p:cond delay="0"/>
                                  </p:stCondLst>
                                  <p:childTnLst>
                                    <p:animMotion origin="layout" path="M 3.33333E-6 -2.46994E-6 L -0.25834 0.06661 " pathEditMode="relative" rAng="0" ptsTypes="AA">
                                      <p:cBhvr>
                                        <p:cTn id="76" dur="2000" fill="hold"/>
                                        <p:tgtEl>
                                          <p:spTgt spid="47"/>
                                        </p:tgtEl>
                                        <p:attrNameLst>
                                          <p:attrName>ppt_x</p:attrName>
                                          <p:attrName>ppt_y</p:attrName>
                                        </p:attrNameLst>
                                      </p:cBhvr>
                                      <p:rCtr x="-12917" y="3330"/>
                                    </p:animMotion>
                                  </p:childTnLst>
                                </p:cTn>
                              </p:par>
                              <p:par>
                                <p:cTn id="77" presetID="50" presetClass="path" presetSubtype="0" accel="50000" decel="50000" fill="hold" nodeType="withEffect">
                                  <p:stCondLst>
                                    <p:cond delay="0"/>
                                  </p:stCondLst>
                                  <p:childTnLst>
                                    <p:animMotion origin="layout" path="M 0 3.33333E-6 L -0.12917 3.33333E-6 C -0.18715 3.33333E-6 -0.25833 0.06111 -0.25833 0.11111 L -0.25833 0.22222 " pathEditMode="relative" rAng="0" ptsTypes="FfFF">
                                      <p:cBhvr>
                                        <p:cTn id="78" dur="2000" fill="hold"/>
                                        <p:tgtEl>
                                          <p:spTgt spid="52"/>
                                        </p:tgtEl>
                                        <p:attrNameLst>
                                          <p:attrName>ppt_x</p:attrName>
                                          <p:attrName>ppt_y</p:attrName>
                                        </p:attrNameLst>
                                      </p:cBhvr>
                                      <p:rCtr x="-12917" y="11111"/>
                                    </p:animMotion>
                                  </p:childTnLst>
                                </p:cTn>
                              </p:par>
                              <p:par>
                                <p:cTn id="79" presetID="42" presetClass="path" presetSubtype="0" accel="50000" decel="50000" fill="hold" nodeType="withEffect">
                                  <p:stCondLst>
                                    <p:cond delay="0"/>
                                  </p:stCondLst>
                                  <p:childTnLst>
                                    <p:animMotion origin="layout" path="M -3.33333E-6 2.86772E-7 L -0.06666 0.20305 " pathEditMode="relative" rAng="0" ptsTypes="AA">
                                      <p:cBhvr>
                                        <p:cTn id="80" dur="2000" fill="hold"/>
                                        <p:tgtEl>
                                          <p:spTgt spid="57"/>
                                        </p:tgtEl>
                                        <p:attrNameLst>
                                          <p:attrName>ppt_x</p:attrName>
                                          <p:attrName>ppt_y</p:attrName>
                                        </p:attrNameLst>
                                      </p:cBhvr>
                                      <p:rCtr x="-3333" y="10153"/>
                                    </p:animMotion>
                                  </p:childTnLst>
                                </p:cTn>
                              </p:par>
                              <p:par>
                                <p:cTn id="81" presetID="42" presetClass="path" presetSubtype="0" accel="50000" decel="50000" fill="hold" nodeType="withEffect">
                                  <p:stCondLst>
                                    <p:cond delay="0"/>
                                  </p:stCondLst>
                                  <p:childTnLst>
                                    <p:animMotion origin="layout" path="M 3.33333E-6 -2.24792E-6 L 0.05833 0.19982 " pathEditMode="relative" rAng="0" ptsTypes="AA">
                                      <p:cBhvr>
                                        <p:cTn id="82" dur="2000" fill="hold"/>
                                        <p:tgtEl>
                                          <p:spTgt spid="62"/>
                                        </p:tgtEl>
                                        <p:attrNameLst>
                                          <p:attrName>ppt_x</p:attrName>
                                          <p:attrName>ppt_y</p:attrName>
                                        </p:attrNameLst>
                                      </p:cBhvr>
                                      <p:rCtr x="2917" y="9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19" grpId="1"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of Treatment Goals</a:t>
            </a:r>
            <a:endParaRPr lang="en-US" dirty="0"/>
          </a:p>
        </p:txBody>
      </p:sp>
      <p:grpSp>
        <p:nvGrpSpPr>
          <p:cNvPr id="4" name="Group 3"/>
          <p:cNvGrpSpPr/>
          <p:nvPr/>
        </p:nvGrpSpPr>
        <p:grpSpPr>
          <a:xfrm>
            <a:off x="194310" y="2622917"/>
            <a:ext cx="2286000" cy="2286000"/>
            <a:chOff x="1143000" y="1295400"/>
            <a:chExt cx="2286000" cy="2286000"/>
          </a:xfrm>
        </p:grpSpPr>
        <p:sp>
          <p:nvSpPr>
            <p:cNvPr id="5" name="Oval 4"/>
            <p:cNvSpPr/>
            <p:nvPr/>
          </p:nvSpPr>
          <p:spPr>
            <a:xfrm>
              <a:off x="1143000" y="1295400"/>
              <a:ext cx="2286000" cy="2286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6" name="Rectangle 5"/>
            <p:cNvSpPr/>
            <p:nvPr/>
          </p:nvSpPr>
          <p:spPr>
            <a:xfrm>
              <a:off x="1676400" y="2269123"/>
              <a:ext cx="1219200" cy="338554"/>
            </a:xfrm>
            <a:prstGeom prst="rect">
              <a:avLst/>
            </a:prstGeom>
          </p:spPr>
          <p:txBody>
            <a:bodyPr wrap="square">
              <a:spAutoFit/>
            </a:bodyPr>
            <a:lstStyle/>
            <a:p>
              <a:pPr algn="ctr" defTabSz="914400"/>
              <a:r>
                <a:rPr lang="en-US" sz="1600" dirty="0" smtClean="0">
                  <a:solidFill>
                    <a:prstClr val="black"/>
                  </a:solidFill>
                </a:rPr>
                <a:t>Providers</a:t>
              </a:r>
              <a:endParaRPr lang="en-US" sz="1600" dirty="0">
                <a:solidFill>
                  <a:prstClr val="black"/>
                </a:solidFill>
              </a:endParaRPr>
            </a:p>
          </p:txBody>
        </p:sp>
      </p:grpSp>
      <p:grpSp>
        <p:nvGrpSpPr>
          <p:cNvPr id="7" name="Group 6"/>
          <p:cNvGrpSpPr/>
          <p:nvPr/>
        </p:nvGrpSpPr>
        <p:grpSpPr>
          <a:xfrm>
            <a:off x="6629400" y="2622917"/>
            <a:ext cx="2286000" cy="2286000"/>
            <a:chOff x="1143000" y="1295400"/>
            <a:chExt cx="2286000" cy="2286000"/>
          </a:xfrm>
        </p:grpSpPr>
        <p:sp>
          <p:nvSpPr>
            <p:cNvPr id="8" name="Oval 7"/>
            <p:cNvSpPr/>
            <p:nvPr/>
          </p:nvSpPr>
          <p:spPr>
            <a:xfrm>
              <a:off x="1143000" y="1295400"/>
              <a:ext cx="2286000" cy="2286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9" name="Rectangle 8"/>
            <p:cNvSpPr/>
            <p:nvPr/>
          </p:nvSpPr>
          <p:spPr>
            <a:xfrm>
              <a:off x="1676400" y="2269123"/>
              <a:ext cx="1219200" cy="338554"/>
            </a:xfrm>
            <a:prstGeom prst="rect">
              <a:avLst/>
            </a:prstGeom>
          </p:spPr>
          <p:txBody>
            <a:bodyPr wrap="square">
              <a:spAutoFit/>
            </a:bodyPr>
            <a:lstStyle/>
            <a:p>
              <a:pPr algn="ctr" defTabSz="914400"/>
              <a:r>
                <a:rPr lang="en-US" sz="1600" dirty="0" smtClean="0">
                  <a:solidFill>
                    <a:prstClr val="black"/>
                  </a:solidFill>
                </a:rPr>
                <a:t>Caregivers</a:t>
              </a:r>
              <a:endParaRPr lang="en-US" sz="1600" dirty="0">
                <a:solidFill>
                  <a:prstClr val="black"/>
                </a:solidFill>
              </a:endParaRPr>
            </a:p>
          </p:txBody>
        </p:sp>
      </p:grpSp>
      <p:grpSp>
        <p:nvGrpSpPr>
          <p:cNvPr id="10" name="Group 9"/>
          <p:cNvGrpSpPr/>
          <p:nvPr/>
        </p:nvGrpSpPr>
        <p:grpSpPr>
          <a:xfrm>
            <a:off x="3429000" y="2667000"/>
            <a:ext cx="2286000" cy="2286000"/>
            <a:chOff x="1143000" y="1295400"/>
            <a:chExt cx="2286000" cy="2286000"/>
          </a:xfrm>
        </p:grpSpPr>
        <p:sp>
          <p:nvSpPr>
            <p:cNvPr id="11" name="Oval 10"/>
            <p:cNvSpPr/>
            <p:nvPr/>
          </p:nvSpPr>
          <p:spPr>
            <a:xfrm>
              <a:off x="1143000" y="1295400"/>
              <a:ext cx="2286000" cy="2286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12" name="Rectangle 11"/>
            <p:cNvSpPr/>
            <p:nvPr/>
          </p:nvSpPr>
          <p:spPr>
            <a:xfrm>
              <a:off x="1676400" y="2269123"/>
              <a:ext cx="1219200" cy="338554"/>
            </a:xfrm>
            <a:prstGeom prst="rect">
              <a:avLst/>
            </a:prstGeom>
          </p:spPr>
          <p:txBody>
            <a:bodyPr wrap="square">
              <a:spAutoFit/>
            </a:bodyPr>
            <a:lstStyle/>
            <a:p>
              <a:pPr algn="ctr" defTabSz="914400"/>
              <a:r>
                <a:rPr lang="en-US" sz="1600" dirty="0" smtClean="0">
                  <a:solidFill>
                    <a:prstClr val="black"/>
                  </a:solidFill>
                </a:rPr>
                <a:t>Patients</a:t>
              </a:r>
              <a:endParaRPr lang="en-US" sz="1600" dirty="0">
                <a:solidFill>
                  <a:prstClr val="black"/>
                </a:solidFill>
              </a:endParaRPr>
            </a:p>
          </p:txBody>
        </p:sp>
      </p:grpSp>
      <p:grpSp>
        <p:nvGrpSpPr>
          <p:cNvPr id="13" name="Group 12"/>
          <p:cNvGrpSpPr/>
          <p:nvPr/>
        </p:nvGrpSpPr>
        <p:grpSpPr>
          <a:xfrm>
            <a:off x="3429000" y="2676525"/>
            <a:ext cx="2286000" cy="2286000"/>
            <a:chOff x="1143000" y="1295400"/>
            <a:chExt cx="2286000" cy="2286000"/>
          </a:xfrm>
          <a:solidFill>
            <a:srgbClr val="FFC000"/>
          </a:solidFill>
        </p:grpSpPr>
        <p:sp>
          <p:nvSpPr>
            <p:cNvPr id="14" name="Oval 13"/>
            <p:cNvSpPr/>
            <p:nvPr/>
          </p:nvSpPr>
          <p:spPr>
            <a:xfrm>
              <a:off x="1143000" y="1295400"/>
              <a:ext cx="2286000" cy="2286000"/>
            </a:xfrm>
            <a:prstGeom prst="ellipse">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en-US">
                <a:solidFill>
                  <a:prstClr val="black"/>
                </a:solidFill>
              </a:endParaRPr>
            </a:p>
          </p:txBody>
        </p:sp>
        <p:sp>
          <p:nvSpPr>
            <p:cNvPr id="15" name="Rectangle 14"/>
            <p:cNvSpPr/>
            <p:nvPr/>
          </p:nvSpPr>
          <p:spPr>
            <a:xfrm>
              <a:off x="1676400" y="2022901"/>
              <a:ext cx="1219200" cy="830997"/>
            </a:xfrm>
            <a:prstGeom prst="rect">
              <a:avLst/>
            </a:prstGeom>
            <a:grpFill/>
          </p:spPr>
          <p:txBody>
            <a:bodyPr wrap="square">
              <a:spAutoFit/>
            </a:bodyPr>
            <a:lstStyle/>
            <a:p>
              <a:pPr algn="ctr" defTabSz="914400"/>
              <a:r>
                <a:rPr lang="en-US" sz="1600" dirty="0" smtClean="0">
                  <a:solidFill>
                    <a:prstClr val="black"/>
                  </a:solidFill>
                </a:rPr>
                <a:t>Treatment Goals Aligned</a:t>
              </a:r>
              <a:endParaRPr lang="en-US" sz="1600" dirty="0">
                <a:solidFill>
                  <a:prstClr val="black"/>
                </a:solidFill>
              </a:endParaRPr>
            </a:p>
          </p:txBody>
        </p:sp>
      </p:grpSp>
    </p:spTree>
    <p:extLst>
      <p:ext uri="{BB962C8B-B14F-4D97-AF65-F5344CB8AC3E}">
        <p14:creationId xmlns:p14="http://schemas.microsoft.com/office/powerpoint/2010/main" val="18314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4.07407E-6 L 0.35382 0.00649 " pathEditMode="relative" rAng="0" ptsTypes="AA">
                                      <p:cBhvr>
                                        <p:cTn id="6" dur="2000" fill="hold"/>
                                        <p:tgtEl>
                                          <p:spTgt spid="4"/>
                                        </p:tgtEl>
                                        <p:attrNameLst>
                                          <p:attrName>ppt_x</p:attrName>
                                          <p:attrName>ppt_y</p:attrName>
                                        </p:attrNameLst>
                                      </p:cBhvr>
                                      <p:rCtr x="17691" y="324"/>
                                    </p:animMotion>
                                  </p:childTnLst>
                                </p:cTn>
                              </p:par>
                              <p:par>
                                <p:cTn id="7" presetID="42" presetClass="path" presetSubtype="0" accel="50000" decel="50000" fill="hold" nodeType="withEffect">
                                  <p:stCondLst>
                                    <p:cond delay="0"/>
                                  </p:stCondLst>
                                  <p:childTnLst>
                                    <p:animMotion origin="layout" path="M 1.11022E-16 -4.07407E-6 L -0.35 0.00649 " pathEditMode="relative" rAng="0" ptsTypes="AA">
                                      <p:cBhvr>
                                        <p:cTn id="8" dur="2000" fill="hold"/>
                                        <p:tgtEl>
                                          <p:spTgt spid="7"/>
                                        </p:tgtEl>
                                        <p:attrNameLst>
                                          <p:attrName>ppt_x</p:attrName>
                                          <p:attrName>ppt_y</p:attrName>
                                        </p:attrNameLst>
                                      </p:cBhvr>
                                      <p:rCtr x="-17500" y="324"/>
                                    </p:animMotion>
                                  </p:childTnLst>
                                </p:cTn>
                              </p:par>
                              <p:par>
                                <p:cTn id="9" presetID="10" presetClass="entr" presetSubtype="0"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571</Words>
  <Application>Microsoft Office PowerPoint</Application>
  <PresentationFormat>On-screen Show (4:3)</PresentationFormat>
  <Paragraphs>97</Paragraphs>
  <Slides>15</Slides>
  <Notes>6</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Some thoughts on multi-morbidity and complex patient populations</vt:lpstr>
      <vt:lpstr>PowerPoint Presentation</vt:lpstr>
      <vt:lpstr>PowerPoint Presentation</vt:lpstr>
      <vt:lpstr>Babylon</vt:lpstr>
      <vt:lpstr>The Challenge</vt:lpstr>
      <vt:lpstr>Chronic Health Conditions Denton and Spencer 2010 Canadian Journal on Aging</vt:lpstr>
      <vt:lpstr>Schaink et al.</vt:lpstr>
      <vt:lpstr>Patient Complexity</vt:lpstr>
      <vt:lpstr>Alignment of Treatment Goals</vt:lpstr>
      <vt:lpstr>PowerPoint Presentation</vt:lpstr>
      <vt:lpstr>Interprofessional Model of Practice for Aging and Complex Treatments </vt:lpstr>
      <vt:lpstr>PowerPoint Presentation</vt:lpstr>
      <vt:lpstr>Lessons learned</vt:lpstr>
      <vt:lpstr>Lessons learned</vt:lpstr>
      <vt:lpstr>Challenges</vt:lpstr>
    </vt:vector>
  </TitlesOfParts>
  <Company>Bridgepoint Active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dc:title>
  <dc:creator>Ross Upshur</dc:creator>
  <cp:lastModifiedBy>Meredith Kratzmann</cp:lastModifiedBy>
  <cp:revision>6</cp:revision>
  <dcterms:created xsi:type="dcterms:W3CDTF">2015-04-06T18:55:35Z</dcterms:created>
  <dcterms:modified xsi:type="dcterms:W3CDTF">2017-02-24T14:42:04Z</dcterms:modified>
</cp:coreProperties>
</file>