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2" r:id="rId10"/>
    <p:sldId id="271" r:id="rId11"/>
    <p:sldId id="273" r:id="rId12"/>
    <p:sldId id="27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1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762" y="6311900"/>
            <a:ext cx="609599" cy="3778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547A91B-96D4-4EBA-BA98-42DFD4C1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72600" y="6311900"/>
            <a:ext cx="762000" cy="431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547A91B-96D4-4EBA-BA98-42DFD4C1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7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86888" y="6327775"/>
            <a:ext cx="748506" cy="37306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547A91B-96D4-4EBA-BA98-42DFD4C1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86888" y="6327775"/>
            <a:ext cx="748506" cy="37306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547A91B-96D4-4EBA-BA98-42DFD4C16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5961991"/>
            <a:ext cx="1607931" cy="780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50" y="5966222"/>
            <a:ext cx="1524000" cy="7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Intervention 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8394" y="3641226"/>
            <a:ext cx="8495211" cy="1655762"/>
          </a:xfrm>
        </p:spPr>
        <p:txBody>
          <a:bodyPr>
            <a:normAutofit/>
          </a:bodyPr>
          <a:lstStyle/>
          <a:p>
            <a:endParaRPr lang="en-US" sz="3600" i="1" dirty="0" smtClean="0"/>
          </a:p>
          <a:p>
            <a:r>
              <a:rPr lang="en-US" sz="3600" i="1" dirty="0" smtClean="0"/>
              <a:t>H2O’s Electronic Practice Record (EPR)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16183" y="5891347"/>
            <a:ext cx="80728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Meg Heard, MS</a:t>
            </a:r>
          </a:p>
          <a:p>
            <a:r>
              <a:rPr lang="en-US" sz="1600" dirty="0" smtClean="0"/>
              <a:t>Manager, Programs &amp; Initiatives – Oklahoma Clinical and Translational Science Institute (OCTSI)</a:t>
            </a:r>
          </a:p>
          <a:p>
            <a:r>
              <a:rPr lang="en-US" sz="1600" dirty="0" smtClean="0"/>
              <a:t>Program Manager – Healthy Hearts for Oklahoma (H2O)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144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H2O’s </a:t>
            </a:r>
            <a:r>
              <a:rPr lang="en-US" dirty="0" smtClean="0"/>
              <a:t>Close-Out Dashboard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6890696"/>
            <a:chOff x="524655" y="0"/>
            <a:chExt cx="10957810" cy="68906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655" y="0"/>
              <a:ext cx="10957810" cy="689069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53061" y="1061803"/>
              <a:ext cx="2841812" cy="1968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Test Family Medicine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50168" y="1366603"/>
              <a:ext cx="2841812" cy="2161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Test Family Medicine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29580" y="1611001"/>
              <a:ext cx="2841812" cy="2161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Address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64695" y="1611001"/>
              <a:ext cx="2841812" cy="2161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City	OK	ZIP CODE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5228" y="2021388"/>
              <a:ext cx="5221279" cy="1889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County		Region		Quadrant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41320" y="2312413"/>
              <a:ext cx="5953446" cy="1806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Name		Phone		Email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09406" y="3631474"/>
            <a:ext cx="4781005" cy="28999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0411" y="102156"/>
            <a:ext cx="11393098" cy="6755844"/>
            <a:chOff x="1663907" y="111364"/>
            <a:chExt cx="10313234" cy="65904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3907" y="111364"/>
              <a:ext cx="10313234" cy="659045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43201" y="569626"/>
              <a:ext cx="3882452" cy="1948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72" y="726154"/>
            <a:ext cx="8755855" cy="52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6419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9577" y="4303616"/>
            <a:ext cx="80728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Meg Heard, MS</a:t>
            </a:r>
          </a:p>
          <a:p>
            <a:pPr algn="ctr"/>
            <a:r>
              <a:rPr lang="en-US" sz="1600" dirty="0" smtClean="0"/>
              <a:t>Manager, Programs &amp; Initiatives – Oklahoma Clinical and Translational Science Institute (OCTSI)</a:t>
            </a:r>
          </a:p>
          <a:p>
            <a:pPr algn="ctr"/>
            <a:r>
              <a:rPr lang="en-US" sz="1600" dirty="0" smtClean="0"/>
              <a:t>Program Manager – Healthy Hearts for Oklahoma (H2O</a:t>
            </a:r>
            <a:r>
              <a:rPr lang="en-US" sz="1600" dirty="0" smtClean="0"/>
              <a:t>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i="1" dirty="0" smtClean="0"/>
              <a:t>Margaret-Walsh@ouhsc.edu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757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0"/>
            <a:ext cx="9692640" cy="5893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003" y="5176237"/>
            <a:ext cx="4274326" cy="14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679577" y="2899953"/>
            <a:ext cx="2194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$5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250+ small to medium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5,000 practices nation 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7054" b="23029"/>
          <a:stretch/>
        </p:blipFill>
        <p:spPr>
          <a:xfrm>
            <a:off x="810420" y="261257"/>
            <a:ext cx="11009270" cy="52120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514" y="1175657"/>
            <a:ext cx="4049486" cy="471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9977" y="2442753"/>
            <a:ext cx="2194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250+ small to medium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 clinic visits per facilitator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</a:t>
            </a:r>
            <a:r>
              <a:rPr lang="en-US" dirty="0" smtClean="0"/>
              <a:t> clinic visits per facilitator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7800+ facilitation 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H2O’s Electronic Practice Record Note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12" t="26994" r="56957" b="25815"/>
          <a:stretch/>
        </p:blipFill>
        <p:spPr>
          <a:xfrm>
            <a:off x="416859" y="1238875"/>
            <a:ext cx="10004612" cy="5595689"/>
          </a:xfrm>
          <a:prstGeom prst="rect">
            <a:avLst/>
          </a:prstGeom>
        </p:spPr>
      </p:pic>
      <p:sp>
        <p:nvSpPr>
          <p:cNvPr id="6" name="Line Callout 1 (Border and Accent Bar) 5"/>
          <p:cNvSpPr/>
          <p:nvPr/>
        </p:nvSpPr>
        <p:spPr>
          <a:xfrm>
            <a:off x="3531261" y="3213789"/>
            <a:ext cx="846161" cy="1501253"/>
          </a:xfrm>
          <a:prstGeom prst="accentBorderCallout1">
            <a:avLst>
              <a:gd name="adj1" fmla="val 18750"/>
              <a:gd name="adj2" fmla="val -8333"/>
              <a:gd name="adj3" fmla="val 77955"/>
              <a:gd name="adj4" fmla="val -899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Call</a:t>
            </a:r>
          </a:p>
          <a:p>
            <a:r>
              <a:rPr lang="en-US" sz="1600" dirty="0">
                <a:solidFill>
                  <a:schemeClr val="tx1"/>
                </a:solidFill>
              </a:rPr>
              <a:t>Visit</a:t>
            </a:r>
          </a:p>
          <a:p>
            <a:r>
              <a:rPr lang="en-US" sz="1600" dirty="0">
                <a:solidFill>
                  <a:schemeClr val="tx1"/>
                </a:solidFill>
              </a:rPr>
              <a:t>Video</a:t>
            </a:r>
          </a:p>
          <a:p>
            <a:r>
              <a:rPr lang="en-US" sz="1600" dirty="0">
                <a:solidFill>
                  <a:schemeClr val="tx1"/>
                </a:solidFill>
              </a:rPr>
              <a:t>Email</a:t>
            </a:r>
          </a:p>
          <a:p>
            <a:r>
              <a:rPr lang="en-US" sz="1600" dirty="0">
                <a:solidFill>
                  <a:schemeClr val="tx1"/>
                </a:solidFill>
              </a:rPr>
              <a:t>Text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Fax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9083472" y="4623601"/>
            <a:ext cx="2451032" cy="1254683"/>
          </a:xfrm>
          <a:prstGeom prst="accentBorderCallout1">
            <a:avLst>
              <a:gd name="adj1" fmla="val 18750"/>
              <a:gd name="adj2" fmla="val -8333"/>
              <a:gd name="adj3" fmla="val 89267"/>
              <a:gd name="adj4" fmla="val -335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Also: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EMR Data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Technology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Close-Out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2336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H2O’s Electronic Practice Record Note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59" t="27255" r="57360" b="25294"/>
          <a:stretch/>
        </p:blipFill>
        <p:spPr>
          <a:xfrm>
            <a:off x="352697" y="1264024"/>
            <a:ext cx="9784080" cy="5593976"/>
          </a:xfrm>
          <a:prstGeom prst="rect">
            <a:avLst/>
          </a:prstGeom>
        </p:spPr>
      </p:pic>
      <p:sp>
        <p:nvSpPr>
          <p:cNvPr id="5" name="Line Callout 1 (Border and Accent Bar) 4"/>
          <p:cNvSpPr/>
          <p:nvPr/>
        </p:nvSpPr>
        <p:spPr>
          <a:xfrm>
            <a:off x="9048420" y="1933302"/>
            <a:ext cx="3143579" cy="803063"/>
          </a:xfrm>
          <a:prstGeom prst="accentBorderCallout1">
            <a:avLst>
              <a:gd name="adj1" fmla="val 18750"/>
              <a:gd name="adj2" fmla="val -8333"/>
              <a:gd name="adj3" fmla="val 89267"/>
              <a:gd name="adj4" fmla="val -335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Also: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Community Resources /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Get Baseline / More Data</a:t>
            </a:r>
          </a:p>
        </p:txBody>
      </p:sp>
    </p:spTree>
    <p:extLst>
      <p:ext uri="{BB962C8B-B14F-4D97-AF65-F5344CB8AC3E}">
        <p14:creationId xmlns:p14="http://schemas.microsoft.com/office/powerpoint/2010/main" val="35152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H2O’s Electronic Practice Record Note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59" t="24902" r="57232" b="53054"/>
          <a:stretch/>
        </p:blipFill>
        <p:spPr>
          <a:xfrm>
            <a:off x="0" y="1209105"/>
            <a:ext cx="10724606" cy="2866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59" t="56021" r="57232" b="31481"/>
          <a:stretch/>
        </p:blipFill>
        <p:spPr>
          <a:xfrm>
            <a:off x="0" y="3918856"/>
            <a:ext cx="10724606" cy="1624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59" t="77341" r="57232" b="10523"/>
          <a:stretch/>
        </p:blipFill>
        <p:spPr>
          <a:xfrm>
            <a:off x="0" y="5381893"/>
            <a:ext cx="10724606" cy="1577928"/>
          </a:xfrm>
          <a:prstGeom prst="rect">
            <a:avLst/>
          </a:prstGeom>
        </p:spPr>
      </p:pic>
      <p:sp>
        <p:nvSpPr>
          <p:cNvPr id="7" name="Line Callout 1 (Border and Accent Bar) 6"/>
          <p:cNvSpPr/>
          <p:nvPr/>
        </p:nvSpPr>
        <p:spPr>
          <a:xfrm>
            <a:off x="9152817" y="3902048"/>
            <a:ext cx="3039184" cy="1310032"/>
          </a:xfrm>
          <a:prstGeom prst="accentBorderCallout1">
            <a:avLst>
              <a:gd name="adj1" fmla="val 18750"/>
              <a:gd name="adj2" fmla="val -8333"/>
              <a:gd name="adj3" fmla="val -44539"/>
              <a:gd name="adj4" fmla="val 138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Also: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Information Technology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Community Resources /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Get Baseline / More Data</a:t>
            </a:r>
          </a:p>
        </p:txBody>
      </p:sp>
    </p:spTree>
    <p:extLst>
      <p:ext uri="{BB962C8B-B14F-4D97-AF65-F5344CB8AC3E}">
        <p14:creationId xmlns:p14="http://schemas.microsoft.com/office/powerpoint/2010/main" val="191265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H2O’s Electronic Practice Record Note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45" t="25817" r="57661" b="32614"/>
          <a:stretch/>
        </p:blipFill>
        <p:spPr>
          <a:xfrm>
            <a:off x="94130" y="1304366"/>
            <a:ext cx="10810378" cy="5553634"/>
          </a:xfrm>
          <a:prstGeom prst="rect">
            <a:avLst/>
          </a:prstGeom>
        </p:spPr>
      </p:pic>
      <p:sp>
        <p:nvSpPr>
          <p:cNvPr id="5" name="Line Callout 1 (Border and Accent Bar) 4"/>
          <p:cNvSpPr/>
          <p:nvPr/>
        </p:nvSpPr>
        <p:spPr>
          <a:xfrm>
            <a:off x="5757849" y="365126"/>
            <a:ext cx="4698818" cy="2880580"/>
          </a:xfrm>
          <a:prstGeom prst="accentBorderCallout1">
            <a:avLst>
              <a:gd name="adj1" fmla="val 18750"/>
              <a:gd name="adj2" fmla="val -8333"/>
              <a:gd name="adj3" fmla="val 63228"/>
              <a:gd name="adj4" fmla="val -556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Aspirin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Blood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Cholesterol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Smoking Cessation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ED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Hospital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Practice Adaptive Reserve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Community Linkage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Other 1 (Quality)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Other 2 (Financial)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Other 3 (Joy)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Other 4 (Community)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5757849" y="3529584"/>
            <a:ext cx="4698818" cy="1445786"/>
          </a:xfrm>
          <a:prstGeom prst="accentBorderCallout1">
            <a:avLst>
              <a:gd name="adj1" fmla="val 18750"/>
              <a:gd name="adj2" fmla="val -8333"/>
              <a:gd name="adj3" fmla="val -73742"/>
              <a:gd name="adj4" fmla="val -559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D: Define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M: Measure Quality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A: Analyze Quality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I: Improve Processes (PDSA)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C: Control – Keep the Gains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H2O’s Electronic Practice Record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" y="1690688"/>
            <a:ext cx="1981199" cy="51673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DEFINE</a:t>
            </a:r>
          </a:p>
          <a:p>
            <a:r>
              <a:rPr lang="en-US" sz="1600" dirty="0" smtClean="0"/>
              <a:t>D</a:t>
            </a:r>
            <a:r>
              <a:rPr lang="en-US" sz="1600" dirty="0"/>
              <a:t>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Benchmark performance</a:t>
            </a:r>
          </a:p>
          <a:p>
            <a:r>
              <a:rPr lang="en-US" sz="1600" dirty="0" smtClean="0"/>
              <a:t>D: Build awareness</a:t>
            </a:r>
          </a:p>
          <a:p>
            <a:r>
              <a:rPr lang="en-US" sz="1600" dirty="0" smtClean="0"/>
              <a:t>D</a:t>
            </a:r>
            <a:r>
              <a:rPr lang="en-US" sz="1600" dirty="0"/>
              <a:t>: </a:t>
            </a:r>
            <a:r>
              <a:rPr lang="en-US" sz="1600" i="1" dirty="0"/>
              <a:t>Contextualize evidence</a:t>
            </a:r>
          </a:p>
          <a:p>
            <a:r>
              <a:rPr lang="en-US" sz="1600" dirty="0"/>
              <a:t>D: 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Detail/identify guidelines</a:t>
            </a:r>
          </a:p>
          <a:p>
            <a:r>
              <a:rPr lang="en-US" sz="1600" dirty="0"/>
              <a:t>D: Educate staff</a:t>
            </a:r>
          </a:p>
          <a:p>
            <a:r>
              <a:rPr lang="en-US" sz="1600" dirty="0"/>
              <a:t>D: Review county health report</a:t>
            </a:r>
          </a:p>
          <a:p>
            <a:r>
              <a:rPr lang="en-US" sz="1600" dirty="0"/>
              <a:t>D: Review performance </a:t>
            </a:r>
            <a:r>
              <a:rPr lang="en-US" sz="1600" dirty="0" smtClean="0"/>
              <a:t>report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9473" y="1690688"/>
            <a:ext cx="2725132" cy="5167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MEASURE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Administer patient survey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Administer practice member survey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</a:t>
            </a:r>
            <a:r>
              <a:rPr lang="en-US" sz="1600" dirty="0"/>
              <a:t>Administer</a:t>
            </a:r>
            <a:r>
              <a:rPr lang="en-US" sz="1600" dirty="0" smtClean="0"/>
              <a:t> practice survey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Draw a process flowchart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</a:t>
            </a:r>
            <a:r>
              <a:rPr lang="en-US" sz="1600" i="1" dirty="0" smtClean="0"/>
              <a:t>Generate Tableau ABCS report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Measure work process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Observe practice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Perform chart review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Perform Focus Group – observe/interview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Research information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M: Update QI dashboard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9023" y="1690688"/>
            <a:ext cx="1965149" cy="5167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ANALYZE</a:t>
            </a:r>
          </a:p>
          <a:p>
            <a:r>
              <a:rPr lang="en-US" sz="1600" dirty="0" smtClean="0"/>
              <a:t>A: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Analyze </a:t>
            </a:r>
            <a:r>
              <a:rPr lang="en-US" sz="1600" i="1" dirty="0" err="1" smtClean="0">
                <a:solidFill>
                  <a:schemeClr val="accent5">
                    <a:lumMod val="75000"/>
                  </a:schemeClr>
                </a:solidFill>
              </a:rPr>
              <a:t>eCQM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 results</a:t>
            </a:r>
          </a:p>
          <a:p>
            <a:r>
              <a:rPr lang="en-US" sz="1600" dirty="0" smtClean="0"/>
              <a:t>A: Brainstorm improvement ideas</a:t>
            </a:r>
          </a:p>
          <a:p>
            <a:r>
              <a:rPr lang="en-US" sz="1600" dirty="0" smtClean="0"/>
              <a:t>A: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Graph QI measures</a:t>
            </a:r>
          </a:p>
          <a:p>
            <a:r>
              <a:rPr lang="en-US" sz="1600" dirty="0" smtClean="0"/>
              <a:t>A: Identify process waste</a:t>
            </a:r>
          </a:p>
          <a:p>
            <a:r>
              <a:rPr lang="en-US" sz="1600" dirty="0" smtClean="0"/>
              <a:t>A: Perform root cause analysis</a:t>
            </a:r>
          </a:p>
          <a:p>
            <a:r>
              <a:rPr lang="en-US" sz="1600" dirty="0" smtClean="0"/>
              <a:t>A: Prioritize ideas</a:t>
            </a:r>
          </a:p>
          <a:p>
            <a:r>
              <a:rPr lang="en-US" sz="1600" dirty="0" smtClean="0"/>
              <a:t>A: Query Tableau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94172" y="1690688"/>
            <a:ext cx="3629022" cy="5167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IMPLEMENT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24-hour BP monitoring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Adherence monitoring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Affordable medication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BP measurement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Care coordination billing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Care coordination process protocol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CHIO participation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Clinician protocol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Community referral for BP assistance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CVD EMR H&amp;P template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CVD risk assessment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CVD risk calculation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Documentation and coding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EMR-Attestation for MU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EMR-Prompt/reminder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EMR-Registry services due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EMR-Reporting PQRS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Home BP monitoring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Home monitoring log </a:t>
            </a:r>
            <a:r>
              <a:rPr lang="en-US" sz="1600" dirty="0" smtClean="0"/>
              <a:t>- educate</a:t>
            </a:r>
          </a:p>
          <a:p>
            <a:pPr>
              <a:lnSpc>
                <a:spcPct val="50000"/>
              </a:lnSpc>
            </a:pPr>
            <a:endParaRPr lang="en-US" sz="1600" dirty="0" smtClean="0"/>
          </a:p>
          <a:p>
            <a:pPr>
              <a:lnSpc>
                <a:spcPct val="50000"/>
              </a:lnSpc>
            </a:pPr>
            <a:r>
              <a:rPr lang="en-US" sz="1600" dirty="0" smtClean="0"/>
              <a:t>I: Med reconciliation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Motivational interviewing training for smoking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Participation in TSET project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Patient action plan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Patient activation measure (PAM)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Patient education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Patient portal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Quit smoking med decision algorithm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Referral to community lifestyle program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Risk stratification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Shared decision tool for statin or ASA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Smoking as a vital sign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Smoking counseling billing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Staff protocols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Standing order protocol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Standing order protocol (laboratory)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Standing order protocol (med adjustment)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Standing order protocol referral to quit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Team huddle protocol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Timely med refill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Tracking flowsheet process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Transition of care notification</a:t>
            </a:r>
          </a:p>
          <a:p>
            <a:pPr>
              <a:lnSpc>
                <a:spcPct val="50000"/>
              </a:lnSpc>
            </a:pPr>
            <a:r>
              <a:rPr lang="en-US" sz="1600" dirty="0" smtClean="0"/>
              <a:t>I: Treatment decision algorithm protocol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23194" y="1690688"/>
            <a:ext cx="1868806" cy="5167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CONTROL</a:t>
            </a:r>
          </a:p>
          <a:p>
            <a:r>
              <a:rPr lang="en-US" sz="1600" dirty="0" smtClean="0"/>
              <a:t>C: Define roles/ responsibilities</a:t>
            </a:r>
          </a:p>
          <a:p>
            <a:r>
              <a:rPr lang="en-US" sz="1600" dirty="0" smtClean="0"/>
              <a:t>C: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Define standardized process policies</a:t>
            </a:r>
          </a:p>
          <a:p>
            <a:r>
              <a:rPr lang="en-US" sz="1600" dirty="0" smtClean="0"/>
              <a:t>C: Measure adherence</a:t>
            </a:r>
          </a:p>
          <a:p>
            <a:r>
              <a:rPr lang="en-US" sz="1600" dirty="0" smtClean="0"/>
              <a:t>C: Reward adherence</a:t>
            </a:r>
          </a:p>
          <a:p>
            <a:r>
              <a:rPr lang="en-US" sz="1600" dirty="0" smtClean="0"/>
              <a:t>C: Train clinician</a:t>
            </a:r>
          </a:p>
          <a:p>
            <a:r>
              <a:rPr lang="en-US" sz="1600" dirty="0" smtClean="0"/>
              <a:t>C: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</a:rPr>
              <a:t>Train staff</a:t>
            </a:r>
          </a:p>
          <a:p>
            <a:pPr algn="ctr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0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H2O’s Electronic Practice Record Note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59" t="35360" r="57146" b="12614"/>
          <a:stretch/>
        </p:blipFill>
        <p:spPr>
          <a:xfrm>
            <a:off x="339634" y="1227909"/>
            <a:ext cx="8954388" cy="5630091"/>
          </a:xfrm>
          <a:prstGeom prst="rect">
            <a:avLst/>
          </a:prstGeom>
        </p:spPr>
      </p:pic>
      <p:sp>
        <p:nvSpPr>
          <p:cNvPr id="3" name="Line Callout 1 (Border and Accent Bar) 2"/>
          <p:cNvSpPr/>
          <p:nvPr/>
        </p:nvSpPr>
        <p:spPr>
          <a:xfrm>
            <a:off x="4352544" y="1387404"/>
            <a:ext cx="2084832" cy="1482280"/>
          </a:xfrm>
          <a:prstGeom prst="accentBorderCallout1">
            <a:avLst>
              <a:gd name="adj1" fmla="val 18750"/>
              <a:gd name="adj2" fmla="val -8333"/>
              <a:gd name="adj3" fmla="val 127305"/>
              <a:gd name="adj4" fmla="val -435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Completely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Mostly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Partially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Insufficiently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Not At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Unknown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7026310" y="2050924"/>
            <a:ext cx="2267712" cy="1482280"/>
          </a:xfrm>
          <a:prstGeom prst="accentBorderCallout1">
            <a:avLst>
              <a:gd name="adj1" fmla="val 18750"/>
              <a:gd name="adj2" fmla="val -8333"/>
              <a:gd name="adj3" fmla="val 113734"/>
              <a:gd name="adj4" fmla="val -1366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Very Unresponsive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Minimally 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Very Unresponsive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Unknown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666</Words>
  <Application>Microsoft Office PowerPoint</Application>
  <PresentationFormat>Widescreen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Systematic Intervention Tracking</vt:lpstr>
      <vt:lpstr>PowerPoint Presentation</vt:lpstr>
      <vt:lpstr>PowerPoint Presentation</vt:lpstr>
      <vt:lpstr>H2O’s Electronic Practice Record Note</vt:lpstr>
      <vt:lpstr>H2O’s Electronic Practice Record Note</vt:lpstr>
      <vt:lpstr>H2O’s Electronic Practice Record Note</vt:lpstr>
      <vt:lpstr>H2O’s Electronic Practice Record Note</vt:lpstr>
      <vt:lpstr>H2O’s Electronic Practice Record Note</vt:lpstr>
      <vt:lpstr>H2O’s Electronic Practice Record Note</vt:lpstr>
      <vt:lpstr>H2O’s Close-Out Dashboard</vt:lpstr>
      <vt:lpstr>PowerPoint Presentation</vt:lpstr>
      <vt:lpstr>PowerPoint Presentation</vt:lpstr>
      <vt:lpstr>Questions?</vt:lpstr>
    </vt:vector>
  </TitlesOfParts>
  <Company>OU Tulsa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Tryon, Charles A (HSC)</dc:creator>
  <cp:lastModifiedBy>Walsh, Margaret A (HSC Employee)</cp:lastModifiedBy>
  <cp:revision>34</cp:revision>
  <dcterms:created xsi:type="dcterms:W3CDTF">2017-10-19T21:35:16Z</dcterms:created>
  <dcterms:modified xsi:type="dcterms:W3CDTF">2017-11-07T18:28:03Z</dcterms:modified>
</cp:coreProperties>
</file>