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3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1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9762" y="6311900"/>
            <a:ext cx="609599" cy="3778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547A91B-96D4-4EBA-BA98-42DFD4C16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9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72600" y="6311900"/>
            <a:ext cx="762000" cy="4318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547A91B-96D4-4EBA-BA98-42DFD4C16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7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86888" y="6327775"/>
            <a:ext cx="748506" cy="37306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547A91B-96D4-4EBA-BA98-42DFD4C16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3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86888" y="6327775"/>
            <a:ext cx="748506" cy="37306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547A91B-96D4-4EBA-BA98-42DFD4C16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6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5961991"/>
            <a:ext cx="1607931" cy="7802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850" y="5966222"/>
            <a:ext cx="1524000" cy="77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79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and Supervising a Practice Facilitation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8394" y="3641226"/>
            <a:ext cx="8495211" cy="1655762"/>
          </a:xfrm>
        </p:spPr>
        <p:txBody>
          <a:bodyPr>
            <a:normAutofit lnSpcReduction="10000"/>
          </a:bodyPr>
          <a:lstStyle/>
          <a:p>
            <a:endParaRPr lang="en-US" sz="3600" i="1" dirty="0" smtClean="0"/>
          </a:p>
          <a:p>
            <a:r>
              <a:rPr lang="en-US" sz="3600" i="1" dirty="0" smtClean="0"/>
              <a:t>Creating the </a:t>
            </a:r>
            <a:r>
              <a:rPr lang="en-US" sz="3600" i="1" dirty="0" smtClean="0"/>
              <a:t>Healthy Hearts for Oklahoma Practice Enhancement Assistant (PEA) Team</a:t>
            </a:r>
            <a:endParaRPr lang="en-US" sz="3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116183" y="5891347"/>
            <a:ext cx="80728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Meg Heard, MS</a:t>
            </a:r>
          </a:p>
          <a:p>
            <a:r>
              <a:rPr lang="en-US" sz="1600" dirty="0" smtClean="0"/>
              <a:t>Manager, Programs &amp; Initiatives – Oklahoma Clinical and Translational Science Institute (OCTSI)</a:t>
            </a:r>
          </a:p>
          <a:p>
            <a:r>
              <a:rPr lang="en-US" sz="1600" dirty="0" smtClean="0"/>
              <a:t>Program Manager – Healthy Hearts for Oklahoma (H2O)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44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cards at your table to create a PF Team</a:t>
            </a:r>
          </a:p>
          <a:p>
            <a:r>
              <a:rPr lang="en-US" dirty="0" smtClean="0"/>
              <a:t>Discuss how you would overcome obstacle</a:t>
            </a:r>
          </a:p>
          <a:p>
            <a:r>
              <a:rPr lang="en-US" dirty="0" smtClean="0"/>
              <a:t>H2O PEA will act as your scribe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91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46" y="0"/>
            <a:ext cx="9692640" cy="58939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003" y="5176237"/>
            <a:ext cx="4274326" cy="1435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9679577" y="2899953"/>
            <a:ext cx="2194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$5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250+ small to medium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5,000 practices nation wide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1" t="7054" b="23029"/>
          <a:stretch/>
        </p:blipFill>
        <p:spPr>
          <a:xfrm>
            <a:off x="810420" y="261257"/>
            <a:ext cx="11009270" cy="521208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22514" y="1175657"/>
            <a:ext cx="4049486" cy="47156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449977" y="2442753"/>
            <a:ext cx="2194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250+ small to medium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77 counties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 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 PEAs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 PFCs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9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 Infrastructure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Position Descriptions that Existed</a:t>
            </a:r>
          </a:p>
          <a:p>
            <a:pPr lvl="1"/>
            <a:r>
              <a:rPr lang="en-US" dirty="0" smtClean="0"/>
              <a:t>Project Assistant</a:t>
            </a:r>
          </a:p>
          <a:p>
            <a:pPr lvl="1"/>
            <a:r>
              <a:rPr lang="en-US" dirty="0" smtClean="0"/>
              <a:t>Research Technician</a:t>
            </a:r>
          </a:p>
          <a:p>
            <a:pPr lvl="1"/>
            <a:r>
              <a:rPr lang="en-US" dirty="0" smtClean="0"/>
              <a:t>Research Associate</a:t>
            </a:r>
          </a:p>
          <a:p>
            <a:pPr lvl="1"/>
            <a:r>
              <a:rPr lang="en-US" dirty="0" smtClean="0"/>
              <a:t>Program Coordinator</a:t>
            </a:r>
          </a:p>
          <a:p>
            <a:pPr lvl="1"/>
            <a:r>
              <a:rPr lang="en-US" dirty="0" smtClean="0"/>
              <a:t>Research Coordinator</a:t>
            </a:r>
          </a:p>
          <a:p>
            <a:pPr lvl="1"/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Administrative Specialist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61574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Practice Facilitation</a:t>
            </a:r>
          </a:p>
          <a:p>
            <a:pPr lvl="1"/>
            <a:r>
              <a:rPr lang="en-US" dirty="0" smtClean="0"/>
              <a:t>Administrative Work</a:t>
            </a:r>
          </a:p>
          <a:p>
            <a:pPr lvl="1"/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Recruiting</a:t>
            </a:r>
          </a:p>
          <a:p>
            <a:pPr lvl="1"/>
            <a:r>
              <a:rPr lang="en-US" dirty="0" smtClean="0"/>
              <a:t>Teaching</a:t>
            </a:r>
          </a:p>
          <a:p>
            <a:pPr lvl="1"/>
            <a:r>
              <a:rPr lang="en-US" dirty="0" smtClean="0"/>
              <a:t>Interviewing</a:t>
            </a:r>
          </a:p>
          <a:p>
            <a:pPr lvl="1"/>
            <a:r>
              <a:rPr lang="en-US" dirty="0" smtClean="0"/>
              <a:t>Relationship Management</a:t>
            </a: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6167844" y="4538347"/>
            <a:ext cx="5181600" cy="1392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PFCs: </a:t>
            </a:r>
            <a:r>
              <a:rPr lang="en-US" i="1" dirty="0" smtClean="0"/>
              <a:t>Manager of Community Network Project</a:t>
            </a:r>
          </a:p>
          <a:p>
            <a:r>
              <a:rPr lang="en-US" dirty="0" smtClean="0"/>
              <a:t>PEAs: </a:t>
            </a:r>
            <a:r>
              <a:rPr lang="en-US" i="1" dirty="0" smtClean="0"/>
              <a:t>Clinical Quality Improvement Coordinator</a:t>
            </a:r>
          </a:p>
        </p:txBody>
      </p:sp>
    </p:spTree>
    <p:extLst>
      <p:ext uri="{BB962C8B-B14F-4D97-AF65-F5344CB8AC3E}">
        <p14:creationId xmlns:p14="http://schemas.microsoft.com/office/powerpoint/2010/main" val="265765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Three-faceted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</a:t>
            </a:r>
          </a:p>
          <a:p>
            <a:pPr lvl="1"/>
            <a:r>
              <a:rPr lang="en-US" dirty="0" smtClean="0"/>
              <a:t>What is Practice Facilitation?</a:t>
            </a:r>
          </a:p>
          <a:p>
            <a:pPr lvl="2"/>
            <a:r>
              <a:rPr lang="en-US" dirty="0" smtClean="0"/>
              <a:t>Practice facilitation certificate program at the University of Buffalo</a:t>
            </a:r>
          </a:p>
          <a:p>
            <a:r>
              <a:rPr lang="en-US" dirty="0" smtClean="0"/>
              <a:t>Local</a:t>
            </a:r>
          </a:p>
          <a:p>
            <a:pPr lvl="1"/>
            <a:r>
              <a:rPr lang="en-US" dirty="0" smtClean="0"/>
              <a:t>What is the history of Facilitation in Oklahoma?</a:t>
            </a:r>
          </a:p>
          <a:p>
            <a:pPr lvl="2"/>
            <a:r>
              <a:rPr lang="en-US" dirty="0" smtClean="0"/>
              <a:t>Institutional knowledge and previous projects</a:t>
            </a:r>
          </a:p>
          <a:p>
            <a:r>
              <a:rPr lang="en-US" dirty="0" smtClean="0"/>
              <a:t>Project-Specific</a:t>
            </a:r>
          </a:p>
          <a:p>
            <a:pPr lvl="1"/>
            <a:r>
              <a:rPr lang="en-US" dirty="0" smtClean="0"/>
              <a:t>What will Facilitators be doing for H2O?</a:t>
            </a:r>
          </a:p>
          <a:p>
            <a:pPr lvl="2"/>
            <a:r>
              <a:rPr lang="en-US" dirty="0" smtClean="0"/>
              <a:t>Granular level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0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/ Continuing Education / Communication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63486" y="1690688"/>
            <a:ext cx="3997235" cy="21292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/>
              <a:t>Regional Team Meeting</a:t>
            </a:r>
          </a:p>
          <a:p>
            <a:pPr lvl="0" algn="ctr"/>
            <a:r>
              <a:rPr lang="en-US" sz="3600" dirty="0"/>
              <a:t>(Weekly)</a:t>
            </a:r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965371" y="1690687"/>
            <a:ext cx="3997235" cy="212924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/>
              <a:t>Program Manager &amp; PFC Meeting</a:t>
            </a:r>
            <a:endParaRPr lang="en-US" sz="3600" dirty="0"/>
          </a:p>
          <a:p>
            <a:pPr lvl="0" algn="ctr"/>
            <a:r>
              <a:rPr lang="en-US" sz="3600" dirty="0"/>
              <a:t>(Weekly)</a:t>
            </a: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763486" y="3985397"/>
            <a:ext cx="3997235" cy="2129245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/>
              <a:t>PEA Q&amp;A Session</a:t>
            </a:r>
            <a:endParaRPr lang="en-US" sz="3600" dirty="0"/>
          </a:p>
          <a:p>
            <a:pPr lvl="0" algn="ctr"/>
            <a:r>
              <a:rPr lang="en-US" sz="3600" dirty="0"/>
              <a:t>(Weekly)</a:t>
            </a:r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965371" y="3985396"/>
            <a:ext cx="3997235" cy="21292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 smtClean="0"/>
              <a:t>IT Support Meeting</a:t>
            </a:r>
            <a:endParaRPr lang="en-US" sz="3600" dirty="0"/>
          </a:p>
          <a:p>
            <a:pPr lvl="0" algn="ctr"/>
            <a:r>
              <a:rPr lang="en-US" sz="3600" dirty="0" smtClean="0"/>
              <a:t>(Monthly</a:t>
            </a:r>
            <a:r>
              <a:rPr lang="en-US" sz="3600" dirty="0"/>
              <a:t>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3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Different P.I.s</a:t>
            </a:r>
          </a:p>
          <a:p>
            <a:r>
              <a:rPr lang="en-US" dirty="0" smtClean="0"/>
              <a:t>Variety of Research Topics</a:t>
            </a:r>
          </a:p>
          <a:p>
            <a:r>
              <a:rPr lang="en-US" dirty="0" smtClean="0"/>
              <a:t>Different Funding Sources</a:t>
            </a:r>
          </a:p>
          <a:p>
            <a:r>
              <a:rPr lang="en-US" dirty="0" smtClean="0"/>
              <a:t>Overlapping Timelines</a:t>
            </a:r>
          </a:p>
          <a:p>
            <a:r>
              <a:rPr lang="en-US" dirty="0" smtClean="0"/>
              <a:t>Geographic Differences</a:t>
            </a:r>
          </a:p>
          <a:p>
            <a:r>
              <a:rPr lang="en-US" dirty="0" smtClean="0"/>
              <a:t>Ranging Personnel Requirements</a:t>
            </a:r>
            <a:endParaRPr lang="en-US" dirty="0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60" y="1690688"/>
            <a:ext cx="5501640" cy="411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60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</a:p>
          <a:p>
            <a:r>
              <a:rPr lang="en-US" dirty="0" smtClean="0"/>
              <a:t>Training 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Continuing Education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Sustainability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4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6419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4442</TotalTime>
  <Words>249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Building and Supervising a Practice Facilitation Program</vt:lpstr>
      <vt:lpstr>PowerPoint Presentation</vt:lpstr>
      <vt:lpstr>PowerPoint Presentation</vt:lpstr>
      <vt:lpstr>Personnel Infrastructure</vt:lpstr>
      <vt:lpstr>Three-faceted Training</vt:lpstr>
      <vt:lpstr>Support / Continuing Education / Communication</vt:lpstr>
      <vt:lpstr>Sustainability</vt:lpstr>
      <vt:lpstr>Conclusion</vt:lpstr>
      <vt:lpstr>Questions?</vt:lpstr>
      <vt:lpstr>Group Work</vt:lpstr>
    </vt:vector>
  </TitlesOfParts>
  <Company>OU Tulsa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Tryon, Charles A (HSC)</dc:creator>
  <cp:lastModifiedBy>Walsh, Margaret A (HSC Employee)</cp:lastModifiedBy>
  <cp:revision>14</cp:revision>
  <dcterms:created xsi:type="dcterms:W3CDTF">2017-10-19T21:35:16Z</dcterms:created>
  <dcterms:modified xsi:type="dcterms:W3CDTF">2017-11-02T17:08:50Z</dcterms:modified>
</cp:coreProperties>
</file>