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479" r:id="rId2"/>
    <p:sldId id="595" r:id="rId3"/>
    <p:sldId id="596" r:id="rId4"/>
    <p:sldId id="481" r:id="rId5"/>
    <p:sldId id="485" r:id="rId6"/>
    <p:sldId id="567" r:id="rId7"/>
    <p:sldId id="480" r:id="rId8"/>
    <p:sldId id="554" r:id="rId9"/>
    <p:sldId id="486" r:id="rId10"/>
    <p:sldId id="606" r:id="rId11"/>
    <p:sldId id="553" r:id="rId12"/>
    <p:sldId id="488" r:id="rId13"/>
    <p:sldId id="489" r:id="rId14"/>
    <p:sldId id="568" r:id="rId15"/>
    <p:sldId id="316" r:id="rId16"/>
    <p:sldId id="597" r:id="rId17"/>
    <p:sldId id="598" r:id="rId18"/>
    <p:sldId id="461" r:id="rId19"/>
    <p:sldId id="464" r:id="rId20"/>
    <p:sldId id="467" r:id="rId21"/>
    <p:sldId id="470" r:id="rId22"/>
    <p:sldId id="599" r:id="rId23"/>
    <p:sldId id="571" r:id="rId24"/>
    <p:sldId id="572" r:id="rId25"/>
    <p:sldId id="369" r:id="rId26"/>
    <p:sldId id="573" r:id="rId27"/>
    <p:sldId id="371" r:id="rId28"/>
    <p:sldId id="441" r:id="rId29"/>
    <p:sldId id="516" r:id="rId30"/>
    <p:sldId id="517" r:id="rId31"/>
    <p:sldId id="518" r:id="rId32"/>
    <p:sldId id="520" r:id="rId33"/>
    <p:sldId id="574" r:id="rId34"/>
    <p:sldId id="600" r:id="rId35"/>
    <p:sldId id="534" r:id="rId36"/>
    <p:sldId id="559" r:id="rId37"/>
    <p:sldId id="561" r:id="rId38"/>
    <p:sldId id="601" r:id="rId39"/>
    <p:sldId id="526" r:id="rId40"/>
    <p:sldId id="527" r:id="rId41"/>
    <p:sldId id="528" r:id="rId42"/>
    <p:sldId id="529" r:id="rId43"/>
    <p:sldId id="530" r:id="rId44"/>
    <p:sldId id="602" r:id="rId45"/>
    <p:sldId id="603" r:id="rId46"/>
    <p:sldId id="576" r:id="rId47"/>
    <p:sldId id="585" r:id="rId48"/>
    <p:sldId id="577" r:id="rId49"/>
    <p:sldId id="586" r:id="rId50"/>
    <p:sldId id="604" r:id="rId51"/>
    <p:sldId id="545" r:id="rId52"/>
    <p:sldId id="591" r:id="rId53"/>
    <p:sldId id="592" r:id="rId54"/>
    <p:sldId id="547" r:id="rId55"/>
    <p:sldId id="546" r:id="rId56"/>
    <p:sldId id="605" r:id="rId57"/>
    <p:sldId id="564" r:id="rId58"/>
    <p:sldId id="401" r:id="rId59"/>
    <p:sldId id="41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ebbie Cohen" initials="DC" lastIdx="5" clrIdx="6">
    <p:extLst/>
  </p:cmAuthor>
  <p:cmAuthor id="1" name="Bijal Bala" initials="BB" lastIdx="11" clrIdx="0"/>
  <p:cmAuthor id="2" name="Claire Diener" initials="CD" lastIdx="3" clrIdx="1">
    <p:extLst/>
  </p:cmAuthor>
  <p:cmAuthor id="3" name="Claire Diener" initials="CD [2]" lastIdx="1" clrIdx="2">
    <p:extLst/>
  </p:cmAuthor>
  <p:cmAuthor id="4" name="Rikki Ward" initials="RW" lastIdx="1" clrIdx="3">
    <p:extLst/>
  </p:cmAuthor>
  <p:cmAuthor id="5" name="Microsoft Office User" initials="Office" lastIdx="1" clrIdx="4">
    <p:extLst/>
  </p:cmAuthor>
  <p:cmAuthor id="6" name="Microsoft Office User" initials="Office [2]"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88E"/>
    <a:srgbClr val="F2A143"/>
    <a:srgbClr val="8DD7F7"/>
    <a:srgbClr val="00ADEF"/>
    <a:srgbClr val="384EA2"/>
    <a:srgbClr val="7575B2"/>
    <a:srgbClr val="4D4D4C"/>
    <a:srgbClr val="E9EDF6"/>
    <a:srgbClr val="7573B0"/>
    <a:srgbClr val="7700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81" autoAdjust="0"/>
    <p:restoredTop sz="95345"/>
  </p:normalViewPr>
  <p:slideViewPr>
    <p:cSldViewPr snapToGrid="0" snapToObjects="1">
      <p:cViewPr varScale="1">
        <p:scale>
          <a:sx n="51" d="100"/>
          <a:sy n="51" d="100"/>
        </p:scale>
        <p:origin x="158" y="4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ADEF"/>
            </a:solidFill>
            <a:ln>
              <a:noFill/>
            </a:ln>
            <a:effectLst/>
          </c:spPr>
          <c:invertIfNegative val="0"/>
          <c:cat>
            <c:strRef>
              <c:f>Sheet1!$A$2:$A$6</c:f>
              <c:strCache>
                <c:ptCount val="5"/>
                <c:pt idx="0">
                  <c:v>All</c:v>
                </c:pt>
                <c:pt idx="1">
                  <c:v>Non-Clinical Staff</c:v>
                </c:pt>
                <c:pt idx="2">
                  <c:v>Clinical Staff</c:v>
                </c:pt>
                <c:pt idx="3">
                  <c:v>NP/PA</c:v>
                </c:pt>
                <c:pt idx="4">
                  <c:v>Physician</c:v>
                </c:pt>
              </c:strCache>
            </c:strRef>
          </c:cat>
          <c:val>
            <c:numRef>
              <c:f>Sheet1!$B$2:$B$6</c:f>
              <c:numCache>
                <c:formatCode>General</c:formatCode>
                <c:ptCount val="5"/>
                <c:pt idx="0">
                  <c:v>0.2</c:v>
                </c:pt>
                <c:pt idx="1">
                  <c:v>0.17599999999999999</c:v>
                </c:pt>
                <c:pt idx="2">
                  <c:v>0.20300000000000001</c:v>
                </c:pt>
                <c:pt idx="3">
                  <c:v>0.20499999999999999</c:v>
                </c:pt>
                <c:pt idx="4">
                  <c:v>0.25700000000000001</c:v>
                </c:pt>
              </c:numCache>
            </c:numRef>
          </c:val>
        </c:ser>
        <c:dLbls>
          <c:showLegendKey val="0"/>
          <c:showVal val="0"/>
          <c:showCatName val="0"/>
          <c:showSerName val="0"/>
          <c:showPercent val="0"/>
          <c:showBubbleSize val="0"/>
        </c:dLbls>
        <c:gapWidth val="182"/>
        <c:axId val="135839312"/>
        <c:axId val="135839704"/>
      </c:barChart>
      <c:catAx>
        <c:axId val="135839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35839704"/>
        <c:crosses val="autoZero"/>
        <c:auto val="1"/>
        <c:lblAlgn val="ctr"/>
        <c:lblOffset val="100"/>
        <c:noMultiLvlLbl val="0"/>
      </c:catAx>
      <c:valAx>
        <c:axId val="1358397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35839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6A2D3-F7A7-8440-A793-E186479AF286}" type="datetimeFigureOut">
              <a:rPr lang="en-US" smtClean="0"/>
              <a:t>6/21/2017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18F4A-D710-7F4D-A37A-8E9B6272DF70}" type="slidenum">
              <a:rPr lang="en-US" smtClean="0"/>
              <a:t>‹#›</a:t>
            </a:fld>
            <a:endParaRPr lang="en-US" dirty="0"/>
          </a:p>
        </p:txBody>
      </p:sp>
    </p:spTree>
    <p:extLst>
      <p:ext uri="{BB962C8B-B14F-4D97-AF65-F5344CB8AC3E}">
        <p14:creationId xmlns:p14="http://schemas.microsoft.com/office/powerpoint/2010/main" val="39949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BE IN PRESENTATION</a:t>
            </a:r>
            <a:r>
              <a:rPr lang="en-US" baseline="0" dirty="0" smtClean="0"/>
              <a:t> MODE</a:t>
            </a:r>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6875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TO BE IN PRESENTATION</a:t>
            </a:r>
            <a:r>
              <a:rPr lang="en-US" baseline="0" smtClean="0"/>
              <a:t> MODE</a:t>
            </a:r>
            <a:endParaRPr lang="en-US"/>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76403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TO BE IN PRESENTATION</a:t>
            </a:r>
            <a:r>
              <a:rPr lang="en-US" baseline="0" smtClean="0"/>
              <a:t> MODE</a:t>
            </a:r>
            <a:endParaRPr lang="en-US"/>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2914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TO BE IN PRESENTATION</a:t>
            </a:r>
            <a:r>
              <a:rPr lang="en-US" baseline="0" smtClean="0"/>
              <a:t> MODE</a:t>
            </a:r>
            <a:endParaRPr lang="en-US"/>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21482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24</a:t>
            </a:fld>
            <a:endParaRPr lang="en-US" dirty="0"/>
          </a:p>
        </p:txBody>
      </p:sp>
    </p:spTree>
    <p:extLst>
      <p:ext uri="{BB962C8B-B14F-4D97-AF65-F5344CB8AC3E}">
        <p14:creationId xmlns:p14="http://schemas.microsoft.com/office/powerpoint/2010/main" val="2860989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t>25</a:t>
            </a:fld>
            <a:endParaRPr lang="en-US" dirty="0"/>
          </a:p>
        </p:txBody>
      </p:sp>
    </p:spTree>
    <p:extLst>
      <p:ext uri="{BB962C8B-B14F-4D97-AF65-F5344CB8AC3E}">
        <p14:creationId xmlns:p14="http://schemas.microsoft.com/office/powerpoint/2010/main" val="246478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26</a:t>
            </a:fld>
            <a:endParaRPr lang="en-US" dirty="0"/>
          </a:p>
        </p:txBody>
      </p:sp>
    </p:spTree>
    <p:extLst>
      <p:ext uri="{BB962C8B-B14F-4D97-AF65-F5344CB8AC3E}">
        <p14:creationId xmlns:p14="http://schemas.microsoft.com/office/powerpoint/2010/main" val="2822866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t>27</a:t>
            </a:fld>
            <a:endParaRPr lang="en-US" dirty="0"/>
          </a:p>
        </p:txBody>
      </p:sp>
    </p:spTree>
    <p:extLst>
      <p:ext uri="{BB962C8B-B14F-4D97-AF65-F5344CB8AC3E}">
        <p14:creationId xmlns:p14="http://schemas.microsoft.com/office/powerpoint/2010/main" val="1152492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28</a:t>
            </a:fld>
            <a:endParaRPr lang="en-US" dirty="0"/>
          </a:p>
        </p:txBody>
      </p:sp>
    </p:spTree>
    <p:extLst>
      <p:ext uri="{BB962C8B-B14F-4D97-AF65-F5344CB8AC3E}">
        <p14:creationId xmlns:p14="http://schemas.microsoft.com/office/powerpoint/2010/main" val="1336235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29</a:t>
            </a:fld>
            <a:endParaRPr lang="en-US" dirty="0"/>
          </a:p>
        </p:txBody>
      </p:sp>
    </p:spTree>
    <p:extLst>
      <p:ext uri="{BB962C8B-B14F-4D97-AF65-F5344CB8AC3E}">
        <p14:creationId xmlns:p14="http://schemas.microsoft.com/office/powerpoint/2010/main" val="1433807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30</a:t>
            </a:fld>
            <a:endParaRPr lang="en-US" dirty="0"/>
          </a:p>
        </p:txBody>
      </p:sp>
    </p:spTree>
    <p:extLst>
      <p:ext uri="{BB962C8B-B14F-4D97-AF65-F5344CB8AC3E}">
        <p14:creationId xmlns:p14="http://schemas.microsoft.com/office/powerpoint/2010/main" val="417212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LOOK STRANGE WHEN NOT IN PRESENTATION</a:t>
            </a:r>
            <a:r>
              <a:rPr lang="en-US" baseline="0" dirty="0" smtClean="0"/>
              <a:t> MODE</a:t>
            </a:r>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509753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32</a:t>
            </a:fld>
            <a:endParaRPr lang="en-US" dirty="0"/>
          </a:p>
        </p:txBody>
      </p:sp>
    </p:spTree>
    <p:extLst>
      <p:ext uri="{BB962C8B-B14F-4D97-AF65-F5344CB8AC3E}">
        <p14:creationId xmlns:p14="http://schemas.microsoft.com/office/powerpoint/2010/main" val="228054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TO BE IN PRESENTATION</a:t>
            </a:r>
            <a:r>
              <a:rPr lang="en-US" baseline="0" smtClean="0"/>
              <a:t> MODE</a:t>
            </a:r>
            <a:endParaRPr lang="en-US"/>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903597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practices had ONC-certified</a:t>
            </a:r>
            <a:r>
              <a:rPr lang="en-US" baseline="0" dirty="0" smtClean="0"/>
              <a:t> EHRs and over half participated in both Stage 1 and Stage 2 MU</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t>35</a:t>
            </a:fld>
            <a:endParaRPr lang="en-US" dirty="0"/>
          </a:p>
        </p:txBody>
      </p:sp>
    </p:spTree>
    <p:extLst>
      <p:ext uri="{BB962C8B-B14F-4D97-AF65-F5344CB8AC3E}">
        <p14:creationId xmlns:p14="http://schemas.microsoft.com/office/powerpoint/2010/main" val="3506624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TO BE IN PRESENTATION</a:t>
            </a:r>
            <a:r>
              <a:rPr lang="en-US" baseline="0" smtClean="0"/>
              <a:t> MODE</a:t>
            </a:r>
            <a:endParaRPr lang="en-US"/>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7360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have a pretty grim view of farming life. (-; Please it, it will make for a good giggle. </a:t>
            </a:r>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39</a:t>
            </a:fld>
            <a:endParaRPr lang="en-US" dirty="0"/>
          </a:p>
        </p:txBody>
      </p:sp>
    </p:spTree>
    <p:extLst>
      <p:ext uri="{BB962C8B-B14F-4D97-AF65-F5344CB8AC3E}">
        <p14:creationId xmlns:p14="http://schemas.microsoft.com/office/powerpoint/2010/main" val="2031319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41</a:t>
            </a:fld>
            <a:endParaRPr lang="en-US" dirty="0"/>
          </a:p>
        </p:txBody>
      </p:sp>
    </p:spTree>
    <p:extLst>
      <p:ext uri="{BB962C8B-B14F-4D97-AF65-F5344CB8AC3E}">
        <p14:creationId xmlns:p14="http://schemas.microsoft.com/office/powerpoint/2010/main" val="188872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42</a:t>
            </a:fld>
            <a:endParaRPr lang="en-US" dirty="0"/>
          </a:p>
        </p:txBody>
      </p:sp>
    </p:spTree>
    <p:extLst>
      <p:ext uri="{BB962C8B-B14F-4D97-AF65-F5344CB8AC3E}">
        <p14:creationId xmlns:p14="http://schemas.microsoft.com/office/powerpoint/2010/main" val="2174885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TO BE IN PRESENTATION</a:t>
            </a:r>
            <a:r>
              <a:rPr lang="en-US" baseline="0" smtClean="0"/>
              <a:t> MODE</a:t>
            </a:r>
            <a:endParaRPr lang="en-US"/>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902212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TO BE IN PRESENTATION</a:t>
            </a:r>
            <a:r>
              <a:rPr lang="en-US" baseline="0" smtClean="0"/>
              <a:t> MODE</a:t>
            </a:r>
            <a:endParaRPr lang="en-US"/>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858581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TO BE IN PRESENTATION</a:t>
            </a:r>
            <a:r>
              <a:rPr lang="en-US" baseline="0" smtClean="0"/>
              <a:t> MODE</a:t>
            </a:r>
            <a:endParaRPr lang="en-US"/>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705006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LOOK STRANGE WHEN NOT IN PRESENTATION</a:t>
            </a:r>
            <a:r>
              <a:rPr lang="en-US" baseline="0" dirty="0" smtClean="0"/>
              <a:t> MODE</a:t>
            </a:r>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375182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t>54</a:t>
            </a:fld>
            <a:endParaRPr lang="en-US" dirty="0"/>
          </a:p>
        </p:txBody>
      </p:sp>
    </p:spTree>
    <p:extLst>
      <p:ext uri="{BB962C8B-B14F-4D97-AF65-F5344CB8AC3E}">
        <p14:creationId xmlns:p14="http://schemas.microsoft.com/office/powerpoint/2010/main" val="2530876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t>55</a:t>
            </a:fld>
            <a:endParaRPr lang="en-US" dirty="0"/>
          </a:p>
        </p:txBody>
      </p:sp>
    </p:spTree>
    <p:extLst>
      <p:ext uri="{BB962C8B-B14F-4D97-AF65-F5344CB8AC3E}">
        <p14:creationId xmlns:p14="http://schemas.microsoft.com/office/powerpoint/2010/main" val="950116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BE IN PRESENTATION</a:t>
            </a:r>
            <a:r>
              <a:rPr lang="en-US" baseline="0" dirty="0" smtClean="0"/>
              <a:t> MODE</a:t>
            </a:r>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31551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Claire – create slide</a:t>
            </a:r>
          </a:p>
          <a:p>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t>58</a:t>
            </a:fld>
            <a:endParaRPr lang="en-US" dirty="0"/>
          </a:p>
        </p:txBody>
      </p:sp>
    </p:spTree>
    <p:extLst>
      <p:ext uri="{BB962C8B-B14F-4D97-AF65-F5344CB8AC3E}">
        <p14:creationId xmlns:p14="http://schemas.microsoft.com/office/powerpoint/2010/main" val="155183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7</a:t>
            </a:fld>
            <a:endParaRPr lang="en-US" dirty="0"/>
          </a:p>
        </p:txBody>
      </p:sp>
    </p:spTree>
    <p:extLst>
      <p:ext uri="{BB962C8B-B14F-4D97-AF65-F5344CB8AC3E}">
        <p14:creationId xmlns:p14="http://schemas.microsoft.com/office/powerpoint/2010/main" val="6027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9</a:t>
            </a:fld>
            <a:endParaRPr lang="en-US" dirty="0"/>
          </a:p>
        </p:txBody>
      </p:sp>
    </p:spTree>
    <p:extLst>
      <p:ext uri="{BB962C8B-B14F-4D97-AF65-F5344CB8AC3E}">
        <p14:creationId xmlns:p14="http://schemas.microsoft.com/office/powerpoint/2010/main" val="534177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12</a:t>
            </a:fld>
            <a:endParaRPr lang="en-US" dirty="0"/>
          </a:p>
        </p:txBody>
      </p:sp>
    </p:spTree>
    <p:extLst>
      <p:ext uri="{BB962C8B-B14F-4D97-AF65-F5344CB8AC3E}">
        <p14:creationId xmlns:p14="http://schemas.microsoft.com/office/powerpoint/2010/main" val="192480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18F4A-D710-7F4D-A37A-8E9B6272DF70}" type="slidenum">
              <a:rPr lang="en-US" smtClean="0"/>
              <a:t>13</a:t>
            </a:fld>
            <a:endParaRPr lang="en-US" dirty="0"/>
          </a:p>
        </p:txBody>
      </p:sp>
    </p:spTree>
    <p:extLst>
      <p:ext uri="{BB962C8B-B14F-4D97-AF65-F5344CB8AC3E}">
        <p14:creationId xmlns:p14="http://schemas.microsoft.com/office/powerpoint/2010/main" val="132530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LOOK STRANGE WHEN NOT IN PRESENTATION</a:t>
            </a:r>
            <a:r>
              <a:rPr lang="en-US" baseline="0" dirty="0" smtClean="0"/>
              <a:t> MODE</a:t>
            </a:r>
            <a:endParaRPr lang="en-US" dirty="0"/>
          </a:p>
        </p:txBody>
      </p:sp>
      <p:sp>
        <p:nvSpPr>
          <p:cNvPr id="4" name="Slide Number Placeholder 3"/>
          <p:cNvSpPr>
            <a:spLocks noGrp="1"/>
          </p:cNvSpPr>
          <p:nvPr>
            <p:ph type="sldNum" sz="quarter" idx="10"/>
          </p:nvPr>
        </p:nvSpPr>
        <p:spPr/>
        <p:txBody>
          <a:bodyPr/>
          <a:lstStyle/>
          <a:p>
            <a:fld id="{7C5AF880-E06F-46D2-85BF-C0D0F6D021E2}"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494643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variation</a:t>
            </a:r>
            <a:r>
              <a:rPr lang="en-US" baseline="0" dirty="0" smtClean="0"/>
              <a:t> for each characteristic across cooperatives</a:t>
            </a:r>
          </a:p>
          <a:p>
            <a:endParaRPr lang="en-US" baseline="0" dirty="0" smtClean="0"/>
          </a:p>
          <a:p>
            <a:r>
              <a:rPr lang="en-US" baseline="0" dirty="0" smtClean="0"/>
              <a:t>Predominantly urban practices but with good representation of rural practices as well (as high as a third of practices in one cooperative)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 third are classified as located in a Medically underserved area </a:t>
            </a:r>
          </a:p>
          <a:p>
            <a:endParaRPr lang="en-US" baseline="0" dirty="0" smtClean="0"/>
          </a:p>
          <a:p>
            <a:r>
              <a:rPr lang="en-US" baseline="0" dirty="0" smtClean="0"/>
              <a:t>In terms of size, practices with 2-5 clinicians most represented in the overall sample, but in one cooperative 52% of the practice are solo</a:t>
            </a:r>
          </a:p>
          <a:p>
            <a:endParaRPr lang="en-US" baseline="0" dirty="0" smtClean="0"/>
          </a:p>
          <a:p>
            <a:r>
              <a:rPr lang="en-US" baseline="0" dirty="0" smtClean="0"/>
              <a:t>Clinician-owned practices most represented in the overall sample, but again significant variation across cooperatives, where 41% of one cooperative’s practices are health system owned</a:t>
            </a:r>
          </a:p>
          <a:p>
            <a:endParaRPr lang="en-US" baseline="0" dirty="0" smtClean="0"/>
          </a:p>
        </p:txBody>
      </p:sp>
      <p:sp>
        <p:nvSpPr>
          <p:cNvPr id="4" name="Slide Number Placeholder 3"/>
          <p:cNvSpPr>
            <a:spLocks noGrp="1"/>
          </p:cNvSpPr>
          <p:nvPr>
            <p:ph type="sldNum" sz="quarter" idx="10"/>
          </p:nvPr>
        </p:nvSpPr>
        <p:spPr/>
        <p:txBody>
          <a:bodyPr/>
          <a:lstStyle/>
          <a:p>
            <a:fld id="{7C5AF880-E06F-46D2-85BF-C0D0F6D021E2}" type="slidenum">
              <a:rPr lang="en-US" smtClean="0"/>
              <a:t>15</a:t>
            </a:fld>
            <a:endParaRPr lang="en-US" dirty="0"/>
          </a:p>
        </p:txBody>
      </p:sp>
    </p:spTree>
    <p:extLst>
      <p:ext uri="{BB962C8B-B14F-4D97-AF65-F5344CB8AC3E}">
        <p14:creationId xmlns:p14="http://schemas.microsoft.com/office/powerpoint/2010/main" val="1638006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entered 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4426555"/>
            <a:ext cx="12191999" cy="973231"/>
          </a:xfrm>
        </p:spPr>
        <p:txBody>
          <a:bodyPr anchor="t" anchorCtr="0">
            <a:normAutofit/>
          </a:bodyPr>
          <a:lstStyle>
            <a:lvl1pPr algn="ctr">
              <a:defRPr sz="3600" b="0" i="0" baseline="0">
                <a:solidFill>
                  <a:srgbClr val="384EA2"/>
                </a:solidFill>
                <a:latin typeface="+mn-lt"/>
                <a:ea typeface="Gotham Medium" charset="0"/>
                <a:cs typeface="Gotham Medium" charset="0"/>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4866" y="788845"/>
            <a:ext cx="3362047" cy="3362047"/>
          </a:xfrm>
          <a:prstGeom prst="rect">
            <a:avLst/>
          </a:prstGeom>
        </p:spPr>
      </p:pic>
      <p:sp>
        <p:nvSpPr>
          <p:cNvPr id="5" name="Text Placeholder 4"/>
          <p:cNvSpPr>
            <a:spLocks noGrp="1"/>
          </p:cNvSpPr>
          <p:nvPr>
            <p:ph type="body" sz="quarter" idx="10" hasCustomPrompt="1"/>
          </p:nvPr>
        </p:nvSpPr>
        <p:spPr>
          <a:xfrm>
            <a:off x="4358222" y="5399786"/>
            <a:ext cx="3086616" cy="275663"/>
          </a:xfrm>
        </p:spPr>
        <p:txBody>
          <a:bodyPr lIns="0"/>
          <a:lstStyle>
            <a:lvl1pPr marL="0" indent="0" algn="ctr">
              <a:buNone/>
              <a:defRPr/>
            </a:lvl1pPr>
            <a:lvl2pPr marL="457200" indent="0">
              <a:buNone/>
              <a:defRPr b="0" i="0" baseline="0">
                <a:solidFill>
                  <a:srgbClr val="4D4D4C"/>
                </a:solidFill>
                <a:latin typeface="+mj-lt"/>
                <a:ea typeface="Gotham Book" charset="0"/>
                <a:cs typeface="Gotham Book" charset="0"/>
              </a:defRPr>
            </a:lvl2pPr>
          </a:lstStyle>
          <a:p>
            <a:pPr lvl="0"/>
            <a:r>
              <a:rPr lang="en-US" dirty="0" smtClean="0"/>
              <a:t>PRESENTER NAME, TITLE</a:t>
            </a:r>
            <a:endParaRPr lang="en-US" dirty="0"/>
          </a:p>
        </p:txBody>
      </p:sp>
      <p:sp>
        <p:nvSpPr>
          <p:cNvPr id="8" name="Text Placeholder 4"/>
          <p:cNvSpPr>
            <a:spLocks noGrp="1"/>
          </p:cNvSpPr>
          <p:nvPr>
            <p:ph type="body" sz="quarter" idx="11" hasCustomPrompt="1"/>
          </p:nvPr>
        </p:nvSpPr>
        <p:spPr>
          <a:xfrm>
            <a:off x="4358222" y="5963883"/>
            <a:ext cx="3086616" cy="312932"/>
          </a:xfrm>
        </p:spPr>
        <p:txBody>
          <a:bodyPr lIns="0"/>
          <a:lstStyle>
            <a:lvl1pPr marL="0" indent="0" algn="ctr">
              <a:buNone/>
              <a:defRPr baseline="0"/>
            </a:lvl1pPr>
            <a:lvl2pPr marL="457200" indent="0" algn="l">
              <a:buNone/>
              <a:defRPr b="0" i="0" baseline="0">
                <a:solidFill>
                  <a:srgbClr val="4D4D4C"/>
                </a:solidFill>
                <a:latin typeface="+mj-lt"/>
                <a:ea typeface="Gotham Book" charset="0"/>
                <a:cs typeface="Gotham Book" charset="0"/>
              </a:defRPr>
            </a:lvl2pPr>
          </a:lstStyle>
          <a:p>
            <a:pPr lvl="0"/>
            <a:r>
              <a:rPr lang="en-US" dirty="0" smtClean="0"/>
              <a:t>PRESENTATION DATE</a:t>
            </a:r>
            <a:endParaRPr lang="en-US" dirty="0"/>
          </a:p>
        </p:txBody>
      </p:sp>
      <p:sp>
        <p:nvSpPr>
          <p:cNvPr id="6" name="Text Placeholder 4"/>
          <p:cNvSpPr>
            <a:spLocks noGrp="1"/>
          </p:cNvSpPr>
          <p:nvPr>
            <p:ph type="body" sz="quarter" idx="12" hasCustomPrompt="1"/>
          </p:nvPr>
        </p:nvSpPr>
        <p:spPr>
          <a:xfrm>
            <a:off x="4358222" y="5675449"/>
            <a:ext cx="3086616" cy="288434"/>
          </a:xfrm>
        </p:spPr>
        <p:txBody>
          <a:bodyPr lIns="0"/>
          <a:lstStyle>
            <a:lvl1pPr marL="0" indent="0" algn="ctr">
              <a:buNone/>
              <a:defRPr>
                <a:latin typeface="+mn-lt"/>
              </a:defRPr>
            </a:lvl1pPr>
            <a:lvl2pPr marL="457200" indent="0">
              <a:buNone/>
              <a:defRPr b="0" i="0" baseline="0">
                <a:solidFill>
                  <a:srgbClr val="4D4D4C"/>
                </a:solidFill>
                <a:latin typeface="+mj-lt"/>
                <a:ea typeface="Gotham Book" charset="0"/>
                <a:cs typeface="Gotham Book" charset="0"/>
              </a:defRPr>
            </a:lvl2pPr>
          </a:lstStyle>
          <a:p>
            <a:pPr lvl="0"/>
            <a:r>
              <a:rPr lang="en-US" dirty="0" smtClean="0"/>
              <a:t>CONFERENCE NAME</a:t>
            </a:r>
            <a:endParaRPr lang="en-US" dirty="0"/>
          </a:p>
        </p:txBody>
      </p:sp>
    </p:spTree>
    <p:extLst>
      <p:ext uri="{BB962C8B-B14F-4D97-AF65-F5344CB8AC3E}">
        <p14:creationId xmlns:p14="http://schemas.microsoft.com/office/powerpoint/2010/main" val="10471962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ic P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94675" y="6294966"/>
            <a:ext cx="2743200" cy="365125"/>
          </a:xfrm>
        </p:spPr>
        <p:txBody>
          <a:bodyPr/>
          <a:lstStyle/>
          <a:p>
            <a:fld id="{DE568337-2CFB-794D-B555-AE40A86A67E6}" type="datetimeFigureOut">
              <a:rPr lang="en-US" smtClean="0"/>
              <a:t>6/21/2017</a:t>
            </a:fld>
            <a:endParaRPr lang="en-US" dirty="0"/>
          </a:p>
        </p:txBody>
      </p:sp>
      <p:sp>
        <p:nvSpPr>
          <p:cNvPr id="8" name="Content Placeholder 2"/>
          <p:cNvSpPr>
            <a:spLocks noGrp="1"/>
          </p:cNvSpPr>
          <p:nvPr>
            <p:ph idx="1"/>
          </p:nvPr>
        </p:nvSpPr>
        <p:spPr>
          <a:xfrm>
            <a:off x="494675" y="1825625"/>
            <a:ext cx="2688791" cy="4243388"/>
          </a:xfrm>
        </p:spPr>
        <p:txBody>
          <a:bodyPr>
            <a:normAutofit/>
          </a:bodyPr>
          <a:lstStyle>
            <a:lvl1pPr marL="228600" indent="-228600">
              <a:buFont typeface="Wingdings" charset="2"/>
              <a:buChar char="§"/>
              <a:defRPr sz="1600" b="0" i="0">
                <a:solidFill>
                  <a:srgbClr val="4D4D4C"/>
                </a:solidFill>
                <a:latin typeface="+mj-lt"/>
                <a:ea typeface="Gotham Book" charset="0"/>
                <a:cs typeface="Gotham Book" charset="0"/>
              </a:defRPr>
            </a:lvl1pPr>
            <a:lvl2pPr marL="685800" indent="-228600">
              <a:buFont typeface="Wingdings" charset="2"/>
              <a:buChar char="§"/>
              <a:defRPr sz="1400" b="1" i="0" baseline="0">
                <a:solidFill>
                  <a:srgbClr val="384EA2"/>
                </a:solidFill>
                <a:latin typeface="+mj-lt"/>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smtClean="0"/>
              <a:t>Click to edit Master text styles</a:t>
            </a:r>
          </a:p>
          <a:p>
            <a:pPr lvl="1"/>
            <a:r>
              <a:rPr lang="en-US" smtClean="0"/>
              <a:t>Second level</a:t>
            </a:r>
          </a:p>
        </p:txBody>
      </p:sp>
      <p:sp>
        <p:nvSpPr>
          <p:cNvPr id="11" name="Content Placeholder 10"/>
          <p:cNvSpPr>
            <a:spLocks noGrp="1"/>
          </p:cNvSpPr>
          <p:nvPr>
            <p:ph sz="quarter" idx="11" hasCustomPrompt="1"/>
          </p:nvPr>
        </p:nvSpPr>
        <p:spPr>
          <a:xfrm>
            <a:off x="3182938" y="1825625"/>
            <a:ext cx="8450262" cy="4243388"/>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pPr lvl="0"/>
            <a:r>
              <a:rPr lang="en-US" b="0" i="0" dirty="0" smtClean="0">
                <a:latin typeface="Gotham Book" charset="0"/>
                <a:ea typeface="Gotham Book" charset="0"/>
                <a:cs typeface="Gotham Book" charset="0"/>
              </a:rPr>
              <a:t>PHOTO OR GRAPHIC</a:t>
            </a:r>
            <a:endParaRPr lang="en-US" dirty="0"/>
          </a:p>
        </p:txBody>
      </p:sp>
      <p:sp>
        <p:nvSpPr>
          <p:cNvPr id="9"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smtClean="0"/>
              <a:t>SECTION |</a:t>
            </a:r>
            <a:endParaRPr lang="en-US" dirty="0"/>
          </a:p>
        </p:txBody>
      </p:sp>
      <p:sp>
        <p:nvSpPr>
          <p:cNvPr id="12" name="Text Placeholder 16"/>
          <p:cNvSpPr>
            <a:spLocks noGrp="1"/>
          </p:cNvSpPr>
          <p:nvPr>
            <p:ph type="body" sz="quarter" idx="12"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smtClean="0"/>
              <a:t>TITLE</a:t>
            </a:r>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Tree>
    <p:extLst>
      <p:ext uri="{BB962C8B-B14F-4D97-AF65-F5344CB8AC3E}">
        <p14:creationId xmlns:p14="http://schemas.microsoft.com/office/powerpoint/2010/main" val="17269564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Full Page Graphic">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89065" y="6356350"/>
            <a:ext cx="2743200" cy="365125"/>
          </a:xfrm>
        </p:spPr>
        <p:txBody>
          <a:bodyPr/>
          <a:lstStyle/>
          <a:p>
            <a:fld id="{DE568337-2CFB-794D-B555-AE40A86A67E6}" type="datetimeFigureOut">
              <a:rPr lang="en-US" smtClean="0"/>
              <a:t>6/21/2017</a:t>
            </a:fld>
            <a:endParaRPr lang="en-US" dirty="0"/>
          </a:p>
        </p:txBody>
      </p:sp>
      <p:sp>
        <p:nvSpPr>
          <p:cNvPr id="7"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smtClean="0"/>
              <a:t>SECTION |</a:t>
            </a:r>
            <a:endParaRPr lang="en-US" dirty="0"/>
          </a:p>
        </p:txBody>
      </p:sp>
      <p:sp>
        <p:nvSpPr>
          <p:cNvPr id="9" name="Text Placeholder 16"/>
          <p:cNvSpPr>
            <a:spLocks noGrp="1"/>
          </p:cNvSpPr>
          <p:nvPr>
            <p:ph type="body" sz="quarter" idx="13"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smtClean="0"/>
              <a:t>TITLE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Tree>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3 Colum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84865" y="6356349"/>
            <a:ext cx="2743200" cy="365125"/>
          </a:xfrm>
        </p:spPr>
        <p:txBody>
          <a:bodyPr/>
          <a:lstStyle/>
          <a:p>
            <a:fld id="{DE568337-2CFB-794D-B555-AE40A86A67E6}" type="datetimeFigureOut">
              <a:rPr lang="en-US" smtClean="0"/>
              <a:t>6/21/2017</a:t>
            </a:fld>
            <a:endParaRPr lang="en-US" dirty="0"/>
          </a:p>
        </p:txBody>
      </p:sp>
      <p:sp>
        <p:nvSpPr>
          <p:cNvPr id="13" name="Picture Placeholder 10"/>
          <p:cNvSpPr>
            <a:spLocks noGrp="1"/>
          </p:cNvSpPr>
          <p:nvPr>
            <p:ph type="pic" sz="quarter" idx="13" hasCustomPrompt="1"/>
          </p:nvPr>
        </p:nvSpPr>
        <p:spPr>
          <a:xfrm>
            <a:off x="7959765" y="1690688"/>
            <a:ext cx="3712633" cy="4356100"/>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r>
              <a:rPr lang="en-US" dirty="0" smtClean="0"/>
              <a:t>PHOTO 3</a:t>
            </a:r>
            <a:endParaRPr lang="en-US" dirty="0"/>
          </a:p>
        </p:txBody>
      </p:sp>
      <p:sp>
        <p:nvSpPr>
          <p:cNvPr id="14" name="Picture Placeholder 10"/>
          <p:cNvSpPr>
            <a:spLocks noGrp="1"/>
          </p:cNvSpPr>
          <p:nvPr>
            <p:ph type="pic" sz="quarter" idx="14" hasCustomPrompt="1"/>
          </p:nvPr>
        </p:nvSpPr>
        <p:spPr>
          <a:xfrm>
            <a:off x="4247132" y="1690688"/>
            <a:ext cx="3712633" cy="4356100"/>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r>
              <a:rPr lang="en-US" dirty="0" smtClean="0"/>
              <a:t>PHOTO 2</a:t>
            </a:r>
            <a:endParaRPr lang="en-US" dirty="0"/>
          </a:p>
        </p:txBody>
      </p:sp>
      <p:sp>
        <p:nvSpPr>
          <p:cNvPr id="15" name="Picture Placeholder 10"/>
          <p:cNvSpPr>
            <a:spLocks noGrp="1"/>
          </p:cNvSpPr>
          <p:nvPr>
            <p:ph type="pic" sz="quarter" idx="15" hasCustomPrompt="1"/>
          </p:nvPr>
        </p:nvSpPr>
        <p:spPr>
          <a:xfrm>
            <a:off x="534499" y="1690688"/>
            <a:ext cx="3712633" cy="4356100"/>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r>
              <a:rPr lang="en-US" dirty="0" smtClean="0"/>
              <a:t>PHOTO 1</a:t>
            </a:r>
            <a:endParaRPr lang="en-US" dirty="0"/>
          </a:p>
        </p:txBody>
      </p:sp>
      <p:sp>
        <p:nvSpPr>
          <p:cNvPr id="9"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smtClean="0"/>
              <a:t>SECTION |</a:t>
            </a:r>
            <a:endParaRPr lang="en-US" dirty="0"/>
          </a:p>
        </p:txBody>
      </p:sp>
      <p:sp>
        <p:nvSpPr>
          <p:cNvPr id="10" name="Text Placeholder 16"/>
          <p:cNvSpPr>
            <a:spLocks noGrp="1"/>
          </p:cNvSpPr>
          <p:nvPr>
            <p:ph type="body" sz="quarter" idx="12"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smtClean="0"/>
              <a:t>TITLE</a:t>
            </a:r>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Tree>
    <p:extLst>
      <p:ext uri="{BB962C8B-B14F-4D97-AF65-F5344CB8AC3E}">
        <p14:creationId xmlns:p14="http://schemas.microsoft.com/office/powerpoint/2010/main" val="5215953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Comparis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84865" y="6356349"/>
            <a:ext cx="2743200" cy="365125"/>
          </a:xfrm>
        </p:spPr>
        <p:txBody>
          <a:bodyPr/>
          <a:lstStyle/>
          <a:p>
            <a:fld id="{DE568337-2CFB-794D-B555-AE40A86A67E6}" type="datetimeFigureOut">
              <a:rPr lang="en-US" smtClean="0"/>
              <a:t>6/21/2017</a:t>
            </a:fld>
            <a:endParaRPr lang="en-US" dirty="0"/>
          </a:p>
        </p:txBody>
      </p:sp>
      <p:sp>
        <p:nvSpPr>
          <p:cNvPr id="4" name="Chart Placeholder 3"/>
          <p:cNvSpPr>
            <a:spLocks noGrp="1"/>
          </p:cNvSpPr>
          <p:nvPr>
            <p:ph type="chart" sz="quarter" idx="16"/>
          </p:nvPr>
        </p:nvSpPr>
        <p:spPr>
          <a:xfrm>
            <a:off x="584865" y="1690687"/>
            <a:ext cx="3662267" cy="3197197"/>
          </a:xfrm>
        </p:spPr>
        <p:txBody>
          <a:bodyPr/>
          <a:lstStyle>
            <a:lvl1pPr marL="0" indent="0" algn="ctr">
              <a:buNone/>
              <a:defRPr/>
            </a:lvl1pPr>
          </a:lstStyle>
          <a:p>
            <a:r>
              <a:rPr lang="en-US" dirty="0" smtClean="0"/>
              <a:t>Click icon to add chart</a:t>
            </a:r>
            <a:endParaRPr lang="en-US" dirty="0"/>
          </a:p>
        </p:txBody>
      </p:sp>
      <p:sp>
        <p:nvSpPr>
          <p:cNvPr id="10" name="Chart Placeholder 3"/>
          <p:cNvSpPr>
            <a:spLocks noGrp="1"/>
          </p:cNvSpPr>
          <p:nvPr>
            <p:ph type="chart" sz="quarter" idx="17"/>
          </p:nvPr>
        </p:nvSpPr>
        <p:spPr>
          <a:xfrm>
            <a:off x="4247132" y="1690687"/>
            <a:ext cx="3662267" cy="3197197"/>
          </a:xfrm>
        </p:spPr>
        <p:txBody>
          <a:bodyPr/>
          <a:lstStyle>
            <a:lvl1pPr marL="0" indent="0" algn="ctr">
              <a:buNone/>
              <a:defRPr/>
            </a:lvl1pPr>
          </a:lstStyle>
          <a:p>
            <a:r>
              <a:rPr lang="en-US" dirty="0" smtClean="0"/>
              <a:t>Click icon to add chart</a:t>
            </a:r>
            <a:endParaRPr lang="en-US" dirty="0"/>
          </a:p>
        </p:txBody>
      </p:sp>
      <p:sp>
        <p:nvSpPr>
          <p:cNvPr id="11" name="Chart Placeholder 3"/>
          <p:cNvSpPr>
            <a:spLocks noGrp="1"/>
          </p:cNvSpPr>
          <p:nvPr>
            <p:ph type="chart" sz="quarter" idx="18"/>
          </p:nvPr>
        </p:nvSpPr>
        <p:spPr>
          <a:xfrm>
            <a:off x="7909399" y="1690687"/>
            <a:ext cx="3662267" cy="3197197"/>
          </a:xfrm>
        </p:spPr>
        <p:txBody>
          <a:bodyPr/>
          <a:lstStyle>
            <a:lvl1pPr marL="0" indent="0" algn="ctr">
              <a:buNone/>
              <a:defRPr/>
            </a:lvl1pPr>
          </a:lstStyle>
          <a:p>
            <a:r>
              <a:rPr lang="en-US" dirty="0" smtClean="0"/>
              <a:t>Click icon to add chart</a:t>
            </a:r>
            <a:endParaRPr lang="en-US" dirty="0"/>
          </a:p>
        </p:txBody>
      </p:sp>
      <p:sp>
        <p:nvSpPr>
          <p:cNvPr id="12" name="Content Placeholder 2"/>
          <p:cNvSpPr>
            <a:spLocks noGrp="1"/>
          </p:cNvSpPr>
          <p:nvPr>
            <p:ph idx="1" hasCustomPrompt="1"/>
          </p:nvPr>
        </p:nvSpPr>
        <p:spPr>
          <a:xfrm>
            <a:off x="584865" y="5037513"/>
            <a:ext cx="3662267" cy="315883"/>
          </a:xfrm>
        </p:spPr>
        <p:txBody>
          <a:bodyPr>
            <a:normAutofit/>
          </a:bodyPr>
          <a:lstStyle>
            <a:lvl1pPr marL="0" indent="0" algn="ctr">
              <a:buFont typeface="Wingdings" charset="2"/>
              <a:buNone/>
              <a:defRPr sz="1600" b="0" i="0" baseline="0">
                <a:solidFill>
                  <a:srgbClr val="384EA2"/>
                </a:solidFill>
                <a:latin typeface="+mj-lt"/>
                <a:ea typeface="Gotham Medium" charset="0"/>
                <a:cs typeface="Gotham Medium"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CHART TITLE HERE</a:t>
            </a:r>
          </a:p>
        </p:txBody>
      </p:sp>
      <p:sp>
        <p:nvSpPr>
          <p:cNvPr id="17" name="Content Placeholder 2"/>
          <p:cNvSpPr>
            <a:spLocks noGrp="1"/>
          </p:cNvSpPr>
          <p:nvPr>
            <p:ph idx="19" hasCustomPrompt="1"/>
          </p:nvPr>
        </p:nvSpPr>
        <p:spPr>
          <a:xfrm>
            <a:off x="584865" y="5353396"/>
            <a:ext cx="3662267" cy="687070"/>
          </a:xfrm>
        </p:spPr>
        <p:txBody>
          <a:bodyPr>
            <a:normAutofit/>
          </a:bodyPr>
          <a:lstStyle>
            <a:lvl1pPr marL="0" indent="0" algn="ctr">
              <a:buFont typeface="Wingdings" charset="2"/>
              <a:buNone/>
              <a:defRPr sz="1400" b="0" i="0" baseline="0">
                <a:solidFill>
                  <a:srgbClr val="4D4D4C"/>
                </a:solidFill>
                <a:latin typeface="+mj-lt"/>
                <a:ea typeface="Gotham Book" charset="0"/>
                <a:cs typeface="Gotham Book"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Brief explanation of findings.</a:t>
            </a:r>
          </a:p>
        </p:txBody>
      </p:sp>
      <p:sp>
        <p:nvSpPr>
          <p:cNvPr id="18" name="Content Placeholder 2"/>
          <p:cNvSpPr>
            <a:spLocks noGrp="1"/>
          </p:cNvSpPr>
          <p:nvPr>
            <p:ph idx="20" hasCustomPrompt="1"/>
          </p:nvPr>
        </p:nvSpPr>
        <p:spPr>
          <a:xfrm>
            <a:off x="4247132" y="5037513"/>
            <a:ext cx="3662267" cy="315883"/>
          </a:xfrm>
        </p:spPr>
        <p:txBody>
          <a:bodyPr>
            <a:normAutofit/>
          </a:bodyPr>
          <a:lstStyle>
            <a:lvl1pPr marL="0" indent="0" algn="ctr">
              <a:buFont typeface="Wingdings" charset="2"/>
              <a:buNone/>
              <a:defRPr sz="1600" b="0" i="0" baseline="0">
                <a:solidFill>
                  <a:srgbClr val="384EA2"/>
                </a:solidFill>
                <a:latin typeface="+mj-lt"/>
                <a:ea typeface="Gotham Medium" charset="0"/>
                <a:cs typeface="Gotham Medium"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CHART TITLE HERE</a:t>
            </a:r>
          </a:p>
        </p:txBody>
      </p:sp>
      <p:sp>
        <p:nvSpPr>
          <p:cNvPr id="19" name="Content Placeholder 2"/>
          <p:cNvSpPr>
            <a:spLocks noGrp="1"/>
          </p:cNvSpPr>
          <p:nvPr>
            <p:ph idx="21" hasCustomPrompt="1"/>
          </p:nvPr>
        </p:nvSpPr>
        <p:spPr>
          <a:xfrm>
            <a:off x="4247132" y="5353396"/>
            <a:ext cx="3662267" cy="687070"/>
          </a:xfrm>
        </p:spPr>
        <p:txBody>
          <a:bodyPr>
            <a:normAutofit/>
          </a:bodyPr>
          <a:lstStyle>
            <a:lvl1pPr marL="0" indent="0" algn="ctr">
              <a:buFont typeface="Wingdings" charset="2"/>
              <a:buNone/>
              <a:defRPr sz="1400" b="0" i="0" baseline="0">
                <a:solidFill>
                  <a:srgbClr val="4D4D4C"/>
                </a:solidFill>
                <a:latin typeface="+mj-lt"/>
                <a:ea typeface="Gotham Book" charset="0"/>
                <a:cs typeface="Gotham Book"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Brief explanation of findings.</a:t>
            </a:r>
          </a:p>
        </p:txBody>
      </p:sp>
      <p:sp>
        <p:nvSpPr>
          <p:cNvPr id="20" name="Content Placeholder 2"/>
          <p:cNvSpPr>
            <a:spLocks noGrp="1"/>
          </p:cNvSpPr>
          <p:nvPr>
            <p:ph idx="22" hasCustomPrompt="1"/>
          </p:nvPr>
        </p:nvSpPr>
        <p:spPr>
          <a:xfrm>
            <a:off x="7909399" y="5037513"/>
            <a:ext cx="3662267" cy="315883"/>
          </a:xfrm>
        </p:spPr>
        <p:txBody>
          <a:bodyPr>
            <a:normAutofit/>
          </a:bodyPr>
          <a:lstStyle>
            <a:lvl1pPr marL="0" indent="0" algn="ctr">
              <a:buFont typeface="Wingdings" charset="2"/>
              <a:buNone/>
              <a:defRPr sz="1600" b="0" i="0" baseline="0">
                <a:solidFill>
                  <a:srgbClr val="384EA2"/>
                </a:solidFill>
                <a:latin typeface="+mj-lt"/>
                <a:ea typeface="Gotham Medium" charset="0"/>
                <a:cs typeface="Gotham Medium"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CHART TITLE HERE</a:t>
            </a:r>
          </a:p>
        </p:txBody>
      </p:sp>
      <p:sp>
        <p:nvSpPr>
          <p:cNvPr id="21" name="Content Placeholder 2"/>
          <p:cNvSpPr>
            <a:spLocks noGrp="1"/>
          </p:cNvSpPr>
          <p:nvPr>
            <p:ph idx="23" hasCustomPrompt="1"/>
          </p:nvPr>
        </p:nvSpPr>
        <p:spPr>
          <a:xfrm>
            <a:off x="7909399" y="5353396"/>
            <a:ext cx="3662267" cy="687070"/>
          </a:xfrm>
        </p:spPr>
        <p:txBody>
          <a:bodyPr>
            <a:normAutofit/>
          </a:bodyPr>
          <a:lstStyle>
            <a:lvl1pPr marL="0" indent="0" algn="ctr">
              <a:buFont typeface="Wingdings" charset="2"/>
              <a:buNone/>
              <a:defRPr sz="1400" b="0" i="0" baseline="0">
                <a:solidFill>
                  <a:srgbClr val="4D4D4C"/>
                </a:solidFill>
                <a:latin typeface="+mj-lt"/>
                <a:ea typeface="Gotham Book" charset="0"/>
                <a:cs typeface="Gotham Book"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Brief explanation of findings.</a:t>
            </a:r>
          </a:p>
        </p:txBody>
      </p:sp>
      <p:sp>
        <p:nvSpPr>
          <p:cNvPr id="14"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smtClean="0"/>
              <a:t>SECTION |</a:t>
            </a:r>
            <a:endParaRPr lang="en-US" dirty="0"/>
          </a:p>
        </p:txBody>
      </p:sp>
      <p:sp>
        <p:nvSpPr>
          <p:cNvPr id="15" name="Text Placeholder 16"/>
          <p:cNvSpPr>
            <a:spLocks noGrp="1"/>
          </p:cNvSpPr>
          <p:nvPr>
            <p:ph type="body" sz="quarter" idx="12"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smtClean="0"/>
              <a:t>TITLE</a:t>
            </a:r>
            <a:endParaRPr lang="en-US"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Tree>
    <p:extLst>
      <p:ext uri="{BB962C8B-B14F-4D97-AF65-F5344CB8AC3E}">
        <p14:creationId xmlns:p14="http://schemas.microsoft.com/office/powerpoint/2010/main" val="116147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Overview">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84865" y="6356349"/>
            <a:ext cx="2743200" cy="365125"/>
          </a:xfrm>
        </p:spPr>
        <p:txBody>
          <a:bodyPr/>
          <a:lstStyle/>
          <a:p>
            <a:fld id="{DE568337-2CFB-794D-B555-AE40A86A67E6}" type="datetimeFigureOut">
              <a:rPr lang="en-US" smtClean="0"/>
              <a:t>6/21/2017</a:t>
            </a:fld>
            <a:endParaRPr lang="en-US" dirty="0"/>
          </a:p>
        </p:txBody>
      </p:sp>
      <p:sp>
        <p:nvSpPr>
          <p:cNvPr id="12" name="Content Placeholder 2"/>
          <p:cNvSpPr>
            <a:spLocks noGrp="1"/>
          </p:cNvSpPr>
          <p:nvPr>
            <p:ph idx="1" hasCustomPrompt="1"/>
          </p:nvPr>
        </p:nvSpPr>
        <p:spPr>
          <a:xfrm>
            <a:off x="517875" y="5037513"/>
            <a:ext cx="2810190" cy="324195"/>
          </a:xfrm>
        </p:spPr>
        <p:txBody>
          <a:bodyPr>
            <a:normAutofit/>
          </a:bodyPr>
          <a:lstStyle>
            <a:lvl1pPr marL="0" indent="0" algn="ctr">
              <a:buFont typeface="Wingdings" charset="2"/>
              <a:buNone/>
              <a:defRPr sz="1600" b="0" i="0" baseline="0">
                <a:solidFill>
                  <a:srgbClr val="384EA2"/>
                </a:solidFill>
                <a:latin typeface="+mn-lt"/>
                <a:ea typeface="Gotham Medium" charset="0"/>
                <a:cs typeface="Gotham Medium"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NAME, DEGREE</a:t>
            </a:r>
          </a:p>
        </p:txBody>
      </p:sp>
      <p:sp>
        <p:nvSpPr>
          <p:cNvPr id="17" name="Content Placeholder 2"/>
          <p:cNvSpPr>
            <a:spLocks noGrp="1"/>
          </p:cNvSpPr>
          <p:nvPr>
            <p:ph idx="19" hasCustomPrompt="1"/>
          </p:nvPr>
        </p:nvSpPr>
        <p:spPr>
          <a:xfrm>
            <a:off x="517875" y="5343629"/>
            <a:ext cx="2810190" cy="705149"/>
          </a:xfrm>
        </p:spPr>
        <p:txBody>
          <a:bodyPr>
            <a:normAutofit/>
          </a:bodyPr>
          <a:lstStyle>
            <a:lvl1pPr marL="0" indent="0" algn="ctr">
              <a:buFont typeface="Wingdings" charset="2"/>
              <a:buNone/>
              <a:defRPr sz="1400" b="0" i="0" baseline="0">
                <a:solidFill>
                  <a:srgbClr val="4D4D4C"/>
                </a:solidFill>
                <a:latin typeface="+mj-lt"/>
                <a:ea typeface="Gotham Book" charset="0"/>
                <a:cs typeface="Gotham Book"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Position</a:t>
            </a:r>
          </a:p>
        </p:txBody>
      </p:sp>
      <p:sp>
        <p:nvSpPr>
          <p:cNvPr id="14" name="Picture Placeholder 10"/>
          <p:cNvSpPr>
            <a:spLocks noGrp="1"/>
          </p:cNvSpPr>
          <p:nvPr>
            <p:ph type="pic" sz="quarter" idx="15" hasCustomPrompt="1"/>
          </p:nvPr>
        </p:nvSpPr>
        <p:spPr>
          <a:xfrm>
            <a:off x="517875" y="1690688"/>
            <a:ext cx="2793566" cy="3197196"/>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r>
              <a:rPr lang="en-US" dirty="0" smtClean="0"/>
              <a:t>PHOTO 1</a:t>
            </a:r>
            <a:endParaRPr lang="en-US" dirty="0"/>
          </a:p>
        </p:txBody>
      </p:sp>
      <p:sp>
        <p:nvSpPr>
          <p:cNvPr id="15" name="Picture Placeholder 10"/>
          <p:cNvSpPr>
            <a:spLocks noGrp="1"/>
          </p:cNvSpPr>
          <p:nvPr>
            <p:ph type="pic" sz="quarter" idx="24" hasCustomPrompt="1"/>
          </p:nvPr>
        </p:nvSpPr>
        <p:spPr>
          <a:xfrm>
            <a:off x="3311440" y="1690688"/>
            <a:ext cx="2793566" cy="3197196"/>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r>
              <a:rPr lang="en-US" dirty="0" smtClean="0"/>
              <a:t>PHOTO 1</a:t>
            </a:r>
            <a:endParaRPr lang="en-US" dirty="0"/>
          </a:p>
        </p:txBody>
      </p:sp>
      <p:sp>
        <p:nvSpPr>
          <p:cNvPr id="22" name="Picture Placeholder 10"/>
          <p:cNvSpPr>
            <a:spLocks noGrp="1"/>
          </p:cNvSpPr>
          <p:nvPr>
            <p:ph type="pic" sz="quarter" idx="25" hasCustomPrompt="1"/>
          </p:nvPr>
        </p:nvSpPr>
        <p:spPr>
          <a:xfrm>
            <a:off x="6105006" y="1691213"/>
            <a:ext cx="2793566" cy="3197196"/>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r>
              <a:rPr lang="en-US" dirty="0" smtClean="0"/>
              <a:t>PHOTO 1</a:t>
            </a:r>
            <a:endParaRPr lang="en-US" dirty="0"/>
          </a:p>
        </p:txBody>
      </p:sp>
      <p:sp>
        <p:nvSpPr>
          <p:cNvPr id="23" name="Picture Placeholder 10"/>
          <p:cNvSpPr>
            <a:spLocks noGrp="1"/>
          </p:cNvSpPr>
          <p:nvPr>
            <p:ph type="pic" sz="quarter" idx="26" hasCustomPrompt="1"/>
          </p:nvPr>
        </p:nvSpPr>
        <p:spPr>
          <a:xfrm>
            <a:off x="8914158" y="1690688"/>
            <a:ext cx="2793566" cy="3197196"/>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r>
              <a:rPr lang="en-US" dirty="0" smtClean="0"/>
              <a:t>PHOTO 1</a:t>
            </a:r>
            <a:endParaRPr lang="en-US" dirty="0"/>
          </a:p>
        </p:txBody>
      </p:sp>
      <p:sp>
        <p:nvSpPr>
          <p:cNvPr id="24" name="Content Placeholder 2"/>
          <p:cNvSpPr>
            <a:spLocks noGrp="1"/>
          </p:cNvSpPr>
          <p:nvPr>
            <p:ph idx="27" hasCustomPrompt="1"/>
          </p:nvPr>
        </p:nvSpPr>
        <p:spPr>
          <a:xfrm>
            <a:off x="3328064" y="5036059"/>
            <a:ext cx="2776941" cy="317338"/>
          </a:xfrm>
        </p:spPr>
        <p:txBody>
          <a:bodyPr>
            <a:normAutofit/>
          </a:bodyPr>
          <a:lstStyle>
            <a:lvl1pPr marL="0" indent="0" algn="ctr">
              <a:buFont typeface="Wingdings" charset="2"/>
              <a:buNone/>
              <a:defRPr sz="1600" b="0" i="0" baseline="0">
                <a:solidFill>
                  <a:srgbClr val="384EA2"/>
                </a:solidFill>
                <a:latin typeface="+mn-lt"/>
                <a:ea typeface="Gotham Medium" charset="0"/>
                <a:cs typeface="Gotham Medium"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NAME, DEGREE</a:t>
            </a:r>
          </a:p>
        </p:txBody>
      </p:sp>
      <p:sp>
        <p:nvSpPr>
          <p:cNvPr id="25" name="Content Placeholder 2"/>
          <p:cNvSpPr>
            <a:spLocks noGrp="1"/>
          </p:cNvSpPr>
          <p:nvPr>
            <p:ph idx="28" hasCustomPrompt="1"/>
          </p:nvPr>
        </p:nvSpPr>
        <p:spPr>
          <a:xfrm>
            <a:off x="3328064" y="5353396"/>
            <a:ext cx="2763877" cy="687070"/>
          </a:xfrm>
        </p:spPr>
        <p:txBody>
          <a:bodyPr>
            <a:normAutofit/>
          </a:bodyPr>
          <a:lstStyle>
            <a:lvl1pPr marL="0" indent="0" algn="ctr">
              <a:buFont typeface="Wingdings" charset="2"/>
              <a:buNone/>
              <a:defRPr sz="1400" b="0" i="0" baseline="0">
                <a:solidFill>
                  <a:srgbClr val="4D4D4C"/>
                </a:solidFill>
                <a:latin typeface="+mj-lt"/>
                <a:ea typeface="Gotham Book" charset="0"/>
                <a:cs typeface="Gotham Book"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Position</a:t>
            </a:r>
          </a:p>
        </p:txBody>
      </p:sp>
      <p:sp>
        <p:nvSpPr>
          <p:cNvPr id="26" name="Content Placeholder 2"/>
          <p:cNvSpPr>
            <a:spLocks noGrp="1"/>
          </p:cNvSpPr>
          <p:nvPr>
            <p:ph idx="29" hasCustomPrompt="1"/>
          </p:nvPr>
        </p:nvSpPr>
        <p:spPr>
          <a:xfrm>
            <a:off x="6105005" y="5036059"/>
            <a:ext cx="2783027" cy="317337"/>
          </a:xfrm>
        </p:spPr>
        <p:txBody>
          <a:bodyPr>
            <a:normAutofit/>
          </a:bodyPr>
          <a:lstStyle>
            <a:lvl1pPr marL="0" indent="0" algn="ctr">
              <a:buFont typeface="Wingdings" charset="2"/>
              <a:buNone/>
              <a:defRPr sz="1600" b="0" i="0" baseline="0">
                <a:solidFill>
                  <a:srgbClr val="384EA2"/>
                </a:solidFill>
                <a:latin typeface="+mn-lt"/>
                <a:ea typeface="Gotham Medium" charset="0"/>
                <a:cs typeface="Gotham Medium"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NAME, DEGREE</a:t>
            </a:r>
          </a:p>
        </p:txBody>
      </p:sp>
      <p:sp>
        <p:nvSpPr>
          <p:cNvPr id="27" name="Content Placeholder 2"/>
          <p:cNvSpPr>
            <a:spLocks noGrp="1"/>
          </p:cNvSpPr>
          <p:nvPr>
            <p:ph idx="30" hasCustomPrompt="1"/>
          </p:nvPr>
        </p:nvSpPr>
        <p:spPr>
          <a:xfrm>
            <a:off x="6105005" y="5353396"/>
            <a:ext cx="2783027" cy="687070"/>
          </a:xfrm>
        </p:spPr>
        <p:txBody>
          <a:bodyPr>
            <a:normAutofit/>
          </a:bodyPr>
          <a:lstStyle>
            <a:lvl1pPr marL="0" indent="0" algn="ctr">
              <a:buFont typeface="Wingdings" charset="2"/>
              <a:buNone/>
              <a:defRPr sz="1400" b="0" i="0" baseline="0">
                <a:solidFill>
                  <a:srgbClr val="4D4D4C"/>
                </a:solidFill>
                <a:latin typeface="+mj-lt"/>
                <a:ea typeface="Gotham Book" charset="0"/>
                <a:cs typeface="Gotham Book"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Position</a:t>
            </a:r>
          </a:p>
        </p:txBody>
      </p:sp>
      <p:sp>
        <p:nvSpPr>
          <p:cNvPr id="28" name="Content Placeholder 2"/>
          <p:cNvSpPr>
            <a:spLocks noGrp="1"/>
          </p:cNvSpPr>
          <p:nvPr>
            <p:ph idx="31" hasCustomPrompt="1"/>
          </p:nvPr>
        </p:nvSpPr>
        <p:spPr>
          <a:xfrm>
            <a:off x="8901095" y="5037513"/>
            <a:ext cx="2743200" cy="315883"/>
          </a:xfrm>
        </p:spPr>
        <p:txBody>
          <a:bodyPr>
            <a:normAutofit/>
          </a:bodyPr>
          <a:lstStyle>
            <a:lvl1pPr marL="0" indent="0" algn="ctr">
              <a:buFont typeface="Wingdings" charset="2"/>
              <a:buNone/>
              <a:defRPr sz="1600" b="0" i="0" baseline="0">
                <a:solidFill>
                  <a:srgbClr val="384EA2"/>
                </a:solidFill>
                <a:latin typeface="+mn-lt"/>
                <a:ea typeface="Gotham Medium" charset="0"/>
                <a:cs typeface="Gotham Medium"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NAME, DEGREE</a:t>
            </a:r>
          </a:p>
        </p:txBody>
      </p:sp>
      <p:sp>
        <p:nvSpPr>
          <p:cNvPr id="29" name="Content Placeholder 2"/>
          <p:cNvSpPr>
            <a:spLocks noGrp="1"/>
          </p:cNvSpPr>
          <p:nvPr>
            <p:ph idx="32" hasCustomPrompt="1"/>
          </p:nvPr>
        </p:nvSpPr>
        <p:spPr>
          <a:xfrm>
            <a:off x="8914158" y="5353396"/>
            <a:ext cx="2743200" cy="687070"/>
          </a:xfrm>
        </p:spPr>
        <p:txBody>
          <a:bodyPr>
            <a:normAutofit/>
          </a:bodyPr>
          <a:lstStyle>
            <a:lvl1pPr marL="0" indent="0" algn="ctr">
              <a:buFont typeface="Wingdings" charset="2"/>
              <a:buNone/>
              <a:defRPr sz="1400" b="0" i="0" baseline="0">
                <a:solidFill>
                  <a:srgbClr val="4D4D4C"/>
                </a:solidFill>
                <a:latin typeface="+mj-lt"/>
                <a:ea typeface="Gotham Book" charset="0"/>
                <a:cs typeface="Gotham Book" charset="0"/>
              </a:defRPr>
            </a:lvl1pPr>
            <a:lvl2pPr marL="457200" indent="0">
              <a:buFont typeface="Wingdings" charset="2"/>
              <a:buNone/>
              <a:defRPr sz="1400" b="1" i="0" baseline="0">
                <a:solidFill>
                  <a:srgbClr val="384EA2"/>
                </a:solidFill>
                <a:latin typeface="Gotham Book" charset="0"/>
                <a:ea typeface="Gotham Book" charset="0"/>
                <a:cs typeface="Gotham Book" charset="0"/>
              </a:defRPr>
            </a:lvl2pPr>
            <a:lvl3pPr marL="1143000" indent="-228600">
              <a:buFont typeface="Wingdings" charset="2"/>
              <a:buChar char="§"/>
              <a:defRPr sz="1600" b="0" i="0">
                <a:solidFill>
                  <a:srgbClr val="4D4D4C"/>
                </a:solidFill>
                <a:latin typeface="Gotham Book" charset="0"/>
                <a:ea typeface="Gotham Book" charset="0"/>
                <a:cs typeface="Gotham Book" charset="0"/>
              </a:defRPr>
            </a:lvl3pPr>
            <a:lvl4pPr marL="1600200" indent="-228600">
              <a:buFont typeface="Wingdings" charset="2"/>
              <a:buChar char="§"/>
              <a:defRPr sz="1600" b="0" i="0">
                <a:solidFill>
                  <a:srgbClr val="4D4D4C"/>
                </a:solidFill>
                <a:latin typeface="Gotham Book" charset="0"/>
                <a:ea typeface="Gotham Book" charset="0"/>
                <a:cs typeface="Gotham Book" charset="0"/>
              </a:defRPr>
            </a:lvl4pPr>
            <a:lvl5pPr marL="2057400" indent="-228600">
              <a:buFont typeface="Wingdings" charset="2"/>
              <a:buChar char="§"/>
              <a:defRPr sz="1600" b="0" i="0">
                <a:solidFill>
                  <a:srgbClr val="4D4D4C"/>
                </a:solidFill>
                <a:latin typeface="Gotham Book" charset="0"/>
                <a:ea typeface="Gotham Book" charset="0"/>
                <a:cs typeface="Gotham Book" charset="0"/>
              </a:defRPr>
            </a:lvl5pPr>
          </a:lstStyle>
          <a:p>
            <a:pPr lvl="0"/>
            <a:r>
              <a:rPr lang="en-US" dirty="0" smtClean="0"/>
              <a:t>Position</a:t>
            </a:r>
          </a:p>
        </p:txBody>
      </p:sp>
      <p:sp>
        <p:nvSpPr>
          <p:cNvPr id="18"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smtClean="0"/>
              <a:t>SECTION |</a:t>
            </a:r>
            <a:endParaRPr lang="en-US" dirty="0"/>
          </a:p>
        </p:txBody>
      </p:sp>
      <p:sp>
        <p:nvSpPr>
          <p:cNvPr id="19" name="Text Placeholder 16"/>
          <p:cNvSpPr>
            <a:spLocks noGrp="1"/>
          </p:cNvSpPr>
          <p:nvPr>
            <p:ph type="body" sz="quarter" idx="12"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smtClean="0"/>
              <a:t>TITLE</a:t>
            </a:r>
            <a:endParaRPr lang="en-US" dirty="0"/>
          </a:p>
        </p:txBody>
      </p:sp>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Tree>
    <p:extLst>
      <p:ext uri="{BB962C8B-B14F-4D97-AF65-F5344CB8AC3E}">
        <p14:creationId xmlns:p14="http://schemas.microsoft.com/office/powerpoint/2010/main" val="14111542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6 Sections)">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94675" y="6356349"/>
            <a:ext cx="2743200" cy="365125"/>
          </a:xfrm>
        </p:spPr>
        <p:txBody>
          <a:bodyPr/>
          <a:lstStyle/>
          <a:p>
            <a:fld id="{DE568337-2CFB-794D-B555-AE40A86A67E6}" type="datetimeFigureOut">
              <a:rPr lang="en-US" smtClean="0"/>
              <a:t>6/21/2017</a:t>
            </a:fld>
            <a:endParaRPr lang="en-US" dirty="0"/>
          </a:p>
        </p:txBody>
      </p:sp>
      <p:sp>
        <p:nvSpPr>
          <p:cNvPr id="13" name="Picture Placeholder 10"/>
          <p:cNvSpPr>
            <a:spLocks noGrp="1"/>
          </p:cNvSpPr>
          <p:nvPr>
            <p:ph type="pic" sz="quarter" idx="13" hasCustomPrompt="1"/>
          </p:nvPr>
        </p:nvSpPr>
        <p:spPr>
          <a:xfrm>
            <a:off x="7919941" y="1690688"/>
            <a:ext cx="3712633" cy="2187045"/>
          </a:xfrm>
        </p:spPr>
        <p:txBody>
          <a:bodyPr anchor="ctr" anchorCtr="0">
            <a:normAutofit/>
          </a:bodyPr>
          <a:lstStyle>
            <a:lvl1pPr marL="0" indent="0" algn="ctr">
              <a:buNone/>
              <a:defRPr sz="2000" b="0" i="0" baseline="0">
                <a:solidFill>
                  <a:srgbClr val="4D4D4C"/>
                </a:solidFill>
                <a:latin typeface="Gotham Book" charset="0"/>
                <a:ea typeface="Gotham Book" charset="0"/>
                <a:cs typeface="Gotham Book" charset="0"/>
              </a:defRPr>
            </a:lvl1pPr>
          </a:lstStyle>
          <a:p>
            <a:r>
              <a:rPr lang="en-US" dirty="0" smtClean="0"/>
              <a:t>PHOTO 3</a:t>
            </a:r>
            <a:endParaRPr lang="en-US" dirty="0"/>
          </a:p>
        </p:txBody>
      </p:sp>
      <p:sp>
        <p:nvSpPr>
          <p:cNvPr id="14" name="Picture Placeholder 10"/>
          <p:cNvSpPr>
            <a:spLocks noGrp="1"/>
          </p:cNvSpPr>
          <p:nvPr>
            <p:ph type="pic" sz="quarter" idx="14" hasCustomPrompt="1"/>
          </p:nvPr>
        </p:nvSpPr>
        <p:spPr>
          <a:xfrm>
            <a:off x="4207308" y="1690688"/>
            <a:ext cx="3712633" cy="2187045"/>
          </a:xfrm>
        </p:spPr>
        <p:txBody>
          <a:bodyPr anchor="ctr" anchorCtr="0">
            <a:normAutofit/>
          </a:bodyPr>
          <a:lstStyle>
            <a:lvl1pPr marL="0" indent="0" algn="ctr">
              <a:buNone/>
              <a:defRPr sz="2000" b="0" i="0" baseline="0">
                <a:solidFill>
                  <a:srgbClr val="4D4D4C"/>
                </a:solidFill>
                <a:latin typeface="Gotham Book" charset="0"/>
                <a:ea typeface="Gotham Book" charset="0"/>
                <a:cs typeface="Gotham Book" charset="0"/>
              </a:defRPr>
            </a:lvl1pPr>
          </a:lstStyle>
          <a:p>
            <a:r>
              <a:rPr lang="en-US" dirty="0" smtClean="0"/>
              <a:t>PHOTO 2</a:t>
            </a:r>
            <a:endParaRPr lang="en-US" dirty="0"/>
          </a:p>
        </p:txBody>
      </p:sp>
      <p:sp>
        <p:nvSpPr>
          <p:cNvPr id="15" name="Picture Placeholder 10"/>
          <p:cNvSpPr>
            <a:spLocks noGrp="1"/>
          </p:cNvSpPr>
          <p:nvPr>
            <p:ph type="pic" sz="quarter" idx="15" hasCustomPrompt="1"/>
          </p:nvPr>
        </p:nvSpPr>
        <p:spPr>
          <a:xfrm>
            <a:off x="494675" y="1690688"/>
            <a:ext cx="3712633" cy="2187045"/>
          </a:xfrm>
        </p:spPr>
        <p:txBody>
          <a:bodyPr anchor="ctr" anchorCtr="0">
            <a:normAutofit/>
          </a:bodyPr>
          <a:lstStyle>
            <a:lvl1pPr marL="0" indent="0" algn="ctr">
              <a:buNone/>
              <a:defRPr sz="2000" b="0" i="0" baseline="0">
                <a:solidFill>
                  <a:srgbClr val="4D4D4C"/>
                </a:solidFill>
                <a:latin typeface="Gotham Book" charset="0"/>
                <a:ea typeface="Gotham Book" charset="0"/>
                <a:cs typeface="Gotham Book" charset="0"/>
              </a:defRPr>
            </a:lvl1pPr>
          </a:lstStyle>
          <a:p>
            <a:r>
              <a:rPr lang="en-US" dirty="0" smtClean="0"/>
              <a:t>PHOTO 1</a:t>
            </a:r>
            <a:endParaRPr lang="en-US" dirty="0"/>
          </a:p>
        </p:txBody>
      </p:sp>
      <p:sp>
        <p:nvSpPr>
          <p:cNvPr id="9" name="Picture Placeholder 10"/>
          <p:cNvSpPr>
            <a:spLocks noGrp="1"/>
          </p:cNvSpPr>
          <p:nvPr>
            <p:ph type="pic" sz="quarter" idx="16" hasCustomPrompt="1"/>
          </p:nvPr>
        </p:nvSpPr>
        <p:spPr>
          <a:xfrm>
            <a:off x="7919941" y="3877733"/>
            <a:ext cx="3712633" cy="2187045"/>
          </a:xfrm>
        </p:spPr>
        <p:txBody>
          <a:bodyPr anchor="ctr" anchorCtr="0">
            <a:normAutofit/>
          </a:bodyPr>
          <a:lstStyle>
            <a:lvl1pPr marL="0" indent="0" algn="ctr">
              <a:buNone/>
              <a:defRPr sz="2000" b="0" i="0" baseline="0">
                <a:solidFill>
                  <a:srgbClr val="4D4D4C"/>
                </a:solidFill>
                <a:latin typeface="Gotham Book" charset="0"/>
                <a:ea typeface="Gotham Book" charset="0"/>
                <a:cs typeface="Gotham Book" charset="0"/>
              </a:defRPr>
            </a:lvl1pPr>
          </a:lstStyle>
          <a:p>
            <a:r>
              <a:rPr lang="en-US" dirty="0" smtClean="0"/>
              <a:t>PHOTO 6</a:t>
            </a:r>
            <a:endParaRPr lang="en-US" dirty="0"/>
          </a:p>
        </p:txBody>
      </p:sp>
      <p:sp>
        <p:nvSpPr>
          <p:cNvPr id="10" name="Picture Placeholder 10"/>
          <p:cNvSpPr>
            <a:spLocks noGrp="1"/>
          </p:cNvSpPr>
          <p:nvPr>
            <p:ph type="pic" sz="quarter" idx="17" hasCustomPrompt="1"/>
          </p:nvPr>
        </p:nvSpPr>
        <p:spPr>
          <a:xfrm>
            <a:off x="4207308" y="3877733"/>
            <a:ext cx="3712633" cy="2187045"/>
          </a:xfrm>
        </p:spPr>
        <p:txBody>
          <a:bodyPr anchor="ctr" anchorCtr="0">
            <a:normAutofit/>
          </a:bodyPr>
          <a:lstStyle>
            <a:lvl1pPr marL="0" indent="0" algn="ctr">
              <a:buNone/>
              <a:defRPr sz="2000" b="0" i="0" baseline="0">
                <a:solidFill>
                  <a:srgbClr val="4D4D4C"/>
                </a:solidFill>
                <a:latin typeface="Gotham Book" charset="0"/>
                <a:ea typeface="Gotham Book" charset="0"/>
                <a:cs typeface="Gotham Book" charset="0"/>
              </a:defRPr>
            </a:lvl1pPr>
          </a:lstStyle>
          <a:p>
            <a:r>
              <a:rPr lang="en-US" dirty="0" smtClean="0"/>
              <a:t>PHOTO 5</a:t>
            </a:r>
            <a:endParaRPr lang="en-US" dirty="0"/>
          </a:p>
        </p:txBody>
      </p:sp>
      <p:sp>
        <p:nvSpPr>
          <p:cNvPr id="11" name="Picture Placeholder 10"/>
          <p:cNvSpPr>
            <a:spLocks noGrp="1"/>
          </p:cNvSpPr>
          <p:nvPr>
            <p:ph type="pic" sz="quarter" idx="18" hasCustomPrompt="1"/>
          </p:nvPr>
        </p:nvSpPr>
        <p:spPr>
          <a:xfrm>
            <a:off x="494675" y="3877733"/>
            <a:ext cx="3712633" cy="2187045"/>
          </a:xfrm>
        </p:spPr>
        <p:txBody>
          <a:bodyPr anchor="ctr" anchorCtr="0">
            <a:normAutofit/>
          </a:bodyPr>
          <a:lstStyle>
            <a:lvl1pPr marL="0" indent="0" algn="ctr">
              <a:buNone/>
              <a:defRPr sz="2000" b="0" i="0" baseline="0">
                <a:solidFill>
                  <a:srgbClr val="4D4D4C"/>
                </a:solidFill>
                <a:latin typeface="Gotham Book" charset="0"/>
                <a:ea typeface="Gotham Book" charset="0"/>
                <a:cs typeface="Gotham Book" charset="0"/>
              </a:defRPr>
            </a:lvl1pPr>
          </a:lstStyle>
          <a:p>
            <a:r>
              <a:rPr lang="en-US" dirty="0" smtClean="0"/>
              <a:t>PHOTO 4</a:t>
            </a:r>
            <a:endParaRPr lang="en-US" dirty="0"/>
          </a:p>
        </p:txBody>
      </p:sp>
      <p:sp>
        <p:nvSpPr>
          <p:cNvPr id="16"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smtClean="0"/>
              <a:t>SECTION |</a:t>
            </a:r>
            <a:endParaRPr lang="en-US" dirty="0"/>
          </a:p>
        </p:txBody>
      </p:sp>
      <p:sp>
        <p:nvSpPr>
          <p:cNvPr id="18" name="Text Placeholder 16"/>
          <p:cNvSpPr>
            <a:spLocks noGrp="1"/>
          </p:cNvSpPr>
          <p:nvPr>
            <p:ph type="body" sz="quarter" idx="12"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smtClean="0"/>
              <a:t>TITLE</a:t>
            </a:r>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Tree>
    <p:extLst>
      <p:ext uri="{BB962C8B-B14F-4D97-AF65-F5344CB8AC3E}">
        <p14:creationId xmlns:p14="http://schemas.microsoft.com/office/powerpoint/2010/main" val="13034557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BA2C9A-ABB0-4928-90B1-5B630ADFAA4E}" type="datetimeFigureOut">
              <a:rPr lang="en-US" smtClean="0"/>
              <a:t>6/21/2017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E95771-D8F7-4345-98A2-F16DD82E30C8}"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Tree>
    <p:extLst>
      <p:ext uri="{BB962C8B-B14F-4D97-AF65-F5344CB8AC3E}">
        <p14:creationId xmlns:p14="http://schemas.microsoft.com/office/powerpoint/2010/main" val="14007070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76013" y="4676909"/>
            <a:ext cx="6115987" cy="744122"/>
          </a:xfrm>
        </p:spPr>
        <p:txBody>
          <a:bodyPr anchor="t" anchorCtr="0">
            <a:normAutofit/>
          </a:bodyPr>
          <a:lstStyle>
            <a:lvl1pPr algn="l">
              <a:defRPr sz="3600" b="0" i="0" baseline="0">
                <a:solidFill>
                  <a:srgbClr val="384EA2"/>
                </a:solidFill>
                <a:latin typeface="+mn-lt"/>
                <a:ea typeface="Gotham Medium" charset="0"/>
                <a:cs typeface="Gotham Medium" charset="0"/>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5479" y="4437478"/>
            <a:ext cx="1851660" cy="1851660"/>
          </a:xfrm>
          <a:prstGeom prst="rect">
            <a:avLst/>
          </a:prstGeom>
        </p:spPr>
      </p:pic>
      <p:sp>
        <p:nvSpPr>
          <p:cNvPr id="5" name="Text Placeholder 4"/>
          <p:cNvSpPr>
            <a:spLocks noGrp="1"/>
          </p:cNvSpPr>
          <p:nvPr>
            <p:ph type="body" sz="quarter" idx="10" hasCustomPrompt="1"/>
          </p:nvPr>
        </p:nvSpPr>
        <p:spPr>
          <a:xfrm>
            <a:off x="6175104" y="5127462"/>
            <a:ext cx="6414151" cy="490537"/>
          </a:xfrm>
        </p:spPr>
        <p:txBody>
          <a:bodyPr lIns="0">
            <a:normAutofit/>
          </a:bodyPr>
          <a:lstStyle>
            <a:lvl1pPr marL="0" indent="0">
              <a:buNone/>
              <a:defRPr sz="2000">
                <a:solidFill>
                  <a:srgbClr val="4D4D4C"/>
                </a:solidFill>
                <a:latin typeface="+mj-lt"/>
              </a:defRPr>
            </a:lvl1pPr>
            <a:lvl2pPr marL="457200" indent="0" algn="l">
              <a:buFont typeface="Arial" charset="0"/>
              <a:buNone/>
              <a:defRPr b="0" i="0" baseline="0">
                <a:solidFill>
                  <a:srgbClr val="4D4D4C"/>
                </a:solidFill>
                <a:latin typeface="Gotham Book" charset="0"/>
                <a:ea typeface="Gotham Book" charset="0"/>
                <a:cs typeface="Gotham Book" charset="0"/>
              </a:defRPr>
            </a:lvl2pPr>
          </a:lstStyle>
          <a:p>
            <a:pPr lvl="0"/>
            <a:r>
              <a:rPr lang="en-US" dirty="0" smtClean="0"/>
              <a:t>PRESENTER NAME</a:t>
            </a:r>
            <a:endParaRPr lang="en-US" dirty="0"/>
          </a:p>
        </p:txBody>
      </p:sp>
      <p:sp>
        <p:nvSpPr>
          <p:cNvPr id="8" name="Text Placeholder 4"/>
          <p:cNvSpPr>
            <a:spLocks noGrp="1"/>
          </p:cNvSpPr>
          <p:nvPr>
            <p:ph type="body" sz="quarter" idx="11" hasCustomPrompt="1"/>
          </p:nvPr>
        </p:nvSpPr>
        <p:spPr>
          <a:xfrm>
            <a:off x="6175103" y="5406244"/>
            <a:ext cx="6414151" cy="490537"/>
          </a:xfrm>
        </p:spPr>
        <p:txBody>
          <a:bodyPr lIns="0">
            <a:normAutofit/>
          </a:bodyPr>
          <a:lstStyle>
            <a:lvl1pPr marL="0" indent="0">
              <a:buNone/>
              <a:defRPr sz="2000" b="0" i="0">
                <a:solidFill>
                  <a:srgbClr val="4D4D4C"/>
                </a:solidFill>
                <a:latin typeface="+mj-lt"/>
                <a:ea typeface="Gotham Book" charset="0"/>
                <a:cs typeface="Gotham Book" charset="0"/>
              </a:defRPr>
            </a:lvl1pPr>
            <a:lvl2pPr marL="457200" indent="0">
              <a:buNone/>
              <a:defRPr b="0" i="0" baseline="0">
                <a:solidFill>
                  <a:srgbClr val="4D4D4C"/>
                </a:solidFill>
                <a:latin typeface="Gotham Book" charset="0"/>
                <a:ea typeface="Gotham Book" charset="0"/>
                <a:cs typeface="Gotham Book" charset="0"/>
              </a:defRPr>
            </a:lvl2pPr>
          </a:lstStyle>
          <a:p>
            <a:pPr lvl="0"/>
            <a:r>
              <a:rPr lang="en-US" dirty="0" smtClean="0">
                <a:latin typeface="+mj-lt"/>
              </a:rPr>
              <a:t>DATE</a:t>
            </a:r>
            <a:endParaRPr lang="en-US" dirty="0"/>
          </a:p>
        </p:txBody>
      </p:sp>
      <p:sp>
        <p:nvSpPr>
          <p:cNvPr id="6" name="Text Placeholder 4"/>
          <p:cNvSpPr>
            <a:spLocks noGrp="1"/>
          </p:cNvSpPr>
          <p:nvPr>
            <p:ph type="body" sz="quarter" idx="12" hasCustomPrompt="1"/>
          </p:nvPr>
        </p:nvSpPr>
        <p:spPr>
          <a:xfrm>
            <a:off x="6175102" y="5682749"/>
            <a:ext cx="3086616" cy="490537"/>
          </a:xfrm>
        </p:spPr>
        <p:txBody>
          <a:bodyPr lIns="0"/>
          <a:lstStyle>
            <a:lvl1pPr marL="0" indent="0" algn="l">
              <a:buNone/>
              <a:defRPr>
                <a:latin typeface="+mn-lt"/>
              </a:defRPr>
            </a:lvl1pPr>
            <a:lvl2pPr marL="457200" indent="0">
              <a:buNone/>
              <a:defRPr b="0" i="0" baseline="0">
                <a:solidFill>
                  <a:srgbClr val="4D4D4C"/>
                </a:solidFill>
                <a:latin typeface="+mj-lt"/>
                <a:ea typeface="Gotham Book" charset="0"/>
                <a:cs typeface="Gotham Book" charset="0"/>
              </a:defRPr>
            </a:lvl2pPr>
          </a:lstStyle>
          <a:p>
            <a:pPr lvl="0"/>
            <a:r>
              <a:rPr lang="en-US" dirty="0" smtClean="0"/>
              <a:t>CONFERENCE NAME</a:t>
            </a:r>
            <a:endParaRPr lang="en-US" dirty="0"/>
          </a:p>
        </p:txBody>
      </p:sp>
    </p:spTree>
    <p:extLst>
      <p:ext uri="{BB962C8B-B14F-4D97-AF65-F5344CB8AC3E}">
        <p14:creationId xmlns:p14="http://schemas.microsoft.com/office/powerpoint/2010/main" val="8469308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tyscape 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293882" y="2002574"/>
            <a:ext cx="5363466" cy="744122"/>
          </a:xfrm>
        </p:spPr>
        <p:txBody>
          <a:bodyPr anchor="t" anchorCtr="0">
            <a:normAutofit/>
          </a:bodyPr>
          <a:lstStyle>
            <a:lvl1pPr algn="l">
              <a:defRPr sz="3600" b="0" i="0" baseline="0">
                <a:solidFill>
                  <a:srgbClr val="384EA2"/>
                </a:solidFill>
                <a:latin typeface="+mn-lt"/>
                <a:ea typeface="Gotham Medium" charset="0"/>
                <a:cs typeface="Gotham Medium" charset="0"/>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3347" y="1749696"/>
            <a:ext cx="1851660" cy="1851660"/>
          </a:xfrm>
          <a:prstGeom prst="rect">
            <a:avLst/>
          </a:prstGeom>
        </p:spPr>
      </p:pic>
      <p:sp>
        <p:nvSpPr>
          <p:cNvPr id="5" name="Text Placeholder 4"/>
          <p:cNvSpPr>
            <a:spLocks noGrp="1"/>
          </p:cNvSpPr>
          <p:nvPr>
            <p:ph type="body" sz="quarter" idx="10" hasCustomPrompt="1"/>
          </p:nvPr>
        </p:nvSpPr>
        <p:spPr>
          <a:xfrm>
            <a:off x="4293882" y="2573778"/>
            <a:ext cx="5712430" cy="490537"/>
          </a:xfrm>
        </p:spPr>
        <p:txBody>
          <a:bodyPr lIns="0"/>
          <a:lstStyle>
            <a:lvl1pPr marL="0" indent="0">
              <a:buNone/>
              <a:defRPr/>
            </a:lvl1pPr>
            <a:lvl2pPr marL="457200" indent="0">
              <a:buFont typeface="Arial" charset="0"/>
              <a:buNone/>
              <a:defRPr b="0" i="0" baseline="0">
                <a:solidFill>
                  <a:srgbClr val="4D4D4C"/>
                </a:solidFill>
                <a:latin typeface="+mn-lt"/>
                <a:ea typeface="Gotham Book" charset="0"/>
                <a:cs typeface="Gotham Book" charset="0"/>
              </a:defRPr>
            </a:lvl2pPr>
          </a:lstStyle>
          <a:p>
            <a:pPr lvl="0"/>
            <a:r>
              <a:rPr lang="en-US" dirty="0" smtClean="0"/>
              <a:t>PRESENTER NAME</a:t>
            </a:r>
            <a:endParaRPr lang="en-US" dirty="0"/>
          </a:p>
        </p:txBody>
      </p:sp>
      <p:sp>
        <p:nvSpPr>
          <p:cNvPr id="8" name="Text Placeholder 4"/>
          <p:cNvSpPr>
            <a:spLocks noGrp="1"/>
          </p:cNvSpPr>
          <p:nvPr>
            <p:ph type="body" sz="quarter" idx="11" hasCustomPrompt="1"/>
          </p:nvPr>
        </p:nvSpPr>
        <p:spPr>
          <a:xfrm>
            <a:off x="4293882" y="2938656"/>
            <a:ext cx="5712430" cy="490537"/>
          </a:xfrm>
        </p:spPr>
        <p:txBody>
          <a:bodyPr lIns="0"/>
          <a:lstStyle>
            <a:lvl1pPr marL="0" indent="0">
              <a:buNone/>
              <a:defRPr/>
            </a:lvl1pPr>
            <a:lvl2pPr marL="457200" indent="0">
              <a:buNone/>
              <a:defRPr b="0" i="0" baseline="0">
                <a:solidFill>
                  <a:srgbClr val="4D4D4C"/>
                </a:solidFill>
                <a:latin typeface="+mn-lt"/>
                <a:ea typeface="Gotham Book" charset="0"/>
                <a:cs typeface="Gotham Book" charset="0"/>
              </a:defRPr>
            </a:lvl2pPr>
          </a:lstStyle>
          <a:p>
            <a:pPr lvl="0"/>
            <a:r>
              <a:rPr lang="en-US" dirty="0" smtClean="0"/>
              <a:t>DATE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86032"/>
            <a:ext cx="12206583" cy="2952178"/>
          </a:xfrm>
          <a:prstGeom prst="rect">
            <a:avLst/>
          </a:prstGeom>
        </p:spPr>
      </p:pic>
      <p:sp>
        <p:nvSpPr>
          <p:cNvPr id="9" name="Text Placeholder 4"/>
          <p:cNvSpPr>
            <a:spLocks noGrp="1"/>
          </p:cNvSpPr>
          <p:nvPr>
            <p:ph type="body" sz="quarter" idx="12" hasCustomPrompt="1"/>
          </p:nvPr>
        </p:nvSpPr>
        <p:spPr>
          <a:xfrm>
            <a:off x="4293882" y="3303535"/>
            <a:ext cx="3086616" cy="490537"/>
          </a:xfrm>
        </p:spPr>
        <p:txBody>
          <a:bodyPr lIns="0"/>
          <a:lstStyle>
            <a:lvl1pPr marL="0" indent="0" algn="l">
              <a:buNone/>
              <a:defRPr>
                <a:latin typeface="+mn-lt"/>
              </a:defRPr>
            </a:lvl1pPr>
            <a:lvl2pPr marL="457200" indent="0">
              <a:buNone/>
              <a:defRPr b="0" i="0" baseline="0">
                <a:solidFill>
                  <a:srgbClr val="4D4D4C"/>
                </a:solidFill>
                <a:latin typeface="+mj-lt"/>
                <a:ea typeface="Gotham Book" charset="0"/>
                <a:cs typeface="Gotham Book" charset="0"/>
              </a:defRPr>
            </a:lvl2pPr>
          </a:lstStyle>
          <a:p>
            <a:pPr lvl="0"/>
            <a:r>
              <a:rPr lang="en-US" dirty="0" smtClean="0"/>
              <a:t>CONFERENCE NAME</a:t>
            </a:r>
            <a:endParaRPr lang="en-US" dirty="0"/>
          </a:p>
        </p:txBody>
      </p:sp>
    </p:spTree>
    <p:extLst>
      <p:ext uri="{BB962C8B-B14F-4D97-AF65-F5344CB8AC3E}">
        <p14:creationId xmlns:p14="http://schemas.microsoft.com/office/powerpoint/2010/main" val="17182648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3224321"/>
            <a:ext cx="12191999" cy="577833"/>
          </a:xfrm>
        </p:spPr>
        <p:txBody>
          <a:bodyPr anchor="t" anchorCtr="0">
            <a:noAutofit/>
          </a:bodyPr>
          <a:lstStyle>
            <a:lvl1pPr algn="ctr">
              <a:defRPr sz="4800" b="0" i="0" baseline="0">
                <a:solidFill>
                  <a:srgbClr val="384EA2"/>
                </a:solidFill>
                <a:latin typeface="+mn-lt"/>
                <a:ea typeface="Gotham Medium" charset="0"/>
                <a:cs typeface="Gotham Medium" charset="0"/>
              </a:defRPr>
            </a:lvl1pPr>
          </a:lstStyle>
          <a:p>
            <a:r>
              <a:rPr lang="en-US" dirty="0" smtClean="0"/>
              <a:t>SECTION HEADER</a:t>
            </a:r>
            <a:endParaRPr lang="en-US" dirty="0"/>
          </a:p>
        </p:txBody>
      </p:sp>
      <p:sp>
        <p:nvSpPr>
          <p:cNvPr id="9" name="Text Placeholder 4"/>
          <p:cNvSpPr>
            <a:spLocks noGrp="1"/>
          </p:cNvSpPr>
          <p:nvPr>
            <p:ph type="body" sz="quarter" idx="10" hasCustomPrompt="1"/>
          </p:nvPr>
        </p:nvSpPr>
        <p:spPr>
          <a:xfrm>
            <a:off x="4134908" y="5120963"/>
            <a:ext cx="3533238" cy="628328"/>
          </a:xfrm>
        </p:spPr>
        <p:txBody>
          <a:bodyPr lIns="0">
            <a:noAutofit/>
          </a:bodyPr>
          <a:lstStyle>
            <a:lvl1pPr marL="0" indent="0" algn="ctr">
              <a:buNone/>
              <a:defRPr sz="2200" baseline="0">
                <a:latin typeface="+mn-lt"/>
              </a:defRPr>
            </a:lvl1pPr>
            <a:lvl2pPr marL="457200" indent="0">
              <a:buNone/>
              <a:defRPr b="0" i="0" baseline="0">
                <a:solidFill>
                  <a:srgbClr val="4D4D4C"/>
                </a:solidFill>
                <a:latin typeface="+mj-lt"/>
                <a:ea typeface="Gotham Book" charset="0"/>
                <a:cs typeface="Gotham Book" charset="0"/>
              </a:defRPr>
            </a:lvl2pPr>
          </a:lstStyle>
          <a:p>
            <a:pPr lvl="0"/>
            <a:r>
              <a:rPr lang="en-US" dirty="0" smtClean="0"/>
              <a:t>SECTION PRESENTER (If needed)</a:t>
            </a:r>
            <a:endParaRPr lang="en-US" dirty="0"/>
          </a:p>
        </p:txBody>
      </p:sp>
      <p:pic>
        <p:nvPicPr>
          <p:cNvPr id="5" name="Picture 4"/>
          <p:cNvPicPr>
            <a:picLocks noChangeAspect="1"/>
          </p:cNvPicPr>
          <p:nvPr userDrawn="1"/>
        </p:nvPicPr>
        <p:blipFill>
          <a:blip r:embed="rId2">
            <a:alphaModFix amt="41000"/>
            <a:extLst>
              <a:ext uri="{28A0092B-C50C-407E-A947-70E740481C1C}">
                <a14:useLocalDpi xmlns:a14="http://schemas.microsoft.com/office/drawing/2010/main" val="0"/>
              </a:ext>
            </a:extLst>
          </a:blip>
          <a:stretch>
            <a:fillRect/>
          </a:stretch>
        </p:blipFill>
        <p:spPr>
          <a:xfrm>
            <a:off x="3498222" y="553737"/>
            <a:ext cx="5195554" cy="5195554"/>
          </a:xfrm>
          <a:prstGeom prst="rect">
            <a:avLst/>
          </a:prstGeom>
        </p:spPr>
      </p:pic>
    </p:spTree>
    <p:extLst>
      <p:ext uri="{BB962C8B-B14F-4D97-AF65-F5344CB8AC3E}">
        <p14:creationId xmlns:p14="http://schemas.microsoft.com/office/powerpoint/2010/main" val="14693480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84368"/>
            <a:ext cx="12206583" cy="2952178"/>
          </a:xfrm>
          <a:prstGeom prst="rect">
            <a:avLst/>
          </a:prstGeom>
        </p:spPr>
      </p:pic>
      <p:sp>
        <p:nvSpPr>
          <p:cNvPr id="9" name="Title 1"/>
          <p:cNvSpPr>
            <a:spLocks noGrp="1"/>
          </p:cNvSpPr>
          <p:nvPr>
            <p:ph type="title" hasCustomPrompt="1"/>
          </p:nvPr>
        </p:nvSpPr>
        <p:spPr>
          <a:xfrm>
            <a:off x="2819709" y="2313230"/>
            <a:ext cx="6567163" cy="577833"/>
          </a:xfrm>
        </p:spPr>
        <p:txBody>
          <a:bodyPr anchor="t" anchorCtr="0">
            <a:noAutofit/>
          </a:bodyPr>
          <a:lstStyle>
            <a:lvl1pPr algn="ctr">
              <a:defRPr sz="4800" b="0" i="0" baseline="0">
                <a:solidFill>
                  <a:srgbClr val="384EA2"/>
                </a:solidFill>
                <a:latin typeface="+mn-lt"/>
                <a:ea typeface="Gotham Medium" charset="0"/>
                <a:cs typeface="Gotham Medium" charset="0"/>
              </a:defRPr>
            </a:lvl1pPr>
          </a:lstStyle>
          <a:p>
            <a:r>
              <a:rPr lang="en-US" dirty="0" smtClean="0"/>
              <a:t>SECTION HEADER</a:t>
            </a:r>
            <a:endParaRPr lang="en-US" dirty="0"/>
          </a:p>
        </p:txBody>
      </p:sp>
    </p:spTree>
    <p:extLst>
      <p:ext uri="{BB962C8B-B14F-4D97-AF65-F5344CB8AC3E}">
        <p14:creationId xmlns:p14="http://schemas.microsoft.com/office/powerpoint/2010/main" val="3675904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Tex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675" y="1825625"/>
            <a:ext cx="11203548" cy="4351338"/>
          </a:xfrm>
        </p:spPr>
        <p:txBody>
          <a:bodyPr/>
          <a:lstStyle>
            <a:lvl1pPr marL="228600" indent="-228600">
              <a:buFont typeface="Wingdings" charset="2"/>
              <a:buChar char="§"/>
              <a:defRPr sz="2000" b="0" i="0">
                <a:solidFill>
                  <a:srgbClr val="4D4D4C"/>
                </a:solidFill>
                <a:latin typeface="+mj-lt"/>
                <a:ea typeface="Gotham Book" charset="0"/>
                <a:cs typeface="Gotham Book" charset="0"/>
              </a:defRPr>
            </a:lvl1pPr>
            <a:lvl2pPr marL="685800" indent="-228600">
              <a:buFont typeface="Wingdings" charset="2"/>
              <a:buChar char="§"/>
              <a:defRPr sz="1800" b="1" i="0">
                <a:solidFill>
                  <a:srgbClr val="384EA2"/>
                </a:solidFill>
                <a:latin typeface="+mj-lt"/>
                <a:ea typeface="Gotham Book" charset="0"/>
                <a:cs typeface="Gotham Book" charset="0"/>
              </a:defRPr>
            </a:lvl2pPr>
            <a:lvl3pPr marL="1143000" indent="-228600">
              <a:buFont typeface="Wingdings" charset="2"/>
              <a:buChar char="§"/>
              <a:defRPr sz="1800" b="1" i="0">
                <a:solidFill>
                  <a:srgbClr val="00ADEF"/>
                </a:solidFill>
                <a:latin typeface="+mj-lt"/>
                <a:ea typeface="Gotham Book" charset="0"/>
                <a:cs typeface="Gotham Book" charset="0"/>
              </a:defRPr>
            </a:lvl3pPr>
            <a:lvl4pPr marL="1600200" indent="-228600">
              <a:buFont typeface="Wingdings" charset="2"/>
              <a:buChar char="§"/>
              <a:defRPr b="0" i="0">
                <a:solidFill>
                  <a:srgbClr val="4D4D4C"/>
                </a:solidFill>
                <a:latin typeface="Gotham Book" charset="0"/>
                <a:ea typeface="Gotham Book" charset="0"/>
                <a:cs typeface="Gotham Book" charset="0"/>
              </a:defRPr>
            </a:lvl4pPr>
            <a:lvl5pPr marL="2057400" indent="-228600">
              <a:buFont typeface="Wingdings" charset="2"/>
              <a:buChar char="§"/>
              <a:defRPr b="0" i="0">
                <a:solidFill>
                  <a:srgbClr val="4D4D4C"/>
                </a:solidFill>
                <a:latin typeface="Gotham Book" charset="0"/>
                <a:ea typeface="Gotham Book" charset="0"/>
                <a:cs typeface="Gotham Book" charset="0"/>
              </a:defRPr>
            </a:lvl5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a:xfrm>
            <a:off x="494675" y="6356349"/>
            <a:ext cx="2743200" cy="365125"/>
          </a:xfrm>
        </p:spPr>
        <p:txBody>
          <a:bodyPr/>
          <a:lstStyle/>
          <a:p>
            <a:fld id="{DE568337-2CFB-794D-B555-AE40A86A67E6}" type="datetimeFigureOut">
              <a:rPr lang="en-US" smtClean="0"/>
              <a:t>6/21/2017</a:t>
            </a:fld>
            <a:endParaRPr lang="en-US" dirty="0"/>
          </a:p>
        </p:txBody>
      </p:sp>
      <p:sp>
        <p:nvSpPr>
          <p:cNvPr id="12"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smtClean="0"/>
              <a:t>SECTION |</a:t>
            </a:r>
            <a:endParaRPr lang="en-US" dirty="0"/>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
        <p:nvSpPr>
          <p:cNvPr id="17" name="Text Placeholder 16"/>
          <p:cNvSpPr>
            <a:spLocks noGrp="1"/>
          </p:cNvSpPr>
          <p:nvPr>
            <p:ph type="body" sz="quarter" idx="12"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smtClean="0"/>
              <a:t>TITLE</a:t>
            </a:r>
            <a:endParaRPr lang="en-US" dirty="0"/>
          </a:p>
        </p:txBody>
      </p:sp>
    </p:spTree>
    <p:extLst>
      <p:ext uri="{BB962C8B-B14F-4D97-AF65-F5344CB8AC3E}">
        <p14:creationId xmlns:p14="http://schemas.microsoft.com/office/powerpoint/2010/main" val="15038852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89065" y="6356350"/>
            <a:ext cx="2743200" cy="365125"/>
          </a:xfrm>
        </p:spPr>
        <p:txBody>
          <a:bodyPr/>
          <a:lstStyle/>
          <a:p>
            <a:fld id="{DE568337-2CFB-794D-B555-AE40A86A67E6}" type="datetimeFigureOut">
              <a:rPr lang="en-US" smtClean="0"/>
              <a:t>6/21/2017</a:t>
            </a:fld>
            <a:endParaRPr lang="en-US" dirty="0"/>
          </a:p>
        </p:txBody>
      </p:sp>
      <p:sp>
        <p:nvSpPr>
          <p:cNvPr id="11" name="Content Placeholder 10"/>
          <p:cNvSpPr>
            <a:spLocks noGrp="1"/>
          </p:cNvSpPr>
          <p:nvPr>
            <p:ph sz="quarter" idx="12" hasCustomPrompt="1"/>
          </p:nvPr>
        </p:nvSpPr>
        <p:spPr>
          <a:xfrm>
            <a:off x="494675" y="1811867"/>
            <a:ext cx="11138525" cy="4257146"/>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pPr lvl="0"/>
            <a:r>
              <a:rPr lang="en-US" b="0" i="0" dirty="0" smtClean="0">
                <a:latin typeface="Gotham Book" charset="0"/>
                <a:ea typeface="Gotham Book" charset="0"/>
                <a:cs typeface="Gotham Book" charset="0"/>
              </a:rPr>
              <a:t>PHOTO OR GRAPHIC</a:t>
            </a:r>
            <a:endParaRPr lang="en-US" dirty="0"/>
          </a:p>
        </p:txBody>
      </p:sp>
      <p:sp>
        <p:nvSpPr>
          <p:cNvPr id="7"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smtClean="0"/>
              <a:t>SECTION |</a:t>
            </a:r>
            <a:endParaRPr lang="en-US" dirty="0"/>
          </a:p>
        </p:txBody>
      </p:sp>
      <p:sp>
        <p:nvSpPr>
          <p:cNvPr id="9" name="Text Placeholder 16"/>
          <p:cNvSpPr>
            <a:spLocks noGrp="1"/>
          </p:cNvSpPr>
          <p:nvPr>
            <p:ph type="body" sz="quarter" idx="13"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smtClean="0"/>
              <a:t>TITLE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Tree>
    <p:extLst>
      <p:ext uri="{BB962C8B-B14F-4D97-AF65-F5344CB8AC3E}">
        <p14:creationId xmlns:p14="http://schemas.microsoft.com/office/powerpoint/2010/main" val="5965166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675" y="1825625"/>
            <a:ext cx="6332845" cy="4351338"/>
          </a:xfrm>
        </p:spPr>
        <p:txBody>
          <a:bodyPr/>
          <a:lstStyle>
            <a:lvl1pPr marL="228600" indent="-228600">
              <a:buFont typeface="Wingdings" charset="2"/>
              <a:buChar char="§"/>
              <a:defRPr sz="2000" b="0" i="0">
                <a:solidFill>
                  <a:srgbClr val="4D4D4C"/>
                </a:solidFill>
                <a:latin typeface="+mj-lt"/>
                <a:ea typeface="Gotham Book" charset="0"/>
                <a:cs typeface="Gotham Book" charset="0"/>
              </a:defRPr>
            </a:lvl1pPr>
            <a:lvl2pPr marL="685800" indent="-228600">
              <a:buFont typeface="Wingdings" charset="2"/>
              <a:buChar char="§"/>
              <a:defRPr sz="1800" b="1" i="0">
                <a:solidFill>
                  <a:srgbClr val="384EA2"/>
                </a:solidFill>
                <a:latin typeface="+mj-lt"/>
                <a:ea typeface="Gotham Book" charset="0"/>
                <a:cs typeface="Gotham Book" charset="0"/>
              </a:defRPr>
            </a:lvl2pPr>
            <a:lvl3pPr marL="1143000" indent="-228600">
              <a:buFont typeface="Wingdings" charset="2"/>
              <a:buChar char="§"/>
              <a:defRPr sz="1800" b="1" i="0">
                <a:solidFill>
                  <a:srgbClr val="00ADEF"/>
                </a:solidFill>
                <a:latin typeface="+mj-lt"/>
                <a:ea typeface="Gotham Book" charset="0"/>
                <a:cs typeface="Gotham Book" charset="0"/>
              </a:defRPr>
            </a:lvl3pPr>
            <a:lvl4pPr marL="1600200" indent="-228600">
              <a:buFont typeface="Wingdings" charset="2"/>
              <a:buChar char="§"/>
              <a:defRPr b="0" i="0">
                <a:solidFill>
                  <a:srgbClr val="4D4D4C"/>
                </a:solidFill>
                <a:latin typeface="Gotham Book" charset="0"/>
                <a:ea typeface="Gotham Book" charset="0"/>
                <a:cs typeface="Gotham Book" charset="0"/>
              </a:defRPr>
            </a:lvl4pPr>
            <a:lvl5pPr marL="2057400" indent="-228600">
              <a:buFont typeface="Wingdings" charset="2"/>
              <a:buChar char="§"/>
              <a:defRPr b="0" i="0">
                <a:solidFill>
                  <a:srgbClr val="4D4D4C"/>
                </a:solidFill>
                <a:latin typeface="Gotham Book" charset="0"/>
                <a:ea typeface="Gotham Book" charset="0"/>
                <a:cs typeface="Gotham Book" charset="0"/>
              </a:defRPr>
            </a:lvl5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a:xfrm>
            <a:off x="494675" y="6356349"/>
            <a:ext cx="2743200" cy="365125"/>
          </a:xfrm>
        </p:spPr>
        <p:txBody>
          <a:bodyPr/>
          <a:lstStyle/>
          <a:p>
            <a:fld id="{DE568337-2CFB-794D-B555-AE40A86A67E6}" type="datetimeFigureOut">
              <a:rPr lang="en-US" smtClean="0"/>
              <a:t>6/21/2017</a:t>
            </a:fld>
            <a:endParaRPr lang="en-US" dirty="0"/>
          </a:p>
        </p:txBody>
      </p:sp>
      <p:sp>
        <p:nvSpPr>
          <p:cNvPr id="12" name="Title 1"/>
          <p:cNvSpPr>
            <a:spLocks noGrp="1"/>
          </p:cNvSpPr>
          <p:nvPr>
            <p:ph type="title" hasCustomPrompt="1"/>
          </p:nvPr>
        </p:nvSpPr>
        <p:spPr>
          <a:xfrm>
            <a:off x="494676" y="326144"/>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smtClean="0"/>
              <a:t>SECTION |</a:t>
            </a:r>
            <a:endParaRPr lang="en-US" dirty="0"/>
          </a:p>
        </p:txBody>
      </p:sp>
      <p:sp>
        <p:nvSpPr>
          <p:cNvPr id="9" name="Content Placeholder 8"/>
          <p:cNvSpPr>
            <a:spLocks noGrp="1"/>
          </p:cNvSpPr>
          <p:nvPr>
            <p:ph sz="quarter" idx="11" hasCustomPrompt="1"/>
          </p:nvPr>
        </p:nvSpPr>
        <p:spPr>
          <a:xfrm>
            <a:off x="6827838" y="1825625"/>
            <a:ext cx="4822825" cy="4351338"/>
          </a:xfrm>
        </p:spPr>
        <p:txBody>
          <a:bodyPr anchor="ctr" anchorCtr="0"/>
          <a:lstStyle>
            <a:lvl1pPr marL="0" indent="0" algn="ctr">
              <a:buNone/>
              <a:defRPr b="0" i="0" baseline="0">
                <a:solidFill>
                  <a:srgbClr val="4D4D4C"/>
                </a:solidFill>
                <a:latin typeface="Gotham Book" charset="0"/>
                <a:ea typeface="Gotham Book" charset="0"/>
                <a:cs typeface="Gotham Book" charset="0"/>
              </a:defRPr>
            </a:lvl1pPr>
          </a:lstStyle>
          <a:p>
            <a:pPr lvl="0"/>
            <a:r>
              <a:rPr lang="en-US" dirty="0" smtClean="0"/>
              <a:t>VISUAL AID</a:t>
            </a:r>
            <a:endParaRPr lang="en-US" dirty="0"/>
          </a:p>
        </p:txBody>
      </p:sp>
      <p:sp>
        <p:nvSpPr>
          <p:cNvPr id="17" name="Text Placeholder 16"/>
          <p:cNvSpPr>
            <a:spLocks noGrp="1"/>
          </p:cNvSpPr>
          <p:nvPr>
            <p:ph type="body" sz="quarter" idx="12" hasCustomPrompt="1"/>
          </p:nvPr>
        </p:nvSpPr>
        <p:spPr>
          <a:xfrm>
            <a:off x="2755900" y="325438"/>
            <a:ext cx="3211513" cy="927100"/>
          </a:xfrm>
        </p:spPr>
        <p:txBody>
          <a:bodyPr anchor="ctr">
            <a:normAutofit/>
          </a:bodyPr>
          <a:lstStyle>
            <a:lvl1pPr marL="0" indent="0">
              <a:buNone/>
              <a:defRPr sz="4000">
                <a:solidFill>
                  <a:srgbClr val="00ADEF"/>
                </a:solidFill>
              </a:defRPr>
            </a:lvl1pPr>
          </a:lstStyle>
          <a:p>
            <a:pPr lvl="0"/>
            <a:r>
              <a:rPr lang="en-US" dirty="0" smtClean="0"/>
              <a:t>TITLE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Tree>
    <p:extLst>
      <p:ext uri="{BB962C8B-B14F-4D97-AF65-F5344CB8AC3E}">
        <p14:creationId xmlns:p14="http://schemas.microsoft.com/office/powerpoint/2010/main" val="13651805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94675" y="6356349"/>
            <a:ext cx="2743200" cy="365125"/>
          </a:xfrm>
        </p:spPr>
        <p:txBody>
          <a:bodyPr/>
          <a:lstStyle/>
          <a:p>
            <a:fld id="{DE568337-2CFB-794D-B555-AE40A86A67E6}" type="datetimeFigureOut">
              <a:rPr lang="en-US" smtClean="0"/>
              <a:t>6/21/2017</a:t>
            </a:fld>
            <a:endParaRPr lang="en-US" dirty="0"/>
          </a:p>
        </p:txBody>
      </p:sp>
      <p:sp>
        <p:nvSpPr>
          <p:cNvPr id="10" name="Content Placeholder 2"/>
          <p:cNvSpPr>
            <a:spLocks noGrp="1"/>
          </p:cNvSpPr>
          <p:nvPr>
            <p:ph idx="1"/>
          </p:nvPr>
        </p:nvSpPr>
        <p:spPr>
          <a:xfrm>
            <a:off x="494675" y="2338465"/>
            <a:ext cx="5396459" cy="3838497"/>
          </a:xfrm>
        </p:spPr>
        <p:txBody>
          <a:bodyPr/>
          <a:lstStyle>
            <a:lvl1pPr marL="228600" indent="-228600">
              <a:buFont typeface="Wingdings" charset="2"/>
              <a:buChar char="§"/>
              <a:defRPr sz="2600" b="0" i="0">
                <a:solidFill>
                  <a:srgbClr val="4D4D4C"/>
                </a:solidFill>
                <a:latin typeface="+mj-lt"/>
                <a:ea typeface="Gotham Book" charset="0"/>
                <a:cs typeface="Gotham Book" charset="0"/>
              </a:defRPr>
            </a:lvl1pPr>
            <a:lvl2pPr marL="685800" indent="-228600">
              <a:buFont typeface="Wingdings" charset="2"/>
              <a:buChar char="§"/>
              <a:defRPr b="0" i="0">
                <a:solidFill>
                  <a:srgbClr val="4D4D4C"/>
                </a:solidFill>
                <a:latin typeface="+mj-lt"/>
                <a:ea typeface="Gotham Book" charset="0"/>
                <a:cs typeface="Gotham Book" charset="0"/>
              </a:defRPr>
            </a:lvl2pPr>
            <a:lvl3pPr marL="1143000" indent="-228600">
              <a:buFont typeface="Wingdings" charset="2"/>
              <a:buChar char="§"/>
              <a:defRPr b="0" i="0">
                <a:solidFill>
                  <a:srgbClr val="4D4D4C"/>
                </a:solidFill>
                <a:latin typeface="+mj-lt"/>
                <a:ea typeface="Gotham Book" charset="0"/>
                <a:cs typeface="Gotham Book" charset="0"/>
              </a:defRPr>
            </a:lvl3pPr>
            <a:lvl4pPr marL="1600200" indent="-228600">
              <a:buFont typeface="Wingdings" charset="2"/>
              <a:buChar char="§"/>
              <a:defRPr b="0" i="0">
                <a:solidFill>
                  <a:srgbClr val="4D4D4C"/>
                </a:solidFill>
                <a:latin typeface="+mj-lt"/>
                <a:ea typeface="Gotham Book" charset="0"/>
                <a:cs typeface="Gotham Book" charset="0"/>
              </a:defRPr>
            </a:lvl4pPr>
            <a:lvl5pPr marL="2057400" indent="-228600">
              <a:buFont typeface="Wingdings" charset="2"/>
              <a:buChar char="§"/>
              <a:defRPr b="0" i="0">
                <a:solidFill>
                  <a:srgbClr val="4D4D4C"/>
                </a:solidFill>
                <a:latin typeface="+mj-lt"/>
                <a:ea typeface="Gotham Book" charset="0"/>
                <a:cs typeface="Gotham Book"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3"/>
          </p:nvPr>
        </p:nvSpPr>
        <p:spPr>
          <a:xfrm>
            <a:off x="6373168" y="2338465"/>
            <a:ext cx="5401456" cy="3838498"/>
          </a:xfrm>
        </p:spPr>
        <p:txBody>
          <a:bodyPr/>
          <a:lstStyle>
            <a:lvl1pPr marL="228600" indent="-228600">
              <a:buFont typeface="Wingdings" charset="2"/>
              <a:buChar char="§"/>
              <a:defRPr sz="2600" b="0" i="0">
                <a:solidFill>
                  <a:srgbClr val="7573B0"/>
                </a:solidFill>
                <a:latin typeface="+mj-lt"/>
                <a:ea typeface="Gotham Book" charset="0"/>
                <a:cs typeface="Gotham Book" charset="0"/>
              </a:defRPr>
            </a:lvl1pPr>
            <a:lvl2pPr marL="685800" indent="-228600">
              <a:buFont typeface="Wingdings" charset="2"/>
              <a:buChar char="§"/>
              <a:defRPr b="0" i="0">
                <a:solidFill>
                  <a:srgbClr val="7573B0"/>
                </a:solidFill>
                <a:latin typeface="+mj-lt"/>
                <a:ea typeface="Gotham Book" charset="0"/>
                <a:cs typeface="Gotham Book" charset="0"/>
              </a:defRPr>
            </a:lvl2pPr>
            <a:lvl3pPr marL="1143000" indent="-228600">
              <a:buFont typeface="Wingdings" charset="2"/>
              <a:buChar char="§"/>
              <a:defRPr b="0" i="0">
                <a:solidFill>
                  <a:srgbClr val="7573B0"/>
                </a:solidFill>
                <a:latin typeface="+mj-lt"/>
                <a:ea typeface="Gotham Book" charset="0"/>
                <a:cs typeface="Gotham Book" charset="0"/>
              </a:defRPr>
            </a:lvl3pPr>
            <a:lvl4pPr marL="1600200" indent="-228600">
              <a:buFont typeface="Wingdings" charset="2"/>
              <a:buChar char="§"/>
              <a:defRPr b="0" i="0">
                <a:solidFill>
                  <a:srgbClr val="7573B0"/>
                </a:solidFill>
                <a:latin typeface="+mj-lt"/>
                <a:ea typeface="Gotham Book" charset="0"/>
                <a:cs typeface="Gotham Book" charset="0"/>
              </a:defRPr>
            </a:lvl4pPr>
            <a:lvl5pPr marL="2057400" indent="-228600">
              <a:buFont typeface="Wingdings" charset="2"/>
              <a:buChar char="§"/>
              <a:defRPr b="0" i="0">
                <a:solidFill>
                  <a:srgbClr val="7573B0"/>
                </a:solidFill>
                <a:latin typeface="+mj-lt"/>
                <a:ea typeface="Gotham Book" charset="0"/>
                <a:cs typeface="Gotham Book"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txBox="1">
            <a:spLocks/>
          </p:cNvSpPr>
          <p:nvPr userDrawn="1"/>
        </p:nvSpPr>
        <p:spPr>
          <a:xfrm>
            <a:off x="1879827" y="1765376"/>
            <a:ext cx="2626153" cy="4833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Gotham Medium" charset="0"/>
                <a:ea typeface="Gotham Medium" charset="0"/>
                <a:cs typeface="Gotham Medium" charset="0"/>
              </a:defRPr>
            </a:lvl1pPr>
          </a:lstStyle>
          <a:p>
            <a:pPr algn="ctr"/>
            <a:r>
              <a:rPr lang="en-US" sz="2800" dirty="0" smtClean="0">
                <a:solidFill>
                  <a:srgbClr val="4D4D4C"/>
                </a:solidFill>
                <a:latin typeface="+mn-lt"/>
              </a:rPr>
              <a:t>CATEGORY</a:t>
            </a:r>
            <a:r>
              <a:rPr lang="en-US" sz="2800" baseline="0" dirty="0" smtClean="0">
                <a:solidFill>
                  <a:srgbClr val="4D4D4C"/>
                </a:solidFill>
                <a:latin typeface="+mn-lt"/>
              </a:rPr>
              <a:t> 1</a:t>
            </a:r>
            <a:endParaRPr lang="en-US" sz="2800" dirty="0">
              <a:solidFill>
                <a:srgbClr val="4D4D4C"/>
              </a:solidFill>
              <a:latin typeface="+mn-lt"/>
            </a:endParaRPr>
          </a:p>
        </p:txBody>
      </p:sp>
      <p:sp>
        <p:nvSpPr>
          <p:cNvPr id="17" name="Title 1"/>
          <p:cNvSpPr txBox="1">
            <a:spLocks/>
          </p:cNvSpPr>
          <p:nvPr userDrawn="1"/>
        </p:nvSpPr>
        <p:spPr>
          <a:xfrm>
            <a:off x="7760819" y="1765375"/>
            <a:ext cx="2626153" cy="4833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Gotham Medium" charset="0"/>
                <a:ea typeface="Gotham Medium" charset="0"/>
                <a:cs typeface="Gotham Medium" charset="0"/>
              </a:defRPr>
            </a:lvl1pPr>
          </a:lstStyle>
          <a:p>
            <a:pPr algn="ctr"/>
            <a:r>
              <a:rPr lang="en-US" sz="2800" dirty="0" smtClean="0">
                <a:solidFill>
                  <a:srgbClr val="7573B0"/>
                </a:solidFill>
                <a:latin typeface="+mn-lt"/>
              </a:rPr>
              <a:t>CATEGORY</a:t>
            </a:r>
            <a:r>
              <a:rPr lang="en-US" sz="2800" baseline="0" dirty="0" smtClean="0">
                <a:solidFill>
                  <a:srgbClr val="7573B0"/>
                </a:solidFill>
                <a:latin typeface="+mn-lt"/>
              </a:rPr>
              <a:t> 1</a:t>
            </a:r>
            <a:endParaRPr lang="en-US" sz="2800" dirty="0">
              <a:solidFill>
                <a:srgbClr val="7573B0"/>
              </a:solidFill>
              <a:latin typeface="+mn-lt"/>
            </a:endParaRPr>
          </a:p>
        </p:txBody>
      </p:sp>
      <p:sp>
        <p:nvSpPr>
          <p:cNvPr id="11" name="Title 1"/>
          <p:cNvSpPr>
            <a:spLocks noGrp="1"/>
          </p:cNvSpPr>
          <p:nvPr>
            <p:ph type="title" hasCustomPrompt="1"/>
          </p:nvPr>
        </p:nvSpPr>
        <p:spPr>
          <a:xfrm>
            <a:off x="494676" y="328942"/>
            <a:ext cx="2261971" cy="926925"/>
          </a:xfrm>
          <a:solidFill>
            <a:schemeClr val="bg1">
              <a:alpha val="88000"/>
            </a:schemeClr>
          </a:solidFill>
        </p:spPr>
        <p:txBody>
          <a:bodyPr wrap="none" numCol="1">
            <a:normAutofit/>
          </a:bodyPr>
          <a:lstStyle>
            <a:lvl1pPr>
              <a:defRPr sz="4000" b="0" i="0" baseline="0">
                <a:solidFill>
                  <a:srgbClr val="384EA2"/>
                </a:solidFill>
                <a:latin typeface="+mn-lt"/>
                <a:ea typeface="Gotham Medium" charset="0"/>
                <a:cs typeface="Gotham Medium" charset="0"/>
              </a:defRPr>
            </a:lvl1pPr>
          </a:lstStyle>
          <a:p>
            <a:r>
              <a:rPr lang="en-US" dirty="0" smtClean="0"/>
              <a:t>SECTION |</a:t>
            </a:r>
            <a:endParaRPr lang="en-US" dirty="0"/>
          </a:p>
        </p:txBody>
      </p:sp>
      <p:sp>
        <p:nvSpPr>
          <p:cNvPr id="13" name="Text Placeholder 16"/>
          <p:cNvSpPr>
            <a:spLocks noGrp="1"/>
          </p:cNvSpPr>
          <p:nvPr>
            <p:ph type="body" sz="quarter" idx="12" hasCustomPrompt="1"/>
          </p:nvPr>
        </p:nvSpPr>
        <p:spPr>
          <a:xfrm>
            <a:off x="2755900" y="328236"/>
            <a:ext cx="3211513" cy="927100"/>
          </a:xfrm>
        </p:spPr>
        <p:txBody>
          <a:bodyPr anchor="ctr">
            <a:normAutofit/>
          </a:bodyPr>
          <a:lstStyle>
            <a:lvl1pPr marL="0" indent="0">
              <a:buNone/>
              <a:defRPr sz="4000">
                <a:solidFill>
                  <a:srgbClr val="00ADEF"/>
                </a:solidFill>
              </a:defRPr>
            </a:lvl1pPr>
          </a:lstStyle>
          <a:p>
            <a:pPr lvl="0"/>
            <a:r>
              <a:rPr lang="en-US" dirty="0" smtClean="0"/>
              <a:t>TITLE</a:t>
            </a:r>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r="80755" b="-9963"/>
          <a:stretch/>
        </p:blipFill>
        <p:spPr>
          <a:xfrm>
            <a:off x="11698223" y="6414721"/>
            <a:ext cx="315589" cy="334798"/>
          </a:xfrm>
          <a:prstGeom prst="rect">
            <a:avLst/>
          </a:prstGeom>
        </p:spPr>
      </p:pic>
    </p:spTree>
    <p:extLst>
      <p:ext uri="{BB962C8B-B14F-4D97-AF65-F5344CB8AC3E}">
        <p14:creationId xmlns:p14="http://schemas.microsoft.com/office/powerpoint/2010/main" val="3040891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68337-2CFB-794D-B555-AE40A86A67E6}" type="datetimeFigureOut">
              <a:rPr lang="en-US" smtClean="0"/>
              <a:t>6/21/2017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CD8DB-55F0-E241-8B2B-692861A9754B}" type="slidenum">
              <a:rPr lang="en-US" smtClean="0"/>
              <a:t>‹#›</a:t>
            </a:fld>
            <a:endParaRPr lang="en-US" dirty="0"/>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2" r:id="rId3"/>
    <p:sldLayoutId id="2147483667" r:id="rId4"/>
    <p:sldLayoutId id="2147483668" r:id="rId5"/>
    <p:sldLayoutId id="2147483666" r:id="rId6"/>
    <p:sldLayoutId id="2147483658" r:id="rId7"/>
    <p:sldLayoutId id="2147483650" r:id="rId8"/>
    <p:sldLayoutId id="2147483652" r:id="rId9"/>
    <p:sldLayoutId id="2147483660" r:id="rId10"/>
    <p:sldLayoutId id="2147483669" r:id="rId11"/>
    <p:sldLayoutId id="2147483655" r:id="rId12"/>
    <p:sldLayoutId id="2147483664" r:id="rId13"/>
    <p:sldLayoutId id="2147483665" r:id="rId14"/>
    <p:sldLayoutId id="2147483659" r:id="rId15"/>
    <p:sldLayoutId id="2147483670"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0" i="0" kern="1200">
          <a:solidFill>
            <a:srgbClr val="4D4D4C"/>
          </a:solidFill>
          <a:latin typeface="+mj-lt"/>
          <a:ea typeface="Gotham Book" charset="0"/>
          <a:cs typeface="Gotham Book"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rgbClr val="4D4D4C"/>
          </a:solidFill>
          <a:latin typeface="+mj-lt"/>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000" b="0" i="0" kern="1200">
          <a:solidFill>
            <a:srgbClr val="384EA2"/>
          </a:solidFill>
          <a:latin typeface="+mj-lt"/>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1800" b="0" i="0" kern="1200">
          <a:solidFill>
            <a:srgbClr val="00ADEF"/>
          </a:solidFill>
          <a:latin typeface="+mj-lt"/>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rgbClr val="4D4D4C"/>
          </a:solidFill>
          <a:latin typeface="+mj-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rgbClr val="4D4D4C"/>
          </a:solidFill>
          <a:latin typeface="+mj-lt"/>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138" y="1222109"/>
            <a:ext cx="7898118" cy="987691"/>
          </a:xfrm>
        </p:spPr>
        <p:txBody>
          <a:bodyPr>
            <a:noAutofit/>
          </a:bodyPr>
          <a:lstStyle/>
          <a:p>
            <a:r>
              <a:rPr lang="en-US" cap="small" dirty="0" smtClean="0">
                <a:solidFill>
                  <a:srgbClr val="29388E"/>
                </a:solidFill>
              </a:rPr>
              <a:t>Evaluation Of A National D&amp;I Initiative To Enhance Primary Care Practice Capacity And Improve Cardiovascular Disease Care </a:t>
            </a:r>
            <a:endParaRPr lang="en-US" i="1" cap="small" dirty="0"/>
          </a:p>
        </p:txBody>
      </p:sp>
      <p:sp>
        <p:nvSpPr>
          <p:cNvPr id="3" name="Text Placeholder 2"/>
          <p:cNvSpPr>
            <a:spLocks noGrp="1"/>
          </p:cNvSpPr>
          <p:nvPr>
            <p:ph type="body" sz="quarter" idx="10"/>
          </p:nvPr>
        </p:nvSpPr>
        <p:spPr>
          <a:xfrm>
            <a:off x="4381760" y="3395663"/>
            <a:ext cx="5712430" cy="490537"/>
          </a:xfrm>
        </p:spPr>
        <p:txBody>
          <a:bodyPr>
            <a:normAutofit/>
          </a:bodyPr>
          <a:lstStyle/>
          <a:p>
            <a:r>
              <a:rPr lang="en-US" sz="2400" dirty="0" smtClean="0"/>
              <a:t>Deborah Cohen, PhD</a:t>
            </a:r>
            <a:endParaRPr lang="en-US" sz="2400" dirty="0"/>
          </a:p>
        </p:txBody>
      </p:sp>
      <p:sp>
        <p:nvSpPr>
          <p:cNvPr id="4" name="Text Placeholder 3"/>
          <p:cNvSpPr>
            <a:spLocks noGrp="1"/>
          </p:cNvSpPr>
          <p:nvPr>
            <p:ph type="body" sz="quarter" idx="11"/>
          </p:nvPr>
        </p:nvSpPr>
        <p:spPr>
          <a:xfrm>
            <a:off x="4374833" y="3843637"/>
            <a:ext cx="5712430" cy="490537"/>
          </a:xfrm>
        </p:spPr>
        <p:txBody>
          <a:bodyPr>
            <a:normAutofit/>
          </a:bodyPr>
          <a:lstStyle/>
          <a:p>
            <a:r>
              <a:rPr lang="en-US" sz="2400" dirty="0" smtClean="0"/>
              <a:t>June, 2017</a:t>
            </a:r>
          </a:p>
        </p:txBody>
      </p:sp>
      <p:sp>
        <p:nvSpPr>
          <p:cNvPr id="5" name="Text Placeholder 4"/>
          <p:cNvSpPr>
            <a:spLocks noGrp="1"/>
          </p:cNvSpPr>
          <p:nvPr>
            <p:ph type="body" sz="quarter" idx="12"/>
          </p:nvPr>
        </p:nvSpPr>
        <p:spPr>
          <a:xfrm>
            <a:off x="4395615" y="2862263"/>
            <a:ext cx="7200640" cy="490537"/>
          </a:xfrm>
        </p:spPr>
        <p:txBody>
          <a:bodyPr>
            <a:noAutofit/>
          </a:bodyPr>
          <a:lstStyle/>
          <a:p>
            <a:r>
              <a:rPr lang="en-US" sz="2800" cap="small" dirty="0" smtClean="0">
                <a:solidFill>
                  <a:srgbClr val="00ADEF"/>
                </a:solidFill>
              </a:rPr>
              <a:t>Practice-based Research Network Conference</a:t>
            </a:r>
            <a:endParaRPr lang="en-US" sz="2800" cap="small" dirty="0">
              <a:solidFill>
                <a:srgbClr val="00ADEF"/>
              </a:solidFill>
            </a:endParaRPr>
          </a:p>
        </p:txBody>
      </p:sp>
    </p:spTree>
    <p:extLst>
      <p:ext uri="{BB962C8B-B14F-4D97-AF65-F5344CB8AC3E}">
        <p14:creationId xmlns:p14="http://schemas.microsoft.com/office/powerpoint/2010/main" val="3463234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cap="small" dirty="0" smtClean="0"/>
              <a:t>ESCALATES.org</a:t>
            </a:r>
            <a:r>
              <a:rPr lang="en-US" dirty="0" smtClean="0"/>
              <a:t> |</a:t>
            </a:r>
            <a:endParaRPr lang="en-US" dirty="0"/>
          </a:p>
        </p:txBody>
      </p:sp>
      <p:sp>
        <p:nvSpPr>
          <p:cNvPr id="4" name="Text Placeholder 3"/>
          <p:cNvSpPr>
            <a:spLocks noGrp="1"/>
          </p:cNvSpPr>
          <p:nvPr>
            <p:ph type="body" sz="quarter" idx="13"/>
          </p:nvPr>
        </p:nvSpPr>
        <p:spPr>
          <a:xfrm>
            <a:off x="4081111" y="325438"/>
            <a:ext cx="6670307" cy="927100"/>
          </a:xfrm>
        </p:spPr>
        <p:txBody>
          <a:bodyPr>
            <a:normAutofit/>
          </a:bodyPr>
          <a:lstStyle/>
          <a:p>
            <a:r>
              <a:rPr lang="en-US" cap="small" dirty="0" smtClean="0"/>
              <a:t>Rapid Dissemination</a:t>
            </a:r>
            <a:endParaRPr lang="en-US" cap="small"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538"/>
          <a:stretch/>
        </p:blipFill>
        <p:spPr>
          <a:xfrm>
            <a:off x="5934554" y="1067495"/>
            <a:ext cx="5435513" cy="579050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72" t="1350" r="333" b="2269"/>
          <a:stretch/>
        </p:blipFill>
        <p:spPr>
          <a:xfrm>
            <a:off x="430888" y="1138516"/>
            <a:ext cx="5306526" cy="5710519"/>
          </a:xfrm>
          <a:prstGeom prst="rect">
            <a:avLst/>
          </a:prstGeom>
        </p:spPr>
      </p:pic>
    </p:spTree>
    <p:extLst>
      <p:ext uri="{BB962C8B-B14F-4D97-AF65-F5344CB8AC3E}">
        <p14:creationId xmlns:p14="http://schemas.microsoft.com/office/powerpoint/2010/main" val="2047688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ABCS |</a:t>
            </a:r>
            <a:endParaRPr lang="en-US" dirty="0"/>
          </a:p>
        </p:txBody>
      </p:sp>
      <p:sp>
        <p:nvSpPr>
          <p:cNvPr id="5" name="Text Placeholder 4"/>
          <p:cNvSpPr>
            <a:spLocks noGrp="1"/>
          </p:cNvSpPr>
          <p:nvPr>
            <p:ph type="body" sz="quarter" idx="12"/>
          </p:nvPr>
        </p:nvSpPr>
        <p:spPr>
          <a:xfrm>
            <a:off x="2011680" y="326144"/>
            <a:ext cx="6085184" cy="927100"/>
          </a:xfrm>
        </p:spPr>
        <p:txBody>
          <a:bodyPr>
            <a:normAutofit/>
          </a:bodyPr>
          <a:lstStyle/>
          <a:p>
            <a:r>
              <a:rPr lang="en-US" cap="small" dirty="0" smtClean="0"/>
              <a:t>Measures</a:t>
            </a:r>
            <a:endParaRPr lang="en-US" cap="small" dirty="0"/>
          </a:p>
        </p:txBody>
      </p:sp>
      <p:graphicFrame>
        <p:nvGraphicFramePr>
          <p:cNvPr id="6" name="Table 123"/>
          <p:cNvGraphicFramePr/>
          <p:nvPr>
            <p:extLst>
              <p:ext uri="{D42A27DB-BD31-4B8C-83A1-F6EECF244321}">
                <p14:modId xmlns:p14="http://schemas.microsoft.com/office/powerpoint/2010/main" val="1234811262"/>
              </p:ext>
            </p:extLst>
          </p:nvPr>
        </p:nvGraphicFramePr>
        <p:xfrm>
          <a:off x="278864" y="1253069"/>
          <a:ext cx="11519845" cy="5069840"/>
        </p:xfrm>
        <a:graphic>
          <a:graphicData uri="http://schemas.openxmlformats.org/drawingml/2006/table">
            <a:tbl>
              <a:tblPr bandRow="1">
                <a:tableStyleId>{5940675A-B579-460E-94D1-54222C63F5DA}</a:tableStyleId>
              </a:tblPr>
              <a:tblGrid>
                <a:gridCol w="2344835"/>
                <a:gridCol w="9175010"/>
              </a:tblGrid>
              <a:tr h="1416389">
                <a:tc>
                  <a:txBody>
                    <a:bodyPr/>
                    <a:lstStyle/>
                    <a:p>
                      <a:pPr algn="ctr" defTabSz="914400"/>
                      <a:r>
                        <a:rPr sz="2800" b="1" dirty="0">
                          <a:solidFill>
                            <a:srgbClr val="00ADEF"/>
                          </a:solidFill>
                          <a:latin typeface="+mn-lt"/>
                        </a:rPr>
                        <a:t>Aspirin</a:t>
                      </a:r>
                    </a:p>
                  </a:txBody>
                  <a:tcPr marL="50800" marR="50800" marT="50800" marB="508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spcBef>
                          <a:spcPts val="3200"/>
                        </a:spcBef>
                      </a:pPr>
                      <a:r>
                        <a:rPr sz="1800"/>
                        <a:t>CMS 164 NQF 0068 - Percentage of patients 18 years of age and older who were discharged alive for acute myocardial infarction (AMI), coronary artery bypass graft (CABG) or percutaneous coronary interventions (PCI) in the 12 months prior to the measurement period, or who had an active diagnosis of ischemic vascular disease (IVD) during the measurement period, and who had documentation of use of aspirin or another antithrombotic during the measurement period. </a:t>
                      </a:r>
                    </a:p>
                  </a:txBody>
                  <a:tcPr marL="50800" marR="50800" marT="50800" marB="508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813344">
                <a:tc>
                  <a:txBody>
                    <a:bodyPr/>
                    <a:lstStyle/>
                    <a:p>
                      <a:pPr algn="ctr" defTabSz="914400"/>
                      <a:r>
                        <a:rPr sz="2800" b="1">
                          <a:solidFill>
                            <a:srgbClr val="00ADEF"/>
                          </a:solidFill>
                          <a:latin typeface="+mn-lt"/>
                        </a:rPr>
                        <a:t>Blood Pressure</a:t>
                      </a:r>
                    </a:p>
                  </a:txBody>
                  <a:tcPr marL="50800" marR="50800" marT="50800" marB="508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spcBef>
                          <a:spcPts val="3200"/>
                        </a:spcBef>
                      </a:pPr>
                      <a:r>
                        <a:rPr sz="1800" dirty="0"/>
                        <a:t>CMS 165 NQF 0018 - Percentage of patients 18-85 years of age who had a diagnosis of hypertension and whose blood pressure was adequately controlled (&lt;140/90mmHg) during the measurement period. </a:t>
                      </a:r>
                    </a:p>
                  </a:txBody>
                  <a:tcPr marL="50800" marR="50800" marT="50800" marB="508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658590">
                <a:tc>
                  <a:txBody>
                    <a:bodyPr/>
                    <a:lstStyle/>
                    <a:p>
                      <a:pPr algn="ctr" defTabSz="914400"/>
                      <a:r>
                        <a:rPr sz="2800" b="1">
                          <a:solidFill>
                            <a:srgbClr val="00ADEF"/>
                          </a:solidFill>
                          <a:latin typeface="+mn-lt"/>
                        </a:rPr>
                        <a:t>Cholesterol</a:t>
                      </a:r>
                    </a:p>
                  </a:txBody>
                  <a:tcPr marL="50800" marR="50800" marT="50800" marB="508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spcBef>
                          <a:spcPts val="3200"/>
                        </a:spcBef>
                      </a:pPr>
                      <a:r>
                        <a:rPr sz="1800" dirty="0"/>
                        <a:t> CMS 347 - Percentage of high-risk adult patients aged &gt;= 21 years who were previously diagnosed with or currently have an active diagnosis of clinical atherosclerotic cardiovascular disease (ASCVD); OR adult patients aged &gt;=21 years with a fasting or direct Low-Density Lipoprotein Cholesterol (LDL-C) level &gt;= 190 mg/</a:t>
                      </a:r>
                      <a:r>
                        <a:rPr sz="1800" dirty="0" err="1"/>
                        <a:t>dL</a:t>
                      </a:r>
                      <a:r>
                        <a:rPr sz="1800" dirty="0"/>
                        <a:t>; OR patients aged 40-75 years with a diagnosis of diabetes with a fasting or direct LDL-C level of 70-189 mg/</a:t>
                      </a:r>
                      <a:r>
                        <a:rPr sz="1800" dirty="0" err="1"/>
                        <a:t>dL</a:t>
                      </a:r>
                      <a:r>
                        <a:rPr sz="1800" dirty="0"/>
                        <a:t>; who were prescribed or are already on statin medication therapy during the measurement year. </a:t>
                      </a:r>
                    </a:p>
                  </a:txBody>
                  <a:tcPr marL="50800" marR="50800" marT="50800" marB="508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530503">
                <a:tc>
                  <a:txBody>
                    <a:bodyPr/>
                    <a:lstStyle/>
                    <a:p>
                      <a:pPr algn="ctr" defTabSz="914400"/>
                      <a:r>
                        <a:rPr sz="2800" b="1">
                          <a:solidFill>
                            <a:srgbClr val="00ADEF"/>
                          </a:solidFill>
                          <a:latin typeface="+mn-lt"/>
                        </a:rPr>
                        <a:t>Smoking</a:t>
                      </a:r>
                    </a:p>
                  </a:txBody>
                  <a:tcPr marL="50800" marR="50800" marT="50800" marB="508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a:spcBef>
                          <a:spcPts val="3200"/>
                        </a:spcBef>
                      </a:pPr>
                      <a:r>
                        <a:rPr sz="1800" dirty="0"/>
                        <a:t>CMS138 NQF008 - Percentage of patients aged 18 years and older who were screened for tobacco use one or more times within 24 months AND who received cessation counseling intervention if identified as a tobacco user </a:t>
                      </a:r>
                    </a:p>
                  </a:txBody>
                  <a:tcPr marL="50800" marR="50800" marT="50800" marB="508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86371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207" y="2934695"/>
            <a:ext cx="2838627" cy="1058905"/>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8199" y="975817"/>
            <a:ext cx="1187447" cy="1662787"/>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2802" y="3385759"/>
            <a:ext cx="1259121" cy="1626290"/>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1449" y="5149560"/>
            <a:ext cx="1163867" cy="1621502"/>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3204" y="172899"/>
            <a:ext cx="1566713" cy="1605836"/>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8847" y="975817"/>
            <a:ext cx="1244544" cy="1421655"/>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4955" y="5149560"/>
            <a:ext cx="1176267" cy="1621502"/>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1119" y="3385759"/>
            <a:ext cx="1281443" cy="1648937"/>
          </a:xfrm>
          <a:prstGeom prst="rect">
            <a:avLst/>
          </a:prstGeom>
        </p:spPr>
      </p:pic>
      <p:sp>
        <p:nvSpPr>
          <p:cNvPr id="2" name="TextBox 1"/>
          <p:cNvSpPr txBox="1"/>
          <p:nvPr/>
        </p:nvSpPr>
        <p:spPr>
          <a:xfrm>
            <a:off x="0" y="5770179"/>
            <a:ext cx="423263" cy="1569660"/>
          </a:xfrm>
          <a:prstGeom prst="rect">
            <a:avLst/>
          </a:prstGeom>
          <a:noFill/>
        </p:spPr>
        <p:txBody>
          <a:bodyPr wrap="square" rtlCol="0">
            <a:spAutoFit/>
          </a:bodyPr>
          <a:lstStyle/>
          <a:p>
            <a:r>
              <a:rPr lang="en-US" sz="9600" dirty="0" smtClean="0">
                <a:solidFill>
                  <a:schemeClr val="tx1">
                    <a:lumMod val="50000"/>
                    <a:lumOff val="50000"/>
                  </a:schemeClr>
                </a:solidFill>
              </a:rPr>
              <a:t>*</a:t>
            </a:r>
            <a:endParaRPr lang="en-US" sz="9600" dirty="0">
              <a:solidFill>
                <a:schemeClr val="tx1">
                  <a:lumMod val="50000"/>
                  <a:lumOff val="50000"/>
                </a:schemeClr>
              </a:solidFill>
            </a:endParaRPr>
          </a:p>
        </p:txBody>
      </p:sp>
      <p:sp>
        <p:nvSpPr>
          <p:cNvPr id="3" name="TextBox 2"/>
          <p:cNvSpPr txBox="1"/>
          <p:nvPr/>
        </p:nvSpPr>
        <p:spPr>
          <a:xfrm>
            <a:off x="630620" y="6022428"/>
            <a:ext cx="1308538" cy="584775"/>
          </a:xfrm>
          <a:prstGeom prst="rect">
            <a:avLst/>
          </a:prstGeom>
          <a:noFill/>
        </p:spPr>
        <p:txBody>
          <a:bodyPr wrap="square" rtlCol="0">
            <a:spAutoFit/>
          </a:bodyPr>
          <a:lstStyle/>
          <a:p>
            <a:pPr algn="ctr"/>
            <a:r>
              <a:rPr lang="en-US" sz="1600" b="1" dirty="0" smtClean="0">
                <a:solidFill>
                  <a:schemeClr val="tx1">
                    <a:lumMod val="50000"/>
                    <a:lumOff val="50000"/>
                  </a:schemeClr>
                </a:solidFill>
              </a:rPr>
              <a:t>Context Assessment</a:t>
            </a:r>
            <a:endParaRPr lang="en-US" sz="1600" b="1" dirty="0">
              <a:solidFill>
                <a:schemeClr val="tx1">
                  <a:lumMod val="50000"/>
                  <a:lumOff val="50000"/>
                </a:schemeClr>
              </a:solidFill>
            </a:endParaRPr>
          </a:p>
        </p:txBody>
      </p:sp>
    </p:spTree>
    <p:extLst>
      <p:ext uri="{BB962C8B-B14F-4D97-AF65-F5344CB8AC3E}">
        <p14:creationId xmlns:p14="http://schemas.microsoft.com/office/powerpoint/2010/main" val="67664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70833E-6 4.81481E-6 L -0.00026 0.3831 " pathEditMode="relative" rAng="0" ptsTypes="AA">
                                      <p:cBhvr>
                                        <p:cTn id="34" dur="2000" fill="hold"/>
                                        <p:tgtEl>
                                          <p:spTgt spid="26"/>
                                        </p:tgtEl>
                                        <p:attrNameLst>
                                          <p:attrName>ppt_x</p:attrName>
                                          <p:attrName>ppt_y</p:attrName>
                                        </p:attrNameLst>
                                      </p:cBhvr>
                                      <p:rCtr x="-13" y="19144"/>
                                    </p:animMotion>
                                  </p:childTnLst>
                                </p:cTn>
                              </p:par>
                              <p:par>
                                <p:cTn id="35" presetID="42" presetClass="path" presetSubtype="0" accel="50000" decel="50000" fill="hold" nodeType="withEffect">
                                  <p:stCondLst>
                                    <p:cond delay="0"/>
                                  </p:stCondLst>
                                  <p:childTnLst>
                                    <p:animMotion origin="layout" path="M -2.29167E-6 -4.44444E-6 L -0.21406 0.23635 " pathEditMode="relative" rAng="0" ptsTypes="AA">
                                      <p:cBhvr>
                                        <p:cTn id="36" dur="2000" fill="hold"/>
                                        <p:tgtEl>
                                          <p:spTgt spid="27"/>
                                        </p:tgtEl>
                                        <p:attrNameLst>
                                          <p:attrName>ppt_x</p:attrName>
                                          <p:attrName>ppt_y</p:attrName>
                                        </p:attrNameLst>
                                      </p:cBhvr>
                                      <p:rCtr x="-10703" y="11806"/>
                                    </p:animMotion>
                                  </p:childTnLst>
                                </p:cTn>
                              </p:par>
                              <p:par>
                                <p:cTn id="37" presetID="42" presetClass="path" presetSubtype="0" accel="50000" decel="50000" fill="hold" nodeType="withEffect">
                                  <p:stCondLst>
                                    <p:cond delay="0"/>
                                  </p:stCondLst>
                                  <p:childTnLst>
                                    <p:animMotion origin="layout" path="M -2.91667E-6 2.22222E-6 L -0.25468 -0.09653 " pathEditMode="relative" rAng="0" ptsTypes="AA">
                                      <p:cBhvr>
                                        <p:cTn id="38" dur="2000" fill="hold"/>
                                        <p:tgtEl>
                                          <p:spTgt spid="31"/>
                                        </p:tgtEl>
                                        <p:attrNameLst>
                                          <p:attrName>ppt_x</p:attrName>
                                          <p:attrName>ppt_y</p:attrName>
                                        </p:attrNameLst>
                                      </p:cBhvr>
                                      <p:rCtr x="-12734" y="-4838"/>
                                    </p:animMotion>
                                  </p:childTnLst>
                                </p:cTn>
                              </p:par>
                              <p:par>
                                <p:cTn id="39" presetID="42" presetClass="path" presetSubtype="0" accel="50000" decel="50000" fill="hold" nodeType="withEffect">
                                  <p:stCondLst>
                                    <p:cond delay="0"/>
                                  </p:stCondLst>
                                  <p:childTnLst>
                                    <p:animMotion origin="layout" path="M 3.95833E-6 2.22222E-6 L -0.11823 -0.35949 " pathEditMode="relative" rAng="0" ptsTypes="AA">
                                      <p:cBhvr>
                                        <p:cTn id="40" dur="2000" fill="hold"/>
                                        <p:tgtEl>
                                          <p:spTgt spid="30"/>
                                        </p:tgtEl>
                                        <p:attrNameLst>
                                          <p:attrName>ppt_x</p:attrName>
                                          <p:attrName>ppt_y</p:attrName>
                                        </p:attrNameLst>
                                      </p:cBhvr>
                                      <p:rCtr x="-5911" y="-17986"/>
                                    </p:animMotion>
                                  </p:childTnLst>
                                </p:cTn>
                              </p:par>
                              <p:par>
                                <p:cTn id="41" presetID="42" presetClass="path" presetSubtype="0" accel="50000" decel="50000" fill="hold" nodeType="withEffect">
                                  <p:stCondLst>
                                    <p:cond delay="0"/>
                                  </p:stCondLst>
                                  <p:childTnLst>
                                    <p:animMotion origin="layout" path="M 2.70833E-6 2.22222E-6 L 0.10599 -0.35949 " pathEditMode="relative" rAng="0" ptsTypes="AA">
                                      <p:cBhvr>
                                        <p:cTn id="42" dur="2000" fill="hold"/>
                                        <p:tgtEl>
                                          <p:spTgt spid="25"/>
                                        </p:tgtEl>
                                        <p:attrNameLst>
                                          <p:attrName>ppt_x</p:attrName>
                                          <p:attrName>ppt_y</p:attrName>
                                        </p:attrNameLst>
                                      </p:cBhvr>
                                      <p:rCtr x="5299" y="-17986"/>
                                    </p:animMotion>
                                  </p:childTnLst>
                                </p:cTn>
                              </p:par>
                              <p:par>
                                <p:cTn id="43" presetID="42" presetClass="path" presetSubtype="0" accel="50000" decel="50000" fill="hold" nodeType="withEffect">
                                  <p:stCondLst>
                                    <p:cond delay="0"/>
                                  </p:stCondLst>
                                  <p:childTnLst>
                                    <p:animMotion origin="layout" path="M -3.33333E-6 2.22222E-6 L 0.24779 -0.09653 " pathEditMode="relative" rAng="0" ptsTypes="AA">
                                      <p:cBhvr>
                                        <p:cTn id="44" dur="2000" fill="hold"/>
                                        <p:tgtEl>
                                          <p:spTgt spid="24"/>
                                        </p:tgtEl>
                                        <p:attrNameLst>
                                          <p:attrName>ppt_x</p:attrName>
                                          <p:attrName>ppt_y</p:attrName>
                                        </p:attrNameLst>
                                      </p:cBhvr>
                                      <p:rCtr x="12383" y="-4838"/>
                                    </p:animMotion>
                                  </p:childTnLst>
                                </p:cTn>
                              </p:par>
                              <p:par>
                                <p:cTn id="45" presetID="42" presetClass="path" presetSubtype="0" accel="50000" decel="50000" fill="hold" nodeType="withEffect">
                                  <p:stCondLst>
                                    <p:cond delay="0"/>
                                  </p:stCondLst>
                                  <p:childTnLst>
                                    <p:animMotion origin="layout" path="M 3.125E-6 4.07407E-6 L 0.20677 0.23634 " pathEditMode="relative" rAng="0" ptsTypes="AA">
                                      <p:cBhvr>
                                        <p:cTn id="46" dur="2000" fill="hold"/>
                                        <p:tgtEl>
                                          <p:spTgt spid="23"/>
                                        </p:tgtEl>
                                        <p:attrNameLst>
                                          <p:attrName>ppt_x</p:attrName>
                                          <p:attrName>ppt_y</p:attrName>
                                        </p:attrNameLst>
                                      </p:cBhvr>
                                      <p:rCtr x="10339" y="11806"/>
                                    </p:animMotion>
                                  </p:childTnLst>
                                </p:cTn>
                              </p:par>
                              <p:par>
                                <p:cTn id="47" presetID="10" presetClass="exit" presetSubtype="0" fill="hold" nodeType="withEffect">
                                  <p:stCondLst>
                                    <p:cond delay="0"/>
                                  </p:stCondLst>
                                  <p:childTnLst>
                                    <p:animEffect transition="out" filter="fade">
                                      <p:cBhvr>
                                        <p:cTn id="48" dur="1500"/>
                                        <p:tgtEl>
                                          <p:spTgt spid="27"/>
                                        </p:tgtEl>
                                      </p:cBhvr>
                                    </p:animEffect>
                                    <p:set>
                                      <p:cBhvr>
                                        <p:cTn id="49" dur="1" fill="hold">
                                          <p:stCondLst>
                                            <p:cond delay="1499"/>
                                          </p:stCondLst>
                                        </p:cTn>
                                        <p:tgtEl>
                                          <p:spTgt spid="2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500"/>
                                        <p:tgtEl>
                                          <p:spTgt spid="26"/>
                                        </p:tgtEl>
                                      </p:cBhvr>
                                    </p:animEffect>
                                    <p:set>
                                      <p:cBhvr>
                                        <p:cTn id="52" dur="1" fill="hold">
                                          <p:stCondLst>
                                            <p:cond delay="1499"/>
                                          </p:stCondLst>
                                        </p:cTn>
                                        <p:tgtEl>
                                          <p:spTgt spid="2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500"/>
                                        <p:tgtEl>
                                          <p:spTgt spid="23"/>
                                        </p:tgtEl>
                                      </p:cBhvr>
                                    </p:animEffect>
                                    <p:set>
                                      <p:cBhvr>
                                        <p:cTn id="55" dur="1" fill="hold">
                                          <p:stCondLst>
                                            <p:cond delay="1499"/>
                                          </p:stCondLst>
                                        </p:cTn>
                                        <p:tgtEl>
                                          <p:spTgt spid="2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500"/>
                                        <p:tgtEl>
                                          <p:spTgt spid="24"/>
                                        </p:tgtEl>
                                      </p:cBhvr>
                                    </p:animEffect>
                                    <p:set>
                                      <p:cBhvr>
                                        <p:cTn id="58" dur="1" fill="hold">
                                          <p:stCondLst>
                                            <p:cond delay="1499"/>
                                          </p:stCondLst>
                                        </p:cTn>
                                        <p:tgtEl>
                                          <p:spTgt spid="2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500"/>
                                        <p:tgtEl>
                                          <p:spTgt spid="25"/>
                                        </p:tgtEl>
                                      </p:cBhvr>
                                    </p:animEffect>
                                    <p:set>
                                      <p:cBhvr>
                                        <p:cTn id="61" dur="1" fill="hold">
                                          <p:stCondLst>
                                            <p:cond delay="1499"/>
                                          </p:stCondLst>
                                        </p:cTn>
                                        <p:tgtEl>
                                          <p:spTgt spid="2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500"/>
                                        <p:tgtEl>
                                          <p:spTgt spid="30"/>
                                        </p:tgtEl>
                                      </p:cBhvr>
                                    </p:animEffect>
                                    <p:set>
                                      <p:cBhvr>
                                        <p:cTn id="64" dur="1" fill="hold">
                                          <p:stCondLst>
                                            <p:cond delay="1499"/>
                                          </p:stCondLst>
                                        </p:cTn>
                                        <p:tgtEl>
                                          <p:spTgt spid="3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500"/>
                                        <p:tgtEl>
                                          <p:spTgt spid="31"/>
                                        </p:tgtEl>
                                      </p:cBhvr>
                                    </p:animEffect>
                                    <p:set>
                                      <p:cBhvr>
                                        <p:cTn id="67" dur="1" fill="hold">
                                          <p:stCondLst>
                                            <p:cond delay="1499"/>
                                          </p:stCondLst>
                                        </p:cTn>
                                        <p:tgtEl>
                                          <p:spTgt spid="31"/>
                                        </p:tgtEl>
                                        <p:attrNameLst>
                                          <p:attrName>style.visibility</p:attrName>
                                        </p:attrNameLst>
                                      </p:cBhvr>
                                      <p:to>
                                        <p:strVal val="hidden"/>
                                      </p:to>
                                    </p:set>
                                  </p:childTnLst>
                                </p:cTn>
                              </p:par>
                              <p:par>
                                <p:cTn id="68" presetID="6" presetClass="emph" presetSubtype="0" fill="hold" nodeType="withEffect">
                                  <p:stCondLst>
                                    <p:cond delay="0"/>
                                  </p:stCondLst>
                                  <p:childTnLst>
                                    <p:animScale>
                                      <p:cBhvr>
                                        <p:cTn id="69" dur="1500" fill="hold"/>
                                        <p:tgtEl>
                                          <p:spTgt spid="2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392"/>
            <a:ext cx="12192000" cy="9144000"/>
          </a:xfrm>
          <a:prstGeom prst="rect">
            <a:avLst/>
          </a:prstGeom>
          <a:ln>
            <a:solidFill>
              <a:schemeClr val="bg1"/>
            </a:solidFill>
          </a:ln>
        </p:spPr>
      </p:pic>
    </p:spTree>
    <p:extLst>
      <p:ext uri="{BB962C8B-B14F-4D97-AF65-F5344CB8AC3E}">
        <p14:creationId xmlns:p14="http://schemas.microsoft.com/office/powerpoint/2010/main" val="3069302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05728" y="1125888"/>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0" name="Group 19"/>
          <p:cNvGrpSpPr/>
          <p:nvPr/>
        </p:nvGrpSpPr>
        <p:grpSpPr>
          <a:xfrm>
            <a:off x="3457495" y="1899311"/>
            <a:ext cx="3052305" cy="2636948"/>
            <a:chOff x="3457495" y="1899311"/>
            <a:chExt cx="3052305" cy="2636948"/>
          </a:xfrm>
        </p:grpSpPr>
        <p:sp>
          <p:nvSpPr>
            <p:cNvPr id="12" name="Oval 11"/>
            <p:cNvSpPr/>
            <p:nvPr/>
          </p:nvSpPr>
          <p:spPr>
            <a:xfrm>
              <a:off x="3588061" y="1899311"/>
              <a:ext cx="2738515" cy="2636948"/>
            </a:xfrm>
            <a:prstGeom prst="ellipse">
              <a:avLst/>
            </a:prstGeom>
            <a:solidFill>
              <a:srgbClr val="384EA2"/>
            </a:solidFill>
            <a:ln>
              <a:solidFill>
                <a:srgbClr val="7575B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2"/>
            <p:cNvSpPr/>
            <p:nvPr/>
          </p:nvSpPr>
          <p:spPr>
            <a:xfrm>
              <a:off x="3457495" y="2761667"/>
              <a:ext cx="3052305"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Foundational Ideas</a:t>
              </a:r>
            </a:p>
          </p:txBody>
        </p:sp>
      </p:grpSp>
      <p:grpSp>
        <p:nvGrpSpPr>
          <p:cNvPr id="19" name="Group 18"/>
          <p:cNvGrpSpPr/>
          <p:nvPr/>
        </p:nvGrpSpPr>
        <p:grpSpPr>
          <a:xfrm>
            <a:off x="6352904" y="1899311"/>
            <a:ext cx="3052305" cy="2636948"/>
            <a:chOff x="6352904" y="1899311"/>
            <a:chExt cx="3052305" cy="2636948"/>
          </a:xfrm>
          <a:solidFill>
            <a:srgbClr val="384EA2"/>
          </a:solidFill>
        </p:grpSpPr>
        <p:sp>
          <p:nvSpPr>
            <p:cNvPr id="14" name="Oval 13"/>
            <p:cNvSpPr/>
            <p:nvPr/>
          </p:nvSpPr>
          <p:spPr>
            <a:xfrm>
              <a:off x="6509800" y="1899311"/>
              <a:ext cx="2738515" cy="2636948"/>
            </a:xfrm>
            <a:prstGeom prst="ellipse">
              <a:avLst/>
            </a:prstGeom>
            <a:grpFill/>
            <a:ln>
              <a:solidFill>
                <a:srgbClr val="384EA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6352904" y="2761667"/>
              <a:ext cx="3052305"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Evaluation Methods</a:t>
              </a:r>
            </a:p>
          </p:txBody>
        </p:sp>
      </p:grpSp>
      <p:grpSp>
        <p:nvGrpSpPr>
          <p:cNvPr id="18" name="Group 17"/>
          <p:cNvGrpSpPr/>
          <p:nvPr/>
        </p:nvGrpSpPr>
        <p:grpSpPr>
          <a:xfrm>
            <a:off x="9381206" y="1899311"/>
            <a:ext cx="2738515" cy="2636948"/>
            <a:chOff x="9381206" y="1899311"/>
            <a:chExt cx="2738515" cy="2636948"/>
          </a:xfrm>
        </p:grpSpPr>
        <p:sp>
          <p:nvSpPr>
            <p:cNvPr id="16" name="Oval 15"/>
            <p:cNvSpPr/>
            <p:nvPr/>
          </p:nvSpPr>
          <p:spPr>
            <a:xfrm>
              <a:off x="9381206" y="1899311"/>
              <a:ext cx="2738515" cy="2636948"/>
            </a:xfrm>
            <a:prstGeom prst="ellipse">
              <a:avLst/>
            </a:prstGeom>
            <a:solidFill>
              <a:srgbClr val="F2A143"/>
            </a:solidFill>
            <a:ln>
              <a:solidFill>
                <a:srgbClr val="F2A14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9443505" y="2761667"/>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EvidenceNOW Practices</a:t>
              </a:r>
            </a:p>
          </p:txBody>
        </p:sp>
      </p:grpSp>
      <p:sp>
        <p:nvSpPr>
          <p:cNvPr id="21" name="TextBox 20"/>
          <p:cNvSpPr txBox="1"/>
          <p:nvPr/>
        </p:nvSpPr>
        <p:spPr>
          <a:xfrm>
            <a:off x="764274" y="2417679"/>
            <a:ext cx="2863797" cy="769441"/>
          </a:xfrm>
          <a:prstGeom prst="rect">
            <a:avLst/>
          </a:prstGeom>
          <a:noFill/>
        </p:spPr>
        <p:txBody>
          <a:bodyPr wrap="none" rtlCol="0">
            <a:spAutoFit/>
          </a:bodyPr>
          <a:lstStyle/>
          <a:p>
            <a:pPr algn="ctr"/>
            <a:r>
              <a:rPr lang="en-US" sz="4400" dirty="0">
                <a:solidFill>
                  <a:prstClr val="white"/>
                </a:solidFill>
                <a:latin typeface="Calibri Light" panose="020F0302020204030204"/>
              </a:rPr>
              <a:t>Background</a:t>
            </a:r>
          </a:p>
        </p:txBody>
      </p:sp>
    </p:spTree>
    <p:extLst>
      <p:ext uri="{BB962C8B-B14F-4D97-AF65-F5344CB8AC3E}">
        <p14:creationId xmlns:p14="http://schemas.microsoft.com/office/powerpoint/2010/main" val="18406908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494676" y="326144"/>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smtClean="0"/>
              <a:t>Characteristics Of EvidenceNOW Practices</a:t>
            </a:r>
            <a:endParaRPr lang="en-US" cap="small" dirty="0"/>
          </a:p>
        </p:txBody>
      </p:sp>
      <p:graphicFrame>
        <p:nvGraphicFramePr>
          <p:cNvPr id="4" name="Table 3"/>
          <p:cNvGraphicFramePr>
            <a:graphicFrameLocks noGrp="1"/>
          </p:cNvGraphicFramePr>
          <p:nvPr>
            <p:extLst>
              <p:ext uri="{D42A27DB-BD31-4B8C-83A1-F6EECF244321}">
                <p14:modId xmlns:p14="http://schemas.microsoft.com/office/powerpoint/2010/main" val="118588032"/>
              </p:ext>
            </p:extLst>
          </p:nvPr>
        </p:nvGraphicFramePr>
        <p:xfrm>
          <a:off x="1983197" y="1104163"/>
          <a:ext cx="8907408" cy="5349187"/>
        </p:xfrm>
        <a:graphic>
          <a:graphicData uri="http://schemas.openxmlformats.org/drawingml/2006/table">
            <a:tbl>
              <a:tblPr firstRow="1" bandRow="1">
                <a:tableStyleId>{B301B821-A1FF-4177-AEE7-76D212191A09}</a:tableStyleId>
              </a:tblPr>
              <a:tblGrid>
                <a:gridCol w="4386781"/>
                <a:gridCol w="1880170"/>
                <a:gridCol w="2640457"/>
              </a:tblGrid>
              <a:tr h="467783">
                <a:tc>
                  <a:txBody>
                    <a:bodyPr/>
                    <a:lstStyle/>
                    <a:p>
                      <a:pPr algn="ctr" fontAlgn="b"/>
                      <a:r>
                        <a:rPr lang="en-US" sz="1800" b="0" i="0" u="none" strike="noStrike" dirty="0" smtClean="0">
                          <a:solidFill>
                            <a:schemeClr val="bg1"/>
                          </a:solidFill>
                          <a:effectLst/>
                          <a:latin typeface="+mn-lt"/>
                        </a:rPr>
                        <a:t>Characteristic, n(%)</a:t>
                      </a:r>
                      <a:endParaRPr lang="en-US" sz="1800" b="0" i="0" u="none" strike="noStrike" dirty="0">
                        <a:solidFill>
                          <a:schemeClr val="bg1"/>
                        </a:solidFill>
                        <a:effectLst/>
                        <a:latin typeface="+mn-lt"/>
                      </a:endParaRPr>
                    </a:p>
                  </a:txBody>
                  <a:tcPr marL="9065" marR="9065" marT="906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384EA2"/>
                    </a:solidFill>
                  </a:tcPr>
                </a:tc>
                <a:tc>
                  <a:txBody>
                    <a:bodyPr/>
                    <a:lstStyle/>
                    <a:p>
                      <a:pPr algn="ctr" fontAlgn="b"/>
                      <a:r>
                        <a:rPr lang="en-US" sz="1800" b="0" i="0" u="none" strike="noStrike" dirty="0" smtClean="0">
                          <a:solidFill>
                            <a:schemeClr val="bg1"/>
                          </a:solidFill>
                          <a:effectLst/>
                          <a:latin typeface="+mn-lt"/>
                        </a:rPr>
                        <a:t>N=1,509</a:t>
                      </a:r>
                      <a:endParaRPr lang="en-US" sz="1800" b="0" i="0" u="none" strike="noStrike" dirty="0">
                        <a:solidFill>
                          <a:schemeClr val="bg1"/>
                        </a:solidFill>
                        <a:effectLst/>
                        <a:latin typeface="+mn-lt"/>
                      </a:endParaRPr>
                    </a:p>
                  </a:txBody>
                  <a:tcPr marL="9065" marR="9065" marT="906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384EA2"/>
                    </a:solidFill>
                  </a:tcPr>
                </a:tc>
                <a:tc>
                  <a:txBody>
                    <a:bodyPr/>
                    <a:lstStyle/>
                    <a:p>
                      <a:pPr algn="ctr" fontAlgn="b"/>
                      <a:r>
                        <a:rPr lang="en-US" sz="1800" b="0" i="0" u="none" strike="noStrike" dirty="0" smtClean="0">
                          <a:solidFill>
                            <a:schemeClr val="bg1"/>
                          </a:solidFill>
                          <a:effectLst/>
                          <a:latin typeface="+mn-lt"/>
                        </a:rPr>
                        <a:t>Cooperative Range (%)</a:t>
                      </a:r>
                      <a:endParaRPr lang="en-US" sz="1800" b="0" i="0" u="none" strike="noStrike" dirty="0">
                        <a:solidFill>
                          <a:schemeClr val="bg1"/>
                        </a:solidFill>
                        <a:effectLst/>
                        <a:latin typeface="+mn-lt"/>
                      </a:endParaRPr>
                    </a:p>
                  </a:txBody>
                  <a:tcPr marL="9065" marR="9065" marT="906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384EA2"/>
                    </a:solidFill>
                  </a:tcPr>
                </a:tc>
              </a:tr>
              <a:tr h="304964">
                <a:tc gridSpan="3">
                  <a:txBody>
                    <a:bodyPr/>
                    <a:lstStyle/>
                    <a:p>
                      <a:pPr marL="122238" indent="0" algn="l" fontAlgn="b">
                        <a:tabLst/>
                      </a:pPr>
                      <a:r>
                        <a:rPr lang="en-US" sz="1800" u="none" strike="noStrike" dirty="0">
                          <a:effectLst/>
                          <a:latin typeface="+mn-lt"/>
                        </a:rPr>
                        <a:t>Practice location</a:t>
                      </a:r>
                      <a:endParaRPr lang="en-US" sz="1800" b="1" i="0" u="none" strike="noStrike" dirty="0">
                        <a:solidFill>
                          <a:srgbClr val="000000"/>
                        </a:solidFill>
                        <a:effectLst/>
                        <a:latin typeface="+mn-lt"/>
                      </a:endParaRPr>
                    </a:p>
                  </a:txBody>
                  <a:tcPr marL="9065"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84EA2">
                        <a:alpha val="55000"/>
                      </a:srgbClr>
                    </a:solidFill>
                  </a:tcPr>
                </a:tc>
                <a:tc hMerge="1">
                  <a:txBody>
                    <a:bodyPr/>
                    <a:lstStyle/>
                    <a:p>
                      <a:endParaRPr lang="en-US"/>
                    </a:p>
                  </a:txBody>
                  <a:tcPr/>
                </a:tc>
                <a:tc hMerge="1">
                  <a:txBody>
                    <a:bodyPr/>
                    <a:lstStyle/>
                    <a:p>
                      <a:pPr algn="l" fontAlgn="b"/>
                      <a:endParaRPr lang="en-US" sz="1800" b="1" i="0" u="none" strike="noStrike" dirty="0">
                        <a:solidFill>
                          <a:srgbClr val="000000"/>
                        </a:solidFill>
                        <a:effectLst/>
                        <a:latin typeface="+mn-lt"/>
                      </a:endParaRPr>
                    </a:p>
                  </a:txBody>
                  <a:tcPr marL="9065" marR="9065" marT="9065" marB="0" anchor="b">
                    <a:lnL w="12700" cap="flat" cmpd="sng" algn="ctr">
                      <a:solidFill>
                        <a:schemeClr val="bg1"/>
                      </a:solidFill>
                      <a:prstDash val="solid"/>
                      <a:round/>
                      <a:headEnd type="none" w="med" len="med"/>
                      <a:tailEnd type="none" w="med" len="med"/>
                    </a:lnL>
                    <a:lnR w="12700" cap="flat" cmpd="sng" algn="ctr">
                      <a:solidFill>
                        <a:srgbClr val="4D4D4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r>
              <a:tr h="304964">
                <a:tc>
                  <a:txBody>
                    <a:bodyPr/>
                    <a:lstStyle/>
                    <a:p>
                      <a:pPr algn="l" fontAlgn="b"/>
                      <a:r>
                        <a:rPr lang="en-US" sz="1800" u="none" strike="noStrike" dirty="0" smtClean="0">
                          <a:effectLst/>
                          <a:latin typeface="+mn-lt"/>
                        </a:rPr>
                        <a:t>  Urban</a:t>
                      </a:r>
                      <a:endParaRPr lang="en-US" sz="1800" b="0" i="0" u="none" strike="noStrike" dirty="0">
                        <a:solidFill>
                          <a:srgbClr val="000000"/>
                        </a:solidFill>
                        <a:effectLst/>
                        <a:latin typeface="+mn-lt"/>
                      </a:endParaRPr>
                    </a:p>
                  </a:txBody>
                  <a:tcPr marL="81588"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mn-lt"/>
                        </a:rPr>
                        <a:t>1024 (68.1)</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mn-lt"/>
                        </a:rPr>
                        <a:t>47.7-100</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04964">
                <a:tc>
                  <a:txBody>
                    <a:bodyPr/>
                    <a:lstStyle/>
                    <a:p>
                      <a:pPr algn="l" fontAlgn="b"/>
                      <a:r>
                        <a:rPr lang="en-US" sz="1800" u="none" strike="noStrike" dirty="0" smtClean="0">
                          <a:effectLst/>
                          <a:latin typeface="+mn-lt"/>
                        </a:rPr>
                        <a:t>  Rural</a:t>
                      </a:r>
                      <a:endParaRPr lang="en-US" sz="1800" b="0" i="0" u="none" strike="noStrike" dirty="0">
                        <a:solidFill>
                          <a:srgbClr val="000000"/>
                        </a:solidFill>
                        <a:effectLst/>
                        <a:latin typeface="+mn-lt"/>
                      </a:endParaRPr>
                    </a:p>
                  </a:txBody>
                  <a:tcPr marL="81588"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en-US" sz="1800" b="0" i="0" u="none" strike="noStrike" dirty="0" smtClean="0">
                          <a:solidFill>
                            <a:srgbClr val="000000"/>
                          </a:solidFill>
                          <a:effectLst/>
                          <a:latin typeface="+mn-lt"/>
                        </a:rPr>
                        <a:t>286 (19.0) </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en-US" sz="1800" b="0" i="0" u="none" strike="noStrike" dirty="0" smtClean="0">
                          <a:solidFill>
                            <a:srgbClr val="000000"/>
                          </a:solidFill>
                          <a:effectLst/>
                          <a:latin typeface="+mn-lt"/>
                        </a:rPr>
                        <a:t>0.0-30.9</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r>
              <a:tr h="304964">
                <a:tc>
                  <a:txBody>
                    <a:bodyPr/>
                    <a:lstStyle/>
                    <a:p>
                      <a:pPr algn="l" fontAlgn="b"/>
                      <a:r>
                        <a:rPr lang="en-US" sz="1800" u="none" strike="noStrike" dirty="0" smtClean="0">
                          <a:effectLst/>
                          <a:latin typeface="+mn-lt"/>
                        </a:rPr>
                        <a:t>  Suburban</a:t>
                      </a:r>
                      <a:endParaRPr lang="en-US" sz="1800" b="0" i="0" u="none" strike="noStrike" dirty="0">
                        <a:solidFill>
                          <a:srgbClr val="000000"/>
                        </a:solidFill>
                        <a:effectLst/>
                        <a:latin typeface="+mn-lt"/>
                      </a:endParaRPr>
                    </a:p>
                  </a:txBody>
                  <a:tcPr marL="81588"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mn-lt"/>
                        </a:rPr>
                        <a:t>169 (11.2)</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mn-lt"/>
                        </a:rPr>
                        <a:t>0.0-26.4</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04964">
                <a:tc>
                  <a:txBody>
                    <a:bodyPr/>
                    <a:lstStyle/>
                    <a:p>
                      <a:pPr marL="173038" indent="0" algn="l" fontAlgn="b">
                        <a:tabLst/>
                      </a:pPr>
                      <a:r>
                        <a:rPr lang="en-US" sz="1800" b="0" i="0" u="none" strike="noStrike" dirty="0" smtClean="0">
                          <a:solidFill>
                            <a:srgbClr val="000000"/>
                          </a:solidFill>
                          <a:effectLst/>
                          <a:latin typeface="+mn-lt"/>
                        </a:rPr>
                        <a:t>Classified</a:t>
                      </a:r>
                      <a:r>
                        <a:rPr lang="en-US" sz="1800" b="0" i="0" u="none" strike="noStrike" baseline="0" dirty="0" smtClean="0">
                          <a:solidFill>
                            <a:srgbClr val="000000"/>
                          </a:solidFill>
                          <a:effectLst/>
                          <a:latin typeface="+mn-lt"/>
                        </a:rPr>
                        <a:t> as Medically Underserved Area</a:t>
                      </a:r>
                      <a:endParaRPr lang="en-US" sz="1800" b="0" i="0" u="none" strike="noStrike" dirty="0">
                        <a:solidFill>
                          <a:srgbClr val="000000"/>
                        </a:solidFill>
                        <a:effectLst/>
                        <a:latin typeface="+mn-lt"/>
                      </a:endParaRPr>
                    </a:p>
                  </a:txBody>
                  <a:tcPr marL="9065"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 485 (32.2)</a:t>
                      </a:r>
                    </a:p>
                  </a:txBody>
                  <a:tcPr marL="9065"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11.6-40.8</a:t>
                      </a:r>
                    </a:p>
                  </a:txBody>
                  <a:tcPr marL="9065"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r>
              <a:tr h="304964">
                <a:tc gridSpan="3">
                  <a:txBody>
                    <a:bodyPr/>
                    <a:lstStyle/>
                    <a:p>
                      <a:pPr marL="122238" indent="0" algn="l" fontAlgn="b">
                        <a:tabLst/>
                      </a:pPr>
                      <a:r>
                        <a:rPr lang="en-US" sz="1800" u="none" strike="noStrike" dirty="0">
                          <a:effectLst/>
                          <a:latin typeface="+mn-lt"/>
                        </a:rPr>
                        <a:t>Practice </a:t>
                      </a:r>
                      <a:r>
                        <a:rPr lang="en-US" sz="1800" u="none" strike="noStrike" dirty="0" smtClean="0">
                          <a:effectLst/>
                          <a:latin typeface="+mn-lt"/>
                        </a:rPr>
                        <a:t>size</a:t>
                      </a:r>
                      <a:endParaRPr lang="en-US" sz="1800" b="1" i="0" u="none" strike="noStrike" dirty="0">
                        <a:solidFill>
                          <a:srgbClr val="000000"/>
                        </a:solidFill>
                        <a:effectLst/>
                        <a:latin typeface="+mn-lt"/>
                      </a:endParaRPr>
                    </a:p>
                  </a:txBody>
                  <a:tcPr marL="9065"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84EA2">
                        <a:alpha val="55000"/>
                      </a:srgbClr>
                    </a:solidFill>
                  </a:tcPr>
                </a:tc>
                <a:tc hMerge="1">
                  <a:txBody>
                    <a:bodyPr/>
                    <a:lstStyle/>
                    <a:p>
                      <a:endParaRPr lang="en-US"/>
                    </a:p>
                  </a:txBody>
                  <a:tcPr/>
                </a:tc>
                <a:tc hMerge="1">
                  <a:txBody>
                    <a:bodyPr/>
                    <a:lstStyle/>
                    <a:p>
                      <a:pPr algn="l" fontAlgn="b"/>
                      <a:endParaRPr lang="en-US" sz="1800" b="1" i="0" u="none" strike="noStrike" dirty="0">
                        <a:solidFill>
                          <a:srgbClr val="000000"/>
                        </a:solidFill>
                        <a:effectLst/>
                        <a:latin typeface="+mn-lt"/>
                      </a:endParaRPr>
                    </a:p>
                  </a:txBody>
                  <a:tcPr marL="9065" marR="9065" marT="9065" marB="0" anchor="b">
                    <a:lnL w="12700" cap="flat" cmpd="sng" algn="ctr">
                      <a:solidFill>
                        <a:schemeClr val="bg1"/>
                      </a:solidFill>
                      <a:prstDash val="solid"/>
                      <a:round/>
                      <a:headEnd type="none" w="med" len="med"/>
                      <a:tailEnd type="none" w="med" len="med"/>
                    </a:lnL>
                    <a:lnR w="12700" cap="flat" cmpd="sng" algn="ctr">
                      <a:solidFill>
                        <a:srgbClr val="4D4D4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55000"/>
                      </a:srgbClr>
                    </a:solidFill>
                  </a:tcPr>
                </a:tc>
              </a:tr>
              <a:tr h="304964">
                <a:tc>
                  <a:txBody>
                    <a:bodyPr/>
                    <a:lstStyle/>
                    <a:p>
                      <a:pPr algn="l" fontAlgn="b"/>
                      <a:r>
                        <a:rPr lang="en-US" sz="1800" u="none" strike="noStrike" dirty="0" smtClean="0">
                          <a:effectLst/>
                          <a:latin typeface="+mn-lt"/>
                        </a:rPr>
                        <a:t>  Solo </a:t>
                      </a:r>
                      <a:r>
                        <a:rPr lang="en-US" sz="1800" u="none" strike="noStrike" dirty="0">
                          <a:effectLst/>
                          <a:latin typeface="+mn-lt"/>
                        </a:rPr>
                        <a:t>practice</a:t>
                      </a:r>
                      <a:endParaRPr lang="en-US" sz="1800" b="0" i="0" u="none" strike="noStrike" dirty="0">
                        <a:solidFill>
                          <a:srgbClr val="000000"/>
                        </a:solidFill>
                        <a:effectLst/>
                        <a:latin typeface="+mn-lt"/>
                      </a:endParaRPr>
                    </a:p>
                  </a:txBody>
                  <a:tcPr marL="81588"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mn-lt"/>
                        </a:rPr>
                        <a:t>353 (23.5)</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mn-lt"/>
                        </a:rPr>
                        <a:t>6.7-51.6</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04964">
                <a:tc>
                  <a:txBody>
                    <a:bodyPr/>
                    <a:lstStyle/>
                    <a:p>
                      <a:pPr algn="l" fontAlgn="b"/>
                      <a:r>
                        <a:rPr lang="en-US" sz="1800" u="none" strike="noStrike" dirty="0" smtClean="0">
                          <a:effectLst/>
                          <a:latin typeface="+mn-lt"/>
                        </a:rPr>
                        <a:t>  </a:t>
                      </a:r>
                      <a:r>
                        <a:rPr lang="pl-PL" sz="1800" u="none" strike="noStrike" dirty="0" smtClean="0">
                          <a:effectLst/>
                          <a:latin typeface="+mn-lt"/>
                        </a:rPr>
                        <a:t>2 </a:t>
                      </a:r>
                      <a:r>
                        <a:rPr lang="pl-PL" sz="1800" u="none" strike="noStrike" dirty="0">
                          <a:effectLst/>
                          <a:latin typeface="+mn-lt"/>
                        </a:rPr>
                        <a:t>to 5 clinicians (MD, DO, NP</a:t>
                      </a:r>
                      <a:r>
                        <a:rPr lang="pl-PL" sz="1800" u="none" strike="noStrike" dirty="0" smtClean="0">
                          <a:effectLst/>
                          <a:latin typeface="+mn-lt"/>
                        </a:rPr>
                        <a:t>,</a:t>
                      </a:r>
                      <a:r>
                        <a:rPr lang="en-US" sz="1800" u="none" strike="noStrike" dirty="0" smtClean="0">
                          <a:effectLst/>
                          <a:latin typeface="+mn-lt"/>
                        </a:rPr>
                        <a:t> </a:t>
                      </a:r>
                      <a:r>
                        <a:rPr lang="pl-PL" sz="1800" u="none" strike="noStrike" dirty="0" smtClean="0">
                          <a:effectLst/>
                          <a:latin typeface="+mn-lt"/>
                        </a:rPr>
                        <a:t>PA</a:t>
                      </a:r>
                      <a:r>
                        <a:rPr lang="pl-PL" sz="1800" u="none" strike="noStrike" dirty="0">
                          <a:effectLst/>
                          <a:latin typeface="+mn-lt"/>
                        </a:rPr>
                        <a:t>) </a:t>
                      </a:r>
                      <a:endParaRPr lang="pl-PL" sz="1800" b="0" i="0" u="none" strike="noStrike" dirty="0">
                        <a:solidFill>
                          <a:srgbClr val="000000"/>
                        </a:solidFill>
                        <a:effectLst/>
                        <a:latin typeface="+mn-lt"/>
                      </a:endParaRPr>
                    </a:p>
                  </a:txBody>
                  <a:tcPr marL="81588"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pl-PL" sz="1800" b="0" i="0" u="none" strike="noStrike" dirty="0" smtClean="0">
                          <a:solidFill>
                            <a:srgbClr val="000000"/>
                          </a:solidFill>
                          <a:effectLst/>
                          <a:latin typeface="+mn-lt"/>
                        </a:rPr>
                        <a:t>686 (45.6) </a:t>
                      </a:r>
                      <a:endParaRPr lang="pl-PL"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pl-PL" sz="1800" b="0" i="0" u="none" strike="noStrike" dirty="0" smtClean="0">
                          <a:solidFill>
                            <a:srgbClr val="000000"/>
                          </a:solidFill>
                          <a:effectLst/>
                          <a:latin typeface="+mn-lt"/>
                        </a:rPr>
                        <a:t>15.</a:t>
                      </a:r>
                      <a:r>
                        <a:rPr lang="en-US" sz="1800" b="0" i="0" u="none" strike="noStrike" dirty="0" smtClean="0">
                          <a:solidFill>
                            <a:srgbClr val="000000"/>
                          </a:solidFill>
                          <a:effectLst/>
                          <a:latin typeface="+mn-lt"/>
                        </a:rPr>
                        <a:t>3</a:t>
                      </a:r>
                      <a:r>
                        <a:rPr lang="pl-PL" sz="1800" b="0" i="0" u="none" strike="noStrike" dirty="0" smtClean="0">
                          <a:solidFill>
                            <a:srgbClr val="000000"/>
                          </a:solidFill>
                          <a:effectLst/>
                          <a:latin typeface="+mn-lt"/>
                        </a:rPr>
                        <a:t>-5</a:t>
                      </a:r>
                      <a:r>
                        <a:rPr lang="en-US" sz="1800" b="0" i="0" u="none" strike="noStrike" dirty="0" smtClean="0">
                          <a:solidFill>
                            <a:srgbClr val="000000"/>
                          </a:solidFill>
                          <a:effectLst/>
                          <a:latin typeface="+mn-lt"/>
                        </a:rPr>
                        <a:t>9.0</a:t>
                      </a:r>
                      <a:endParaRPr lang="pl-PL"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r>
              <a:tr h="304964">
                <a:tc>
                  <a:txBody>
                    <a:bodyPr/>
                    <a:lstStyle/>
                    <a:p>
                      <a:pPr algn="l" fontAlgn="b"/>
                      <a:r>
                        <a:rPr lang="en-US" sz="1800" u="none" strike="noStrike" dirty="0" smtClean="0">
                          <a:effectLst/>
                          <a:latin typeface="+mn-lt"/>
                        </a:rPr>
                        <a:t>  6 </a:t>
                      </a:r>
                      <a:r>
                        <a:rPr lang="en-US" sz="1800" u="none" strike="noStrike" dirty="0">
                          <a:effectLst/>
                          <a:latin typeface="+mn-lt"/>
                        </a:rPr>
                        <a:t>to 10 clinicians </a:t>
                      </a:r>
                      <a:endParaRPr lang="en-US" sz="1800" b="0" i="0" u="none" strike="noStrike" dirty="0">
                        <a:solidFill>
                          <a:srgbClr val="000000"/>
                        </a:solidFill>
                        <a:effectLst/>
                        <a:latin typeface="+mn-lt"/>
                      </a:endParaRPr>
                    </a:p>
                  </a:txBody>
                  <a:tcPr marL="81588"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mn-lt"/>
                        </a:rPr>
                        <a:t>204 (13.6)</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mn-lt"/>
                        </a:rPr>
                        <a:t>5.8-17.2</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04964">
                <a:tc>
                  <a:txBody>
                    <a:bodyPr/>
                    <a:lstStyle/>
                    <a:p>
                      <a:pPr algn="l" fontAlgn="b"/>
                      <a:r>
                        <a:rPr lang="en-US" sz="1800" u="none" strike="noStrike" dirty="0" smtClean="0">
                          <a:effectLst/>
                          <a:latin typeface="+mn-lt"/>
                        </a:rPr>
                        <a:t>  11 </a:t>
                      </a:r>
                      <a:r>
                        <a:rPr lang="en-US" sz="1800" u="none" strike="noStrike" dirty="0">
                          <a:effectLst/>
                          <a:latin typeface="+mn-lt"/>
                        </a:rPr>
                        <a:t>or more clinicians </a:t>
                      </a:r>
                      <a:endParaRPr lang="en-US" sz="1800" b="0" i="0" u="none" strike="noStrike" dirty="0">
                        <a:solidFill>
                          <a:srgbClr val="000000"/>
                        </a:solidFill>
                        <a:effectLst/>
                        <a:latin typeface="+mn-lt"/>
                      </a:endParaRPr>
                    </a:p>
                  </a:txBody>
                  <a:tcPr marL="81588"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en-US" sz="1800" b="0" i="0" u="none" strike="noStrike" dirty="0" smtClean="0">
                          <a:solidFill>
                            <a:srgbClr val="000000"/>
                          </a:solidFill>
                          <a:effectLst/>
                          <a:latin typeface="+mn-lt"/>
                        </a:rPr>
                        <a:t>155 (10.3)</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en-US" sz="1800" b="0" i="0" u="none" strike="noStrike" dirty="0" smtClean="0">
                          <a:solidFill>
                            <a:srgbClr val="000000"/>
                          </a:solidFill>
                          <a:effectLst/>
                          <a:latin typeface="+mn-lt"/>
                        </a:rPr>
                        <a:t>2.1-23.4</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r>
              <a:tr h="304964">
                <a:tc gridSpan="3">
                  <a:txBody>
                    <a:bodyPr/>
                    <a:lstStyle/>
                    <a:p>
                      <a:pPr marL="122238" indent="0" algn="l" fontAlgn="b">
                        <a:tabLst/>
                      </a:pPr>
                      <a:r>
                        <a:rPr lang="en-US" sz="1800" u="none" strike="noStrike" dirty="0">
                          <a:effectLst/>
                          <a:latin typeface="+mn-lt"/>
                        </a:rPr>
                        <a:t>Practice </a:t>
                      </a:r>
                      <a:r>
                        <a:rPr lang="en-US" sz="1800" u="none" strike="noStrike" dirty="0" smtClean="0">
                          <a:effectLst/>
                          <a:latin typeface="+mn-lt"/>
                        </a:rPr>
                        <a:t>ownership</a:t>
                      </a:r>
                      <a:endParaRPr lang="en-US" sz="1800" b="1" i="0" u="none" strike="noStrike" dirty="0">
                        <a:solidFill>
                          <a:srgbClr val="000000"/>
                        </a:solidFill>
                        <a:effectLst/>
                        <a:latin typeface="+mn-lt"/>
                      </a:endParaRPr>
                    </a:p>
                  </a:txBody>
                  <a:tcPr marL="9065"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84EA2">
                        <a:alpha val="55000"/>
                      </a:srgbClr>
                    </a:solidFill>
                  </a:tcPr>
                </a:tc>
                <a:tc hMerge="1">
                  <a:txBody>
                    <a:bodyPr/>
                    <a:lstStyle/>
                    <a:p>
                      <a:endParaRPr lang="en-US"/>
                    </a:p>
                  </a:txBody>
                  <a:tcPr/>
                </a:tc>
                <a:tc hMerge="1">
                  <a:txBody>
                    <a:bodyPr/>
                    <a:lstStyle/>
                    <a:p>
                      <a:pPr algn="l" fontAlgn="b"/>
                      <a:endParaRPr lang="en-US" sz="1800" b="1" i="0" u="none" strike="noStrike" dirty="0">
                        <a:solidFill>
                          <a:srgbClr val="000000"/>
                        </a:solidFill>
                        <a:effectLst/>
                        <a:latin typeface="+mn-lt"/>
                      </a:endParaRPr>
                    </a:p>
                  </a:txBody>
                  <a:tcPr marL="9065" marR="9065" marT="9065" marB="0" anchor="b">
                    <a:lnL w="12700" cap="flat" cmpd="sng" algn="ctr">
                      <a:solidFill>
                        <a:schemeClr val="bg1"/>
                      </a:solidFill>
                      <a:prstDash val="solid"/>
                      <a:round/>
                      <a:headEnd type="none" w="med" len="med"/>
                      <a:tailEnd type="none" w="med" len="med"/>
                    </a:lnL>
                    <a:lnR w="12700" cap="flat" cmpd="sng" algn="ctr">
                      <a:solidFill>
                        <a:srgbClr val="4D4D4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55000"/>
                      </a:srgbClr>
                    </a:solidFill>
                  </a:tcPr>
                </a:tc>
              </a:tr>
              <a:tr h="305459">
                <a:tc>
                  <a:txBody>
                    <a:bodyPr/>
                    <a:lstStyle/>
                    <a:p>
                      <a:pPr algn="l" fontAlgn="ctr"/>
                      <a:r>
                        <a:rPr lang="en-US" sz="1800" b="0" i="0" u="none" strike="noStrike" dirty="0" smtClean="0">
                          <a:solidFill>
                            <a:srgbClr val="000000"/>
                          </a:solidFill>
                          <a:effectLst/>
                          <a:latin typeface="+mn-lt"/>
                        </a:rPr>
                        <a:t>  Clinician</a:t>
                      </a:r>
                      <a:endParaRPr lang="en-US" sz="1800" b="0" i="0" u="none" strike="noStrike" dirty="0">
                        <a:solidFill>
                          <a:srgbClr val="000000"/>
                        </a:solidFill>
                        <a:effectLst/>
                        <a:latin typeface="+mn-lt"/>
                      </a:endParaRPr>
                    </a:p>
                  </a:txBody>
                  <a:tcPr marL="857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mn-lt"/>
                        </a:rPr>
                        <a:t>598 (39.8)</a:t>
                      </a: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mn-lt"/>
                        </a:rPr>
                        <a:t>27.8-72.1</a:t>
                      </a: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05459">
                <a:tc>
                  <a:txBody>
                    <a:bodyPr/>
                    <a:lstStyle/>
                    <a:p>
                      <a:pPr algn="l" fontAlgn="ctr"/>
                      <a:r>
                        <a:rPr lang="en-US" sz="1800" b="0" i="0" u="none" strike="noStrike" dirty="0" smtClean="0">
                          <a:solidFill>
                            <a:srgbClr val="000000"/>
                          </a:solidFill>
                          <a:effectLst/>
                          <a:latin typeface="+mn-lt"/>
                        </a:rPr>
                        <a:t>  Hospital </a:t>
                      </a:r>
                      <a:r>
                        <a:rPr lang="en-US" sz="1800" b="0" i="0" u="none" strike="noStrike" dirty="0">
                          <a:solidFill>
                            <a:srgbClr val="000000"/>
                          </a:solidFill>
                          <a:effectLst/>
                          <a:latin typeface="+mn-lt"/>
                        </a:rPr>
                        <a:t>/ health system / HMO</a:t>
                      </a:r>
                    </a:p>
                  </a:txBody>
                  <a:tcPr marL="857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337 (22.4)</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1.6-52.8</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r>
              <a:tr h="305459">
                <a:tc>
                  <a:txBody>
                    <a:bodyPr/>
                    <a:lstStyle/>
                    <a:p>
                      <a:pPr algn="l" fontAlgn="ctr"/>
                      <a:r>
                        <a:rPr lang="en-US" sz="1800" b="0" i="0" u="none" strike="noStrike" dirty="0" smtClean="0">
                          <a:solidFill>
                            <a:srgbClr val="000000"/>
                          </a:solidFill>
                          <a:effectLst/>
                          <a:latin typeface="+mn-lt"/>
                        </a:rPr>
                        <a:t>  Government </a:t>
                      </a:r>
                      <a:r>
                        <a:rPr lang="en-US" sz="1800" b="0" i="0" u="none" strike="noStrike" dirty="0">
                          <a:solidFill>
                            <a:srgbClr val="000000"/>
                          </a:solidFill>
                          <a:effectLst/>
                          <a:latin typeface="+mn-lt"/>
                        </a:rPr>
                        <a:t>clinics (FQHC, RHC, IHS)</a:t>
                      </a:r>
                    </a:p>
                  </a:txBody>
                  <a:tcPr marL="857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298 (19.8)</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4.2-39.5</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05459">
                <a:tc>
                  <a:txBody>
                    <a:bodyPr/>
                    <a:lstStyle/>
                    <a:p>
                      <a:pPr algn="l" fontAlgn="ctr"/>
                      <a:r>
                        <a:rPr lang="en-US" sz="1800" b="0" i="0" u="none" strike="noStrike" dirty="0" smtClean="0">
                          <a:solidFill>
                            <a:srgbClr val="000000"/>
                          </a:solidFill>
                          <a:effectLst/>
                          <a:latin typeface="+mn-lt"/>
                        </a:rPr>
                        <a:t>  Academic  </a:t>
                      </a:r>
                      <a:endParaRPr lang="en-US" sz="1800" b="0" i="0" u="none" strike="noStrike" dirty="0">
                        <a:solidFill>
                          <a:srgbClr val="000000"/>
                        </a:solidFill>
                        <a:effectLst/>
                        <a:latin typeface="+mn-lt"/>
                      </a:endParaRPr>
                    </a:p>
                  </a:txBody>
                  <a:tcPr marL="857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19 (1.3)</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0.0-5.9</a:t>
                      </a:r>
                      <a:endParaRPr lang="en-US" sz="1800" b="0" i="0" u="none" strike="noStrike" dirty="0">
                        <a:solidFill>
                          <a:srgbClr val="000000"/>
                        </a:solidFill>
                        <a:effectLst/>
                        <a:latin typeface="+mn-lt"/>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r>
              <a:tr h="304964">
                <a:tc>
                  <a:txBody>
                    <a:bodyPr/>
                    <a:lstStyle/>
                    <a:p>
                      <a:pPr algn="l" fontAlgn="b"/>
                      <a:r>
                        <a:rPr lang="en-US" sz="1800" b="0" i="0" u="none" strike="noStrike" dirty="0" smtClean="0">
                          <a:solidFill>
                            <a:srgbClr val="000000"/>
                          </a:solidFill>
                          <a:effectLst/>
                          <a:latin typeface="+mn-lt"/>
                        </a:rPr>
                        <a:t>   Other / None</a:t>
                      </a:r>
                      <a:endParaRPr lang="en-US" sz="1800" b="0" i="0" u="none" strike="noStrike" dirty="0">
                        <a:solidFill>
                          <a:srgbClr val="000000"/>
                        </a:solidFill>
                        <a:effectLst/>
                        <a:latin typeface="+mn-lt"/>
                      </a:endParaRPr>
                    </a:p>
                  </a:txBody>
                  <a:tcPr marL="9065" marR="9065" marT="9065" marB="0" anchor="b">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9EDF5"/>
                    </a:solidFill>
                  </a:tcPr>
                </a:tc>
                <a:tc>
                  <a:txBody>
                    <a:bodyPr/>
                    <a:lstStyle/>
                    <a:p>
                      <a:pPr marL="60325"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165 (11.0)</a:t>
                      </a:r>
                    </a:p>
                  </a:txBody>
                  <a:tcPr marL="9065"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9EDF5"/>
                    </a:solidFill>
                  </a:tcPr>
                </a:tc>
                <a:tc>
                  <a:txBody>
                    <a:bodyPr/>
                    <a:lstStyle/>
                    <a:p>
                      <a:pPr marL="60325"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0.5-38.3</a:t>
                      </a:r>
                    </a:p>
                  </a:txBody>
                  <a:tcPr marL="9065" marR="9065" marT="9065" marB="0" anchor="b">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9EDF5"/>
                    </a:solidFill>
                  </a:tcPr>
                </a:tc>
              </a:tr>
            </a:tbl>
          </a:graphicData>
        </a:graphic>
      </p:graphicFrame>
    </p:spTree>
    <p:extLst>
      <p:ext uri="{BB962C8B-B14F-4D97-AF65-F5344CB8AC3E}">
        <p14:creationId xmlns:p14="http://schemas.microsoft.com/office/powerpoint/2010/main" val="252687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05729" y="1125888"/>
            <a:ext cx="3780890" cy="4000589"/>
          </a:xfrm>
          <a:prstGeom prst="ellipse">
            <a:avLst/>
          </a:prstGeom>
          <a:solidFill>
            <a:srgbClr val="384EA2"/>
          </a:solidFill>
          <a:ln>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4269842" y="1125888"/>
            <a:ext cx="3780890" cy="4000589"/>
          </a:xfrm>
          <a:prstGeom prst="ellipse">
            <a:avLst/>
          </a:prstGeom>
          <a:solidFill>
            <a:srgbClr val="00ADEF"/>
          </a:solidFill>
          <a:ln>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8233955" y="1125888"/>
            <a:ext cx="3780890" cy="4000589"/>
          </a:xfrm>
          <a:prstGeom prst="ellipse">
            <a:avLst/>
          </a:prstGeom>
          <a:solidFill>
            <a:srgbClr val="8DD7F7"/>
          </a:solidFill>
          <a:ln>
            <a:solidFill>
              <a:srgbClr val="8DD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8358830" y="2356740"/>
            <a:ext cx="3531139" cy="769441"/>
          </a:xfrm>
          <a:prstGeom prst="rect">
            <a:avLst/>
          </a:prstGeom>
          <a:noFill/>
        </p:spPr>
        <p:txBody>
          <a:bodyPr wrap="square" rtlCol="0">
            <a:spAutoFit/>
          </a:bodyPr>
          <a:lstStyle/>
          <a:p>
            <a:pPr algn="ctr"/>
            <a:r>
              <a:rPr lang="en-US" sz="4400" smtClean="0">
                <a:solidFill>
                  <a:prstClr val="white"/>
                </a:solidFill>
                <a:latin typeface="Calibri Light" panose="020F0302020204030204"/>
              </a:rPr>
              <a:t>Strategies</a:t>
            </a:r>
            <a:endParaRPr lang="en-US" sz="4400" dirty="0">
              <a:solidFill>
                <a:prstClr val="white"/>
              </a:solidFill>
              <a:latin typeface="Calibri Light" panose="020F0302020204030204"/>
            </a:endParaRPr>
          </a:p>
        </p:txBody>
      </p:sp>
      <p:sp>
        <p:nvSpPr>
          <p:cNvPr id="11" name="Oval 10"/>
          <p:cNvSpPr/>
          <p:nvPr/>
        </p:nvSpPr>
        <p:spPr>
          <a:xfrm>
            <a:off x="4269842" y="1125887"/>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64275" y="2356741"/>
            <a:ext cx="2863797" cy="769441"/>
          </a:xfrm>
          <a:prstGeom prst="rect">
            <a:avLst/>
          </a:prstGeom>
          <a:noFill/>
        </p:spPr>
        <p:txBody>
          <a:bodyPr wrap="none" rtlCol="0">
            <a:spAutoFit/>
          </a:bodyPr>
          <a:lstStyle/>
          <a:p>
            <a:pPr algn="ctr"/>
            <a:r>
              <a:rPr lang="en-US" sz="4400">
                <a:solidFill>
                  <a:prstClr val="white"/>
                </a:solidFill>
                <a:latin typeface="Calibri Light" panose="020F0302020204030204"/>
              </a:rPr>
              <a:t>Background</a:t>
            </a:r>
          </a:p>
        </p:txBody>
      </p:sp>
      <p:sp>
        <p:nvSpPr>
          <p:cNvPr id="9" name="TextBox 8"/>
          <p:cNvSpPr txBox="1"/>
          <p:nvPr/>
        </p:nvSpPr>
        <p:spPr>
          <a:xfrm>
            <a:off x="4441515" y="2356740"/>
            <a:ext cx="3437543" cy="769441"/>
          </a:xfrm>
          <a:prstGeom prst="rect">
            <a:avLst/>
          </a:prstGeom>
          <a:noFill/>
        </p:spPr>
        <p:txBody>
          <a:bodyPr wrap="square" rtlCol="0">
            <a:spAutoFit/>
          </a:bodyPr>
          <a:lstStyle/>
          <a:p>
            <a:pPr algn="ctr"/>
            <a:r>
              <a:rPr lang="en-US" sz="4400">
                <a:solidFill>
                  <a:prstClr val="white"/>
                </a:solidFill>
                <a:latin typeface="Calibri Light" panose="020F0302020204030204"/>
              </a:rPr>
              <a:t>Opportunities</a:t>
            </a:r>
          </a:p>
        </p:txBody>
      </p:sp>
    </p:spTree>
    <p:extLst>
      <p:ext uri="{BB962C8B-B14F-4D97-AF65-F5344CB8AC3E}">
        <p14:creationId xmlns:p14="http://schemas.microsoft.com/office/powerpoint/2010/main" val="137718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33955" y="1125888"/>
            <a:ext cx="3780890" cy="4000589"/>
            <a:chOff x="8233955" y="1125888"/>
            <a:chExt cx="3780890" cy="4000589"/>
          </a:xfrm>
        </p:grpSpPr>
        <p:sp>
          <p:nvSpPr>
            <p:cNvPr id="7" name="Oval 6"/>
            <p:cNvSpPr/>
            <p:nvPr/>
          </p:nvSpPr>
          <p:spPr>
            <a:xfrm>
              <a:off x="8233955" y="1125888"/>
              <a:ext cx="3780890" cy="4000589"/>
            </a:xfrm>
            <a:prstGeom prst="ellipse">
              <a:avLst/>
            </a:prstGeom>
            <a:solidFill>
              <a:srgbClr val="8DD7F7"/>
            </a:solidFill>
            <a:ln>
              <a:solidFill>
                <a:srgbClr val="8DD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8358830" y="2356740"/>
              <a:ext cx="3531139" cy="769441"/>
            </a:xfrm>
            <a:prstGeom prst="rect">
              <a:avLst/>
            </a:prstGeom>
            <a:noFill/>
          </p:spPr>
          <p:txBody>
            <a:bodyPr wrap="square" rtlCol="0">
              <a:spAutoFit/>
            </a:bodyPr>
            <a:lstStyle/>
            <a:p>
              <a:pPr algn="ctr"/>
              <a:r>
                <a:rPr lang="en-US" sz="4400" smtClean="0">
                  <a:solidFill>
                    <a:prstClr val="white"/>
                  </a:solidFill>
                  <a:latin typeface="Calibri Light" panose="020F0302020204030204"/>
                </a:rPr>
                <a:t>Strategies</a:t>
              </a:r>
              <a:endParaRPr lang="en-US" sz="4400" dirty="0">
                <a:solidFill>
                  <a:prstClr val="white"/>
                </a:solidFill>
                <a:latin typeface="Calibri Light" panose="020F0302020204030204"/>
              </a:endParaRPr>
            </a:p>
          </p:txBody>
        </p:sp>
      </p:grpSp>
      <p:grpSp>
        <p:nvGrpSpPr>
          <p:cNvPr id="2" name="Group 1"/>
          <p:cNvGrpSpPr/>
          <p:nvPr/>
        </p:nvGrpSpPr>
        <p:grpSpPr>
          <a:xfrm>
            <a:off x="305729" y="1125888"/>
            <a:ext cx="3780890" cy="4000589"/>
            <a:chOff x="305729" y="1125888"/>
            <a:chExt cx="3780890" cy="4000589"/>
          </a:xfrm>
        </p:grpSpPr>
        <p:sp>
          <p:nvSpPr>
            <p:cNvPr id="5" name="Oval 4"/>
            <p:cNvSpPr/>
            <p:nvPr/>
          </p:nvSpPr>
          <p:spPr>
            <a:xfrm>
              <a:off x="305729" y="1125888"/>
              <a:ext cx="3780890" cy="4000589"/>
            </a:xfrm>
            <a:prstGeom prst="ellipse">
              <a:avLst/>
            </a:prstGeom>
            <a:solidFill>
              <a:srgbClr val="384EA2"/>
            </a:solidFill>
            <a:ln>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64275" y="2356741"/>
              <a:ext cx="2863797" cy="769441"/>
            </a:xfrm>
            <a:prstGeom prst="rect">
              <a:avLst/>
            </a:prstGeom>
            <a:noFill/>
          </p:spPr>
          <p:txBody>
            <a:bodyPr wrap="none" rtlCol="0">
              <a:spAutoFit/>
            </a:bodyPr>
            <a:lstStyle/>
            <a:p>
              <a:pPr algn="ctr"/>
              <a:r>
                <a:rPr lang="en-US" sz="4400">
                  <a:solidFill>
                    <a:prstClr val="white"/>
                  </a:solidFill>
                  <a:latin typeface="Calibri Light" panose="020F0302020204030204"/>
                </a:rPr>
                <a:t>Background</a:t>
              </a:r>
            </a:p>
          </p:txBody>
        </p:sp>
      </p:grpSp>
      <p:grpSp>
        <p:nvGrpSpPr>
          <p:cNvPr id="3" name="Group 2"/>
          <p:cNvGrpSpPr/>
          <p:nvPr/>
        </p:nvGrpSpPr>
        <p:grpSpPr>
          <a:xfrm>
            <a:off x="4269842" y="1125887"/>
            <a:ext cx="3780890" cy="4000589"/>
            <a:chOff x="4269842" y="1125887"/>
            <a:chExt cx="3780890" cy="4000589"/>
          </a:xfrm>
        </p:grpSpPr>
        <p:sp>
          <p:nvSpPr>
            <p:cNvPr id="11" name="Oval 10"/>
            <p:cNvSpPr/>
            <p:nvPr/>
          </p:nvSpPr>
          <p:spPr>
            <a:xfrm>
              <a:off x="4269842" y="1125887"/>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441515" y="2356740"/>
              <a:ext cx="3437543" cy="769441"/>
            </a:xfrm>
            <a:prstGeom prst="rect">
              <a:avLst/>
            </a:prstGeom>
            <a:noFill/>
          </p:spPr>
          <p:txBody>
            <a:bodyPr wrap="square" rtlCol="0">
              <a:spAutoFit/>
            </a:bodyPr>
            <a:lstStyle/>
            <a:p>
              <a:pPr algn="ctr"/>
              <a:r>
                <a:rPr lang="en-US" sz="4400">
                  <a:solidFill>
                    <a:prstClr val="white"/>
                  </a:solidFill>
                  <a:latin typeface="Calibri Light" panose="020F0302020204030204"/>
                </a:rPr>
                <a:t>Opportunities</a:t>
              </a:r>
            </a:p>
          </p:txBody>
        </p:sp>
      </p:grpSp>
      <p:sp>
        <p:nvSpPr>
          <p:cNvPr id="13" name="Oval 12"/>
          <p:cNvSpPr/>
          <p:nvPr/>
        </p:nvSpPr>
        <p:spPr>
          <a:xfrm>
            <a:off x="3822176" y="1899311"/>
            <a:ext cx="2738515" cy="2636948"/>
          </a:xfrm>
          <a:prstGeom prst="ellipse">
            <a:avLst/>
          </a:prstGeom>
          <a:solidFill>
            <a:srgbClr val="00ADEF"/>
          </a:solidFill>
          <a:ln>
            <a:solidFill>
              <a:srgbClr val="00ADE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5" name="Group 14"/>
          <p:cNvGrpSpPr/>
          <p:nvPr/>
        </p:nvGrpSpPr>
        <p:grpSpPr>
          <a:xfrm>
            <a:off x="9495228" y="1899311"/>
            <a:ext cx="2738515" cy="2636948"/>
            <a:chOff x="9058160" y="3834490"/>
            <a:chExt cx="2738515" cy="2636948"/>
          </a:xfrm>
        </p:grpSpPr>
        <p:sp>
          <p:nvSpPr>
            <p:cNvPr id="16" name="Oval 15"/>
            <p:cNvSpPr/>
            <p:nvPr/>
          </p:nvSpPr>
          <p:spPr>
            <a:xfrm>
              <a:off x="9058160" y="3834490"/>
              <a:ext cx="2738515" cy="2636948"/>
            </a:xfrm>
            <a:prstGeom prst="ellipse">
              <a:avLst/>
            </a:prstGeom>
            <a:solidFill>
              <a:srgbClr val="00ADEF"/>
            </a:solidFill>
            <a:ln>
              <a:solidFill>
                <a:srgbClr val="00ADE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9120459" y="4698574"/>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smtClean="0">
                  <a:solidFill>
                    <a:prstClr val="white"/>
                  </a:solidFill>
                </a:rPr>
                <a:t>Data infrastructure</a:t>
              </a:r>
              <a:endParaRPr lang="en-US" sz="2400" dirty="0">
                <a:solidFill>
                  <a:prstClr val="white"/>
                </a:solidFill>
              </a:endParaRPr>
            </a:p>
          </p:txBody>
        </p:sp>
      </p:grpSp>
      <p:grpSp>
        <p:nvGrpSpPr>
          <p:cNvPr id="18" name="Group 17"/>
          <p:cNvGrpSpPr/>
          <p:nvPr/>
        </p:nvGrpSpPr>
        <p:grpSpPr>
          <a:xfrm>
            <a:off x="6504927" y="1899311"/>
            <a:ext cx="3052305" cy="2636948"/>
            <a:chOff x="6352904" y="1899311"/>
            <a:chExt cx="3052305" cy="2636948"/>
          </a:xfrm>
          <a:solidFill>
            <a:srgbClr val="00ADEF"/>
          </a:solidFill>
        </p:grpSpPr>
        <p:sp>
          <p:nvSpPr>
            <p:cNvPr id="19" name="Oval 18"/>
            <p:cNvSpPr/>
            <p:nvPr/>
          </p:nvSpPr>
          <p:spPr>
            <a:xfrm>
              <a:off x="6509800" y="1899311"/>
              <a:ext cx="2738515" cy="2636948"/>
            </a:xfrm>
            <a:prstGeom prst="ellipse">
              <a:avLst/>
            </a:prstGeom>
            <a:grpFill/>
            <a:ln>
              <a:solidFill>
                <a:srgbClr val="00ADE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6352904" y="2761667"/>
              <a:ext cx="3052305"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smtClean="0">
                  <a:solidFill>
                    <a:prstClr val="white"/>
                  </a:solidFill>
                </a:rPr>
                <a:t>Capacity building</a:t>
              </a:r>
              <a:endParaRPr lang="en-US" sz="2400" dirty="0">
                <a:solidFill>
                  <a:prstClr val="white"/>
                </a:solidFill>
              </a:endParaRPr>
            </a:p>
          </p:txBody>
        </p:sp>
      </p:grpSp>
      <p:sp>
        <p:nvSpPr>
          <p:cNvPr id="30" name="Oval 29"/>
          <p:cNvSpPr/>
          <p:nvPr/>
        </p:nvSpPr>
        <p:spPr>
          <a:xfrm>
            <a:off x="3831696" y="1899311"/>
            <a:ext cx="2738515" cy="2636948"/>
          </a:xfrm>
          <a:prstGeom prst="ellipse">
            <a:avLst/>
          </a:prstGeom>
          <a:solidFill>
            <a:srgbClr val="F2A143"/>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3884475" y="2761667"/>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Quality                 (ABCS)</a:t>
            </a:r>
          </a:p>
        </p:txBody>
      </p:sp>
    </p:spTree>
    <p:extLst>
      <p:ext uri="{BB962C8B-B14F-4D97-AF65-F5344CB8AC3E}">
        <p14:creationId xmlns:p14="http://schemas.microsoft.com/office/powerpoint/2010/main" val="75315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nodeType="with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strVal val="ppt_h"/>
                                          </p:val>
                                        </p:tav>
                                      </p:tavLst>
                                    </p:anim>
                                    <p:set>
                                      <p:cBhvr>
                                        <p:cTn id="8" dur="1" fill="hold">
                                          <p:stCondLst>
                                            <p:cond delay="499"/>
                                          </p:stCondLst>
                                        </p:cTn>
                                        <p:tgtEl>
                                          <p:spTgt spid="4"/>
                                        </p:tgtEl>
                                        <p:attrNameLst>
                                          <p:attrName>style.visibility</p:attrName>
                                        </p:attrNameLst>
                                      </p:cBhvr>
                                      <p:to>
                                        <p:strVal val="hidden"/>
                                      </p:to>
                                    </p:set>
                                  </p:childTnLst>
                                </p:cTn>
                              </p:par>
                              <p:par>
                                <p:cTn id="9" presetID="17" presetClass="exit" presetSubtype="10" fill="hold" nodeType="withEffect">
                                  <p:stCondLst>
                                    <p:cond delay="0"/>
                                  </p:stCondLst>
                                  <p:childTnLst>
                                    <p:anim calcmode="lin" valueType="num">
                                      <p:cBhvr>
                                        <p:cTn id="10" dur="500"/>
                                        <p:tgtEl>
                                          <p:spTgt spid="2"/>
                                        </p:tgtEl>
                                        <p:attrNameLst>
                                          <p:attrName>ppt_w</p:attrName>
                                        </p:attrNameLst>
                                      </p:cBhvr>
                                      <p:tavLst>
                                        <p:tav tm="0">
                                          <p:val>
                                            <p:strVal val="ppt_w"/>
                                          </p:val>
                                        </p:tav>
                                        <p:tav tm="100000">
                                          <p:val>
                                            <p:fltVal val="0"/>
                                          </p:val>
                                        </p:tav>
                                      </p:tavLst>
                                    </p:anim>
                                    <p:anim calcmode="lin" valueType="num">
                                      <p:cBhvr>
                                        <p:cTn id="11" dur="500"/>
                                        <p:tgtEl>
                                          <p:spTgt spid="2"/>
                                        </p:tgtEl>
                                        <p:attrNameLst>
                                          <p:attrName>ppt_h</p:attrName>
                                        </p:attrNameLst>
                                      </p:cBhvr>
                                      <p:tavLst>
                                        <p:tav tm="0">
                                          <p:val>
                                            <p:strVal val="ppt_h"/>
                                          </p:val>
                                        </p:tav>
                                        <p:tav tm="100000">
                                          <p:val>
                                            <p:strVal val="ppt_h"/>
                                          </p:val>
                                        </p:tav>
                                      </p:tavLst>
                                    </p:anim>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1.66667E-6 2.96296E-6 L -0.32396 2.96296E-6 " pathEditMode="relative" rAng="0" ptsTypes="AA">
                                      <p:cBhvr>
                                        <p:cTn id="15" dur="2000" fill="hold"/>
                                        <p:tgtEl>
                                          <p:spTgt spid="3"/>
                                        </p:tgtEl>
                                        <p:attrNameLst>
                                          <p:attrName>ppt_x</p:attrName>
                                          <p:attrName>ppt_y</p:attrName>
                                        </p:attrNameLst>
                                      </p:cBhvr>
                                      <p:rCtr x="-16198" y="0"/>
                                    </p:animMotion>
                                  </p:childTnLst>
                                </p:cTn>
                              </p:par>
                            </p:childTnLst>
                          </p:cTn>
                        </p:par>
                        <p:par>
                          <p:cTn id="16" fill="hold">
                            <p:stCondLst>
                              <p:cond delay="2500"/>
                            </p:stCondLst>
                            <p:childTnLst>
                              <p:par>
                                <p:cTn id="17" presetID="55"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strVal val="#ppt_w*0.70"/>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Effect transition="in" filter="fade">
                                      <p:cBhvr>
                                        <p:cTn id="21" dur="1000"/>
                                        <p:tgtEl>
                                          <p:spTgt spid="14"/>
                                        </p:tgtEl>
                                      </p:cBhvr>
                                    </p:animEffect>
                                  </p:childTnLst>
                                </p:cTn>
                              </p:par>
                              <p:par>
                                <p:cTn id="22" presetID="55"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0.70"/>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par>
                                <p:cTn id="27" presetID="55"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strVal val="#ppt_w*0.70"/>
                                          </p:val>
                                        </p:tav>
                                        <p:tav tm="100000">
                                          <p:val>
                                            <p:strVal val="#ppt_w"/>
                                          </p:val>
                                        </p:tav>
                                      </p:tavLst>
                                    </p:anim>
                                    <p:anim calcmode="lin" valueType="num">
                                      <p:cBhvr>
                                        <p:cTn id="30" dur="1000" fill="hold"/>
                                        <p:tgtEl>
                                          <p:spTgt spid="18"/>
                                        </p:tgtEl>
                                        <p:attrNameLst>
                                          <p:attrName>ppt_h</p:attrName>
                                        </p:attrNameLst>
                                      </p:cBhvr>
                                      <p:tavLst>
                                        <p:tav tm="0">
                                          <p:val>
                                            <p:strVal val="#ppt_h"/>
                                          </p:val>
                                        </p:tav>
                                        <p:tav tm="100000">
                                          <p:val>
                                            <p:strVal val="#ppt_h"/>
                                          </p:val>
                                        </p:tav>
                                      </p:tavLst>
                                    </p:anim>
                                    <p:animEffect transition="in" filter="fade">
                                      <p:cBhvr>
                                        <p:cTn id="31" dur="1000"/>
                                        <p:tgtEl>
                                          <p:spTgt spid="18"/>
                                        </p:tgtEl>
                                      </p:cBhvr>
                                    </p:animEffect>
                                  </p:childTnLst>
                                </p:cTn>
                              </p:par>
                              <p:par>
                                <p:cTn id="32" presetID="55"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strVal val="#ppt_w*0.70"/>
                                          </p:val>
                                        </p:tav>
                                        <p:tav tm="100000">
                                          <p:val>
                                            <p:strVal val="#ppt_w"/>
                                          </p:val>
                                        </p:tav>
                                      </p:tavLst>
                                    </p:anim>
                                    <p:anim calcmode="lin" valueType="num">
                                      <p:cBhvr>
                                        <p:cTn id="35" dur="1000" fill="hold"/>
                                        <p:tgtEl>
                                          <p:spTgt spid="15"/>
                                        </p:tgtEl>
                                        <p:attrNameLst>
                                          <p:attrName>ppt_h</p:attrName>
                                        </p:attrNameLst>
                                      </p:cBhvr>
                                      <p:tavLst>
                                        <p:tav tm="0">
                                          <p:val>
                                            <p:strVal val="#ppt_h"/>
                                          </p:val>
                                        </p:tav>
                                        <p:tav tm="100000">
                                          <p:val>
                                            <p:strVal val="#ppt_h"/>
                                          </p:val>
                                        </p:tav>
                                      </p:tavLst>
                                    </p:anim>
                                    <p:animEffect transition="in" filter="fade">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0"/>
            <a:ext cx="14775181" cy="8915401"/>
            <a:chOff x="-762000" y="0"/>
            <a:chExt cx="14775181" cy="8915401"/>
          </a:xfrm>
        </p:grpSpPr>
        <p:sp>
          <p:nvSpPr>
            <p:cNvPr id="7" name="Title 2"/>
            <p:cNvSpPr txBox="1">
              <a:spLocks/>
            </p:cNvSpPr>
            <p:nvPr/>
          </p:nvSpPr>
          <p:spPr>
            <a:xfrm>
              <a:off x="152400" y="0"/>
              <a:ext cx="2261971" cy="926925"/>
            </a:xfrm>
            <a:prstGeom prst="rect">
              <a:avLst/>
            </a:prstGeom>
            <a:solidFill>
              <a:schemeClr val="bg1">
                <a:alpha val="88000"/>
              </a:schemeClr>
            </a:solid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a:t>Baseline ABCS Distribution | </a:t>
              </a:r>
              <a:r>
                <a:rPr lang="en-US" cap="small" dirty="0">
                  <a:solidFill>
                    <a:srgbClr val="00ADEF"/>
                  </a:solidFill>
                </a:rPr>
                <a:t>Aspirin by Zip Code</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224119"/>
              <a:ext cx="14775181" cy="8691282"/>
            </a:xfrm>
            <a:prstGeom prst="rect">
              <a:avLst/>
            </a:prstGeom>
          </p:spPr>
        </p:pic>
        <p:sp>
          <p:nvSpPr>
            <p:cNvPr id="9" name="Triangle 8"/>
            <p:cNvSpPr/>
            <p:nvPr/>
          </p:nvSpPr>
          <p:spPr>
            <a:xfrm rot="9937179">
              <a:off x="11318443" y="2546394"/>
              <a:ext cx="381000" cy="990600"/>
            </a:xfrm>
            <a:prstGeom prst="triangle">
              <a:avLst/>
            </a:prstGeom>
            <a:solidFill>
              <a:schemeClr val="bg1"/>
            </a:solidFill>
            <a:ln w="38100">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0785043" y="6398491"/>
              <a:ext cx="1447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91426" y="5676900"/>
              <a:ext cx="3019288" cy="954107"/>
            </a:xfrm>
            <a:prstGeom prst="rect">
              <a:avLst/>
            </a:prstGeom>
            <a:solidFill>
              <a:schemeClr val="bg1"/>
            </a:solidFill>
          </p:spPr>
          <p:txBody>
            <a:bodyPr wrap="none" rtlCol="0">
              <a:spAutoFit/>
            </a:bodyPr>
            <a:lstStyle/>
            <a:p>
              <a:r>
                <a:rPr lang="en-US" sz="1400" dirty="0" smtClean="0">
                  <a:latin typeface="+mj-lt"/>
                </a:rPr>
                <a:t>Number of Practices = 1182</a:t>
              </a:r>
            </a:p>
            <a:p>
              <a:r>
                <a:rPr lang="en-US" sz="1400" dirty="0" smtClean="0">
                  <a:latin typeface="+mj-lt"/>
                </a:rPr>
                <a:t>Number of Patients = 160,845</a:t>
              </a:r>
            </a:p>
            <a:p>
              <a:r>
                <a:rPr lang="en-US" sz="1400" dirty="0" smtClean="0">
                  <a:latin typeface="+mj-lt"/>
                </a:rPr>
                <a:t>Practice-level: Mean % Aspirin = 56.7</a:t>
              </a:r>
            </a:p>
            <a:p>
              <a:r>
                <a:rPr lang="en-US" sz="1400" dirty="0" smtClean="0">
                  <a:latin typeface="+mj-lt"/>
                </a:rPr>
                <a:t>Practice-level: Median % Aspirin = 64.9</a:t>
              </a:r>
              <a:endParaRPr lang="en-US" sz="1400" dirty="0">
                <a:latin typeface="+mj-lt"/>
              </a:endParaRPr>
            </a:p>
          </p:txBody>
        </p:sp>
        <p:sp>
          <p:nvSpPr>
            <p:cNvPr id="15" name="Rectangle 14"/>
            <p:cNvSpPr/>
            <p:nvPr/>
          </p:nvSpPr>
          <p:spPr>
            <a:xfrm>
              <a:off x="93734" y="6578952"/>
              <a:ext cx="3944865"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80000" t="76500" b="6500"/>
            <a:stretch/>
          </p:blipFill>
          <p:spPr>
            <a:xfrm>
              <a:off x="152400" y="4750955"/>
              <a:ext cx="1828800" cy="914400"/>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r="80755" b="-9963"/>
            <a:stretch/>
          </p:blipFill>
          <p:spPr>
            <a:xfrm>
              <a:off x="11704435" y="6411314"/>
              <a:ext cx="315589" cy="3347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038" y="789972"/>
              <a:ext cx="3462762" cy="1953227"/>
            </a:xfrm>
            <a:prstGeom prst="rect">
              <a:avLst/>
            </a:prstGeom>
            <a:ln w="38100">
              <a:solidFill>
                <a:srgbClr val="384EA2"/>
              </a:solidFill>
            </a:ln>
          </p:spPr>
        </p:pic>
        <p:sp>
          <p:nvSpPr>
            <p:cNvPr id="19" name="Triangle 18"/>
            <p:cNvSpPr/>
            <p:nvPr/>
          </p:nvSpPr>
          <p:spPr>
            <a:xfrm rot="9937179">
              <a:off x="11308202" y="2501220"/>
              <a:ext cx="332762" cy="809661"/>
            </a:xfrm>
            <a:prstGeom prst="triangl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46720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52477" y="0"/>
            <a:ext cx="14791985" cy="8929767"/>
            <a:chOff x="-752477" y="0"/>
            <a:chExt cx="14791985" cy="8929767"/>
          </a:xfrm>
        </p:grpSpPr>
        <p:sp>
          <p:nvSpPr>
            <p:cNvPr id="5" name="Title 2"/>
            <p:cNvSpPr txBox="1">
              <a:spLocks/>
            </p:cNvSpPr>
            <p:nvPr/>
          </p:nvSpPr>
          <p:spPr>
            <a:xfrm>
              <a:off x="152400" y="0"/>
              <a:ext cx="2261971" cy="926925"/>
            </a:xfrm>
            <a:prstGeom prst="rect">
              <a:avLst/>
            </a:prstGeom>
            <a:solidFill>
              <a:schemeClr val="bg1">
                <a:alpha val="88000"/>
              </a:schemeClr>
            </a:solid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a:t>Baseline ABCS Distribution | </a:t>
              </a:r>
              <a:r>
                <a:rPr lang="en-US" cap="small" dirty="0" smtClean="0">
                  <a:solidFill>
                    <a:srgbClr val="00ADEF"/>
                  </a:solidFill>
                </a:rPr>
                <a:t>Blood Pressure by </a:t>
              </a:r>
              <a:r>
                <a:rPr lang="en-US" cap="small" dirty="0">
                  <a:solidFill>
                    <a:srgbClr val="00ADEF"/>
                  </a:solidFill>
                </a:rPr>
                <a:t>Zip Code</a:t>
              </a: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2477" y="228600"/>
              <a:ext cx="14791985" cy="8701167"/>
            </a:xfrm>
            <a:prstGeom prst="rect">
              <a:avLst/>
            </a:prstGeom>
          </p:spPr>
        </p:pic>
        <p:sp>
          <p:nvSpPr>
            <p:cNvPr id="7" name="Triangle 6"/>
            <p:cNvSpPr/>
            <p:nvPr/>
          </p:nvSpPr>
          <p:spPr>
            <a:xfrm rot="9937179">
              <a:off x="11318443" y="2546394"/>
              <a:ext cx="381000" cy="990600"/>
            </a:xfrm>
            <a:prstGeom prst="triangle">
              <a:avLst/>
            </a:prstGeom>
            <a:solidFill>
              <a:schemeClr val="bg1"/>
            </a:solidFill>
            <a:ln w="38100">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91426" y="5676900"/>
              <a:ext cx="2700291" cy="954107"/>
            </a:xfrm>
            <a:prstGeom prst="rect">
              <a:avLst/>
            </a:prstGeom>
            <a:solidFill>
              <a:schemeClr val="bg1"/>
            </a:solidFill>
          </p:spPr>
          <p:txBody>
            <a:bodyPr wrap="none" rtlCol="0">
              <a:spAutoFit/>
            </a:bodyPr>
            <a:lstStyle/>
            <a:p>
              <a:r>
                <a:rPr lang="en-US" sz="1400" dirty="0">
                  <a:latin typeface="+mj-lt"/>
                </a:rPr>
                <a:t>Number of Practices = 1246</a:t>
              </a:r>
            </a:p>
            <a:p>
              <a:r>
                <a:rPr lang="en-US" sz="1400" dirty="0">
                  <a:latin typeface="+mj-lt"/>
                </a:rPr>
                <a:t>Number of Patients = 891,710</a:t>
              </a:r>
            </a:p>
            <a:p>
              <a:r>
                <a:rPr lang="en-US" sz="1400" dirty="0">
                  <a:latin typeface="+mj-lt"/>
                </a:rPr>
                <a:t>Practice-level: Mean % BP = 61.1</a:t>
              </a:r>
            </a:p>
            <a:p>
              <a:r>
                <a:rPr lang="en-US" sz="1400" dirty="0">
                  <a:latin typeface="+mj-lt"/>
                </a:rPr>
                <a:t>Practice-level: Median % BP = 62.9</a:t>
              </a:r>
            </a:p>
          </p:txBody>
        </p:sp>
        <p:sp>
          <p:nvSpPr>
            <p:cNvPr id="11" name="Rectangle 10"/>
            <p:cNvSpPr/>
            <p:nvPr/>
          </p:nvSpPr>
          <p:spPr>
            <a:xfrm>
              <a:off x="10858500" y="6390190"/>
              <a:ext cx="2514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79167" t="76500" b="6500"/>
            <a:stretch/>
          </p:blipFill>
          <p:spPr>
            <a:xfrm>
              <a:off x="76200" y="4767323"/>
              <a:ext cx="1905000" cy="914400"/>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80755" b="-9963"/>
            <a:stretch/>
          </p:blipFill>
          <p:spPr>
            <a:xfrm>
              <a:off x="11704435" y="6411314"/>
              <a:ext cx="315589" cy="3347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038" y="789972"/>
              <a:ext cx="3462761" cy="1953227"/>
            </a:xfrm>
            <a:prstGeom prst="rect">
              <a:avLst/>
            </a:prstGeom>
            <a:ln w="38100">
              <a:solidFill>
                <a:srgbClr val="384EA2"/>
              </a:solidFill>
            </a:ln>
          </p:spPr>
        </p:pic>
        <p:sp>
          <p:nvSpPr>
            <p:cNvPr id="13" name="Rectangle 12"/>
            <p:cNvSpPr/>
            <p:nvPr/>
          </p:nvSpPr>
          <p:spPr>
            <a:xfrm>
              <a:off x="253968" y="6642552"/>
              <a:ext cx="3860832"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p:cNvSpPr/>
            <p:nvPr/>
          </p:nvSpPr>
          <p:spPr>
            <a:xfrm rot="9937179">
              <a:off x="11308202" y="2501220"/>
              <a:ext cx="332762" cy="809661"/>
            </a:xfrm>
            <a:prstGeom prst="triangl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529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05729" y="1125888"/>
            <a:ext cx="3780890" cy="4000589"/>
          </a:xfrm>
          <a:prstGeom prst="ellipse">
            <a:avLst/>
          </a:prstGeom>
          <a:solidFill>
            <a:srgbClr val="384EA2"/>
          </a:solidFill>
          <a:ln>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4269842" y="1125888"/>
            <a:ext cx="3780890" cy="4000589"/>
          </a:xfrm>
          <a:prstGeom prst="ellipse">
            <a:avLst/>
          </a:prstGeom>
          <a:solidFill>
            <a:srgbClr val="00ADEF"/>
          </a:solidFill>
          <a:ln>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Oval 6"/>
          <p:cNvSpPr/>
          <p:nvPr/>
        </p:nvSpPr>
        <p:spPr>
          <a:xfrm>
            <a:off x="8233955" y="1125888"/>
            <a:ext cx="3780890" cy="4000589"/>
          </a:xfrm>
          <a:prstGeom prst="ellipse">
            <a:avLst/>
          </a:prstGeom>
          <a:solidFill>
            <a:srgbClr val="8DD7F7"/>
          </a:solidFill>
          <a:ln>
            <a:solidFill>
              <a:srgbClr val="8DD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441515" y="2397738"/>
            <a:ext cx="3437543" cy="769441"/>
          </a:xfrm>
          <a:prstGeom prst="rect">
            <a:avLst/>
          </a:prstGeom>
          <a:noFill/>
        </p:spPr>
        <p:txBody>
          <a:bodyPr wrap="square" rtlCol="0">
            <a:spAutoFit/>
          </a:bodyPr>
          <a:lstStyle/>
          <a:p>
            <a:pPr algn="ctr"/>
            <a:r>
              <a:rPr lang="en-US" sz="4400" dirty="0" smtClean="0">
                <a:solidFill>
                  <a:prstClr val="white"/>
                </a:solidFill>
                <a:latin typeface="Calibri Light" panose="020F0302020204030204"/>
              </a:rPr>
              <a:t>Opportunities</a:t>
            </a:r>
            <a:endParaRPr lang="en-US" sz="4400" dirty="0">
              <a:solidFill>
                <a:prstClr val="white"/>
              </a:solidFill>
              <a:latin typeface="Calibri Light" panose="020F0302020204030204"/>
            </a:endParaRPr>
          </a:p>
        </p:txBody>
      </p:sp>
      <p:sp>
        <p:nvSpPr>
          <p:cNvPr id="10" name="TextBox 9"/>
          <p:cNvSpPr txBox="1"/>
          <p:nvPr/>
        </p:nvSpPr>
        <p:spPr>
          <a:xfrm>
            <a:off x="8358830" y="2356740"/>
            <a:ext cx="3531139" cy="769441"/>
          </a:xfrm>
          <a:prstGeom prst="rect">
            <a:avLst/>
          </a:prstGeom>
          <a:noFill/>
        </p:spPr>
        <p:txBody>
          <a:bodyPr wrap="square" rtlCol="0">
            <a:spAutoFit/>
          </a:bodyPr>
          <a:lstStyle/>
          <a:p>
            <a:pPr algn="ctr"/>
            <a:r>
              <a:rPr lang="en-US" sz="4400" dirty="0" smtClean="0">
                <a:solidFill>
                  <a:prstClr val="white"/>
                </a:solidFill>
                <a:latin typeface="Calibri Light" panose="020F0302020204030204"/>
              </a:rPr>
              <a:t>Strategies </a:t>
            </a:r>
            <a:endParaRPr lang="en-US" sz="4400" dirty="0">
              <a:solidFill>
                <a:prstClr val="white"/>
              </a:solidFill>
              <a:latin typeface="Calibri Light" panose="020F0302020204030204"/>
            </a:endParaRPr>
          </a:p>
        </p:txBody>
      </p:sp>
      <p:sp>
        <p:nvSpPr>
          <p:cNvPr id="11" name="Oval 10"/>
          <p:cNvSpPr/>
          <p:nvPr/>
        </p:nvSpPr>
        <p:spPr>
          <a:xfrm>
            <a:off x="305728" y="1125888"/>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764275" y="2356741"/>
            <a:ext cx="2863797" cy="769441"/>
          </a:xfrm>
          <a:prstGeom prst="rect">
            <a:avLst/>
          </a:prstGeom>
          <a:noFill/>
        </p:spPr>
        <p:txBody>
          <a:bodyPr wrap="none" rtlCol="0">
            <a:spAutoFit/>
          </a:bodyPr>
          <a:lstStyle/>
          <a:p>
            <a:pPr algn="ctr"/>
            <a:r>
              <a:rPr lang="en-US" sz="4400" dirty="0">
                <a:solidFill>
                  <a:prstClr val="white"/>
                </a:solidFill>
                <a:latin typeface="Calibri Light" panose="020F0302020204030204"/>
              </a:rPr>
              <a:t>Background</a:t>
            </a:r>
          </a:p>
        </p:txBody>
      </p:sp>
    </p:spTree>
    <p:extLst>
      <p:ext uri="{BB962C8B-B14F-4D97-AF65-F5344CB8AC3E}">
        <p14:creationId xmlns:p14="http://schemas.microsoft.com/office/powerpoint/2010/main" val="160268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52477" y="0"/>
            <a:ext cx="14787008" cy="8929767"/>
            <a:chOff x="-752477" y="0"/>
            <a:chExt cx="14787008" cy="8929767"/>
          </a:xfrm>
        </p:grpSpPr>
        <p:sp>
          <p:nvSpPr>
            <p:cNvPr id="5" name="Title 2"/>
            <p:cNvSpPr txBox="1">
              <a:spLocks/>
            </p:cNvSpPr>
            <p:nvPr/>
          </p:nvSpPr>
          <p:spPr>
            <a:xfrm>
              <a:off x="152400" y="0"/>
              <a:ext cx="2261971" cy="926925"/>
            </a:xfrm>
            <a:prstGeom prst="rect">
              <a:avLst/>
            </a:prstGeom>
            <a:solidFill>
              <a:schemeClr val="bg1">
                <a:alpha val="88000"/>
              </a:schemeClr>
            </a:solid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a:t>Baseline ABCS Distribution | </a:t>
              </a:r>
              <a:r>
                <a:rPr lang="en-US" cap="small" dirty="0" smtClean="0">
                  <a:solidFill>
                    <a:srgbClr val="00ADEF"/>
                  </a:solidFill>
                </a:rPr>
                <a:t>Cholesterol by </a:t>
              </a:r>
              <a:r>
                <a:rPr lang="en-US" cap="small" dirty="0">
                  <a:solidFill>
                    <a:srgbClr val="00ADEF"/>
                  </a:solidFill>
                </a:rPr>
                <a:t>Zip Code</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2477" y="231528"/>
              <a:ext cx="14787008" cy="8698239"/>
            </a:xfrm>
            <a:prstGeom prst="rect">
              <a:avLst/>
            </a:prstGeom>
          </p:spPr>
        </p:pic>
        <p:sp>
          <p:nvSpPr>
            <p:cNvPr id="7" name="Triangle 6"/>
            <p:cNvSpPr/>
            <p:nvPr/>
          </p:nvSpPr>
          <p:spPr>
            <a:xfrm rot="9937179">
              <a:off x="11318443" y="2546394"/>
              <a:ext cx="381000" cy="990600"/>
            </a:xfrm>
            <a:prstGeom prst="triangle">
              <a:avLst/>
            </a:prstGeom>
            <a:solidFill>
              <a:schemeClr val="bg1"/>
            </a:solidFill>
            <a:ln w="38100">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91426" y="5676900"/>
              <a:ext cx="3309367" cy="954107"/>
            </a:xfrm>
            <a:prstGeom prst="rect">
              <a:avLst/>
            </a:prstGeom>
            <a:solidFill>
              <a:schemeClr val="bg1"/>
            </a:solidFill>
          </p:spPr>
          <p:txBody>
            <a:bodyPr wrap="none" rtlCol="0">
              <a:spAutoFit/>
            </a:bodyPr>
            <a:lstStyle/>
            <a:p>
              <a:r>
                <a:rPr lang="en-US" sz="1400" dirty="0">
                  <a:latin typeface="+mj-lt"/>
                </a:rPr>
                <a:t>Number of Practices = </a:t>
              </a:r>
              <a:r>
                <a:rPr lang="en-US" sz="1400" dirty="0" smtClean="0">
                  <a:latin typeface="+mj-lt"/>
                </a:rPr>
                <a:t>772</a:t>
              </a:r>
              <a:endParaRPr lang="en-US" sz="1400" dirty="0">
                <a:latin typeface="+mj-lt"/>
              </a:endParaRPr>
            </a:p>
            <a:p>
              <a:r>
                <a:rPr lang="en-US" sz="1400" dirty="0">
                  <a:latin typeface="+mj-lt"/>
                </a:rPr>
                <a:t>Number of Patients = </a:t>
              </a:r>
              <a:r>
                <a:rPr lang="en-US" sz="1400" dirty="0" smtClean="0">
                  <a:latin typeface="+mj-lt"/>
                </a:rPr>
                <a:t>312,262</a:t>
              </a:r>
              <a:endParaRPr lang="en-US" sz="1400" dirty="0">
                <a:latin typeface="+mj-lt"/>
              </a:endParaRPr>
            </a:p>
            <a:p>
              <a:r>
                <a:rPr lang="en-US" sz="1400" dirty="0">
                  <a:latin typeface="+mj-lt"/>
                </a:rPr>
                <a:t>Practice-level: Mean % </a:t>
              </a:r>
              <a:r>
                <a:rPr lang="en-US" sz="1400" dirty="0" smtClean="0">
                  <a:latin typeface="+mj-lt"/>
                </a:rPr>
                <a:t>Cholesterol </a:t>
              </a:r>
              <a:r>
                <a:rPr lang="en-US" sz="1400" dirty="0">
                  <a:latin typeface="+mj-lt"/>
                </a:rPr>
                <a:t>= </a:t>
              </a:r>
              <a:r>
                <a:rPr lang="en-US" sz="1400" dirty="0" smtClean="0">
                  <a:latin typeface="+mj-lt"/>
                </a:rPr>
                <a:t>53.8</a:t>
              </a:r>
              <a:endParaRPr lang="en-US" sz="1400" dirty="0">
                <a:latin typeface="+mj-lt"/>
              </a:endParaRPr>
            </a:p>
            <a:p>
              <a:r>
                <a:rPr lang="en-US" sz="1400" dirty="0">
                  <a:latin typeface="+mj-lt"/>
                </a:rPr>
                <a:t>Practice-level: Median % Cholesterol </a:t>
              </a:r>
              <a:r>
                <a:rPr lang="en-US" sz="1400" dirty="0" smtClean="0">
                  <a:latin typeface="+mj-lt"/>
                </a:rPr>
                <a:t>= 60.6</a:t>
              </a:r>
              <a:endParaRPr lang="en-US" sz="1400" dirty="0">
                <a:latin typeface="+mj-lt"/>
              </a:endParaRPr>
            </a:p>
          </p:txBody>
        </p:sp>
        <p:sp>
          <p:nvSpPr>
            <p:cNvPr id="13" name="Rectangle 12"/>
            <p:cNvSpPr/>
            <p:nvPr/>
          </p:nvSpPr>
          <p:spPr>
            <a:xfrm>
              <a:off x="188088" y="6636794"/>
              <a:ext cx="4231511"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934700" y="6402407"/>
              <a:ext cx="2514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0000" t="76500" b="6500"/>
            <a:stretch/>
          </p:blipFill>
          <p:spPr>
            <a:xfrm>
              <a:off x="152400" y="4724400"/>
              <a:ext cx="1828800" cy="914400"/>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r="80755" b="-9963"/>
            <a:stretch/>
          </p:blipFill>
          <p:spPr>
            <a:xfrm>
              <a:off x="11704435" y="6411314"/>
              <a:ext cx="315589" cy="33479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039" y="789972"/>
              <a:ext cx="3462760" cy="1953227"/>
            </a:xfrm>
            <a:prstGeom prst="rect">
              <a:avLst/>
            </a:prstGeom>
            <a:ln w="38100">
              <a:solidFill>
                <a:srgbClr val="384EA2"/>
              </a:solidFill>
            </a:ln>
          </p:spPr>
        </p:pic>
        <p:sp>
          <p:nvSpPr>
            <p:cNvPr id="18" name="Triangle 17"/>
            <p:cNvSpPr/>
            <p:nvPr/>
          </p:nvSpPr>
          <p:spPr>
            <a:xfrm rot="9937179">
              <a:off x="11308202" y="2501220"/>
              <a:ext cx="332762" cy="809661"/>
            </a:xfrm>
            <a:prstGeom prst="triangl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73327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52478" y="0"/>
            <a:ext cx="14787010" cy="8933142"/>
            <a:chOff x="-752478" y="0"/>
            <a:chExt cx="14787010" cy="8933142"/>
          </a:xfrm>
        </p:grpSpPr>
        <p:sp>
          <p:nvSpPr>
            <p:cNvPr id="6" name="Title 2"/>
            <p:cNvSpPr txBox="1">
              <a:spLocks/>
            </p:cNvSpPr>
            <p:nvPr/>
          </p:nvSpPr>
          <p:spPr>
            <a:xfrm>
              <a:off x="152400" y="0"/>
              <a:ext cx="2261971" cy="926925"/>
            </a:xfrm>
            <a:prstGeom prst="rect">
              <a:avLst/>
            </a:prstGeom>
            <a:solidFill>
              <a:schemeClr val="bg1">
                <a:alpha val="88000"/>
              </a:schemeClr>
            </a:solid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a:t>Baseline ABCS Distribution | </a:t>
              </a:r>
              <a:r>
                <a:rPr lang="en-US" cap="small" dirty="0" smtClean="0">
                  <a:solidFill>
                    <a:srgbClr val="00ADEF"/>
                  </a:solidFill>
                </a:rPr>
                <a:t>Smoking by </a:t>
              </a:r>
              <a:r>
                <a:rPr lang="en-US" cap="small" dirty="0">
                  <a:solidFill>
                    <a:srgbClr val="00ADEF"/>
                  </a:solidFill>
                </a:rPr>
                <a:t>Zip Code</a:t>
              </a: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2478" y="234902"/>
              <a:ext cx="14787010" cy="8698240"/>
            </a:xfrm>
            <a:prstGeom prst="rect">
              <a:avLst/>
            </a:prstGeom>
          </p:spPr>
        </p:pic>
        <p:sp>
          <p:nvSpPr>
            <p:cNvPr id="8" name="Triangle 7"/>
            <p:cNvSpPr/>
            <p:nvPr/>
          </p:nvSpPr>
          <p:spPr>
            <a:xfrm rot="9937179">
              <a:off x="11318443" y="2546394"/>
              <a:ext cx="381000" cy="990600"/>
            </a:xfrm>
            <a:prstGeom prst="triangle">
              <a:avLst/>
            </a:prstGeom>
            <a:solidFill>
              <a:schemeClr val="bg1"/>
            </a:solidFill>
            <a:ln w="38100">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91426" y="5676900"/>
              <a:ext cx="3093219" cy="954107"/>
            </a:xfrm>
            <a:prstGeom prst="rect">
              <a:avLst/>
            </a:prstGeom>
            <a:solidFill>
              <a:schemeClr val="bg1"/>
            </a:solidFill>
          </p:spPr>
          <p:txBody>
            <a:bodyPr wrap="none" rtlCol="0">
              <a:spAutoFit/>
            </a:bodyPr>
            <a:lstStyle/>
            <a:p>
              <a:r>
                <a:rPr lang="en-US" sz="1400" dirty="0">
                  <a:latin typeface="+mj-lt"/>
                </a:rPr>
                <a:t>Number of Practices = </a:t>
              </a:r>
              <a:r>
                <a:rPr lang="en-US" sz="1400" dirty="0" smtClean="0">
                  <a:latin typeface="+mj-lt"/>
                </a:rPr>
                <a:t>1128</a:t>
              </a:r>
              <a:endParaRPr lang="en-US" sz="1400" dirty="0">
                <a:latin typeface="+mj-lt"/>
              </a:endParaRPr>
            </a:p>
            <a:p>
              <a:r>
                <a:rPr lang="en-US" sz="1400" dirty="0">
                  <a:latin typeface="+mj-lt"/>
                </a:rPr>
                <a:t>Number of Patients = </a:t>
              </a:r>
              <a:r>
                <a:rPr lang="en-US" sz="1400" dirty="0" smtClean="0">
                  <a:latin typeface="+mj-lt"/>
                </a:rPr>
                <a:t>534,766</a:t>
              </a:r>
              <a:endParaRPr lang="en-US" sz="1400" dirty="0">
                <a:latin typeface="+mj-lt"/>
              </a:endParaRPr>
            </a:p>
            <a:p>
              <a:r>
                <a:rPr lang="en-US" sz="1400" dirty="0">
                  <a:latin typeface="+mj-lt"/>
                </a:rPr>
                <a:t>Practice-level: Mean % </a:t>
              </a:r>
              <a:r>
                <a:rPr lang="en-US" sz="1400" dirty="0" smtClean="0">
                  <a:latin typeface="+mj-lt"/>
                </a:rPr>
                <a:t>Smoking = 50.6</a:t>
              </a:r>
              <a:endParaRPr lang="en-US" sz="1400" dirty="0">
                <a:latin typeface="+mj-lt"/>
              </a:endParaRPr>
            </a:p>
            <a:p>
              <a:r>
                <a:rPr lang="en-US" sz="1400" dirty="0">
                  <a:latin typeface="+mj-lt"/>
                </a:rPr>
                <a:t>Practice-level: Median % </a:t>
              </a:r>
              <a:r>
                <a:rPr lang="en-US" sz="1400" dirty="0" smtClean="0">
                  <a:latin typeface="+mj-lt"/>
                </a:rPr>
                <a:t>Smoking = 53.8</a:t>
              </a:r>
              <a:endParaRPr lang="en-US" sz="1400" dirty="0">
                <a:latin typeface="+mj-lt"/>
              </a:endParaRPr>
            </a:p>
          </p:txBody>
        </p:sp>
        <p:sp>
          <p:nvSpPr>
            <p:cNvPr id="13" name="Rectangle 12"/>
            <p:cNvSpPr/>
            <p:nvPr/>
          </p:nvSpPr>
          <p:spPr>
            <a:xfrm>
              <a:off x="10744200" y="6402407"/>
              <a:ext cx="2514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6781800"/>
              <a:ext cx="4114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80000" t="76500" b="6500"/>
            <a:stretch/>
          </p:blipFill>
          <p:spPr>
            <a:xfrm>
              <a:off x="152400" y="4762500"/>
              <a:ext cx="1828800" cy="914400"/>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80755" b="-9963"/>
            <a:stretch/>
          </p:blipFill>
          <p:spPr>
            <a:xfrm>
              <a:off x="11704435" y="6411314"/>
              <a:ext cx="315589" cy="3347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038" y="789972"/>
              <a:ext cx="3462761" cy="1953227"/>
            </a:xfrm>
            <a:prstGeom prst="rect">
              <a:avLst/>
            </a:prstGeom>
            <a:ln w="38100">
              <a:solidFill>
                <a:srgbClr val="384EA2"/>
              </a:solidFill>
            </a:ln>
          </p:spPr>
        </p:pic>
        <p:sp>
          <p:nvSpPr>
            <p:cNvPr id="11" name="Triangle 10"/>
            <p:cNvSpPr/>
            <p:nvPr/>
          </p:nvSpPr>
          <p:spPr>
            <a:xfrm rot="9937179">
              <a:off x="11308202" y="2501220"/>
              <a:ext cx="332762" cy="809661"/>
            </a:xfrm>
            <a:prstGeom prst="triangl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32658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2280" y="1125886"/>
            <a:ext cx="3780890" cy="4000589"/>
            <a:chOff x="4269842" y="1125887"/>
            <a:chExt cx="3780890" cy="4000589"/>
          </a:xfrm>
        </p:grpSpPr>
        <p:sp>
          <p:nvSpPr>
            <p:cNvPr id="11" name="Oval 10"/>
            <p:cNvSpPr/>
            <p:nvPr/>
          </p:nvSpPr>
          <p:spPr>
            <a:xfrm>
              <a:off x="4269842" y="1125887"/>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441515" y="2356740"/>
              <a:ext cx="3437543" cy="769441"/>
            </a:xfrm>
            <a:prstGeom prst="rect">
              <a:avLst/>
            </a:prstGeom>
            <a:noFill/>
          </p:spPr>
          <p:txBody>
            <a:bodyPr wrap="square" rtlCol="0">
              <a:spAutoFit/>
            </a:bodyPr>
            <a:lstStyle/>
            <a:p>
              <a:pPr algn="ctr"/>
              <a:r>
                <a:rPr lang="en-US" sz="4400">
                  <a:solidFill>
                    <a:prstClr val="white"/>
                  </a:solidFill>
                  <a:latin typeface="Calibri Light" panose="020F0302020204030204"/>
                </a:rPr>
                <a:t>Opportunities</a:t>
              </a:r>
            </a:p>
          </p:txBody>
        </p:sp>
      </p:grpSp>
      <p:sp>
        <p:nvSpPr>
          <p:cNvPr id="13" name="Oval 12"/>
          <p:cNvSpPr/>
          <p:nvPr/>
        </p:nvSpPr>
        <p:spPr>
          <a:xfrm>
            <a:off x="3822176" y="1899311"/>
            <a:ext cx="2738515" cy="2636948"/>
          </a:xfrm>
          <a:prstGeom prst="ellipse">
            <a:avLst/>
          </a:prstGeom>
          <a:solidFill>
            <a:srgbClr val="00ADEF"/>
          </a:solidFill>
          <a:ln>
            <a:solidFill>
              <a:srgbClr val="00ADE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5" name="Group 14"/>
          <p:cNvGrpSpPr/>
          <p:nvPr/>
        </p:nvGrpSpPr>
        <p:grpSpPr>
          <a:xfrm>
            <a:off x="9495228" y="1899311"/>
            <a:ext cx="2738515" cy="2636948"/>
            <a:chOff x="9058160" y="3834490"/>
            <a:chExt cx="2738515" cy="2636948"/>
          </a:xfrm>
        </p:grpSpPr>
        <p:sp>
          <p:nvSpPr>
            <p:cNvPr id="16" name="Oval 15"/>
            <p:cNvSpPr/>
            <p:nvPr/>
          </p:nvSpPr>
          <p:spPr>
            <a:xfrm>
              <a:off x="9058160" y="3834490"/>
              <a:ext cx="2738515" cy="2636948"/>
            </a:xfrm>
            <a:prstGeom prst="ellipse">
              <a:avLst/>
            </a:prstGeom>
            <a:solidFill>
              <a:srgbClr val="00ADEF"/>
            </a:solidFill>
            <a:ln>
              <a:solidFill>
                <a:srgbClr val="00ADE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9120459" y="4698574"/>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smtClean="0">
                  <a:solidFill>
                    <a:prstClr val="white"/>
                  </a:solidFill>
                </a:rPr>
                <a:t>Data infrastructure</a:t>
              </a:r>
              <a:endParaRPr lang="en-US" sz="2400" dirty="0">
                <a:solidFill>
                  <a:prstClr val="white"/>
                </a:solidFill>
              </a:endParaRPr>
            </a:p>
          </p:txBody>
        </p:sp>
      </p:grpSp>
      <p:grpSp>
        <p:nvGrpSpPr>
          <p:cNvPr id="18" name="Group 17"/>
          <p:cNvGrpSpPr/>
          <p:nvPr/>
        </p:nvGrpSpPr>
        <p:grpSpPr>
          <a:xfrm>
            <a:off x="6504927" y="1899311"/>
            <a:ext cx="3052305" cy="2636948"/>
            <a:chOff x="6352904" y="1899311"/>
            <a:chExt cx="3052305" cy="2636948"/>
          </a:xfrm>
          <a:solidFill>
            <a:srgbClr val="F2A143"/>
          </a:solidFill>
        </p:grpSpPr>
        <p:sp>
          <p:nvSpPr>
            <p:cNvPr id="19" name="Oval 18"/>
            <p:cNvSpPr/>
            <p:nvPr/>
          </p:nvSpPr>
          <p:spPr>
            <a:xfrm>
              <a:off x="6509800" y="1899311"/>
              <a:ext cx="2738515" cy="2636948"/>
            </a:xfrm>
            <a:prstGeom prst="ellipse">
              <a:avLst/>
            </a:prstGeom>
            <a:grpFill/>
            <a:ln>
              <a:solidFill>
                <a:srgbClr val="F2A14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6352904" y="2761667"/>
              <a:ext cx="3052305"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smtClean="0">
                  <a:solidFill>
                    <a:prstClr val="white"/>
                  </a:solidFill>
                </a:rPr>
                <a:t>Capacity building</a:t>
              </a:r>
              <a:endParaRPr lang="en-US" sz="2400" dirty="0">
                <a:solidFill>
                  <a:prstClr val="white"/>
                </a:solidFill>
              </a:endParaRPr>
            </a:p>
          </p:txBody>
        </p:sp>
      </p:grpSp>
      <p:sp>
        <p:nvSpPr>
          <p:cNvPr id="14" name="Freeform 13"/>
          <p:cNvSpPr/>
          <p:nvPr/>
        </p:nvSpPr>
        <p:spPr>
          <a:xfrm>
            <a:off x="3884475" y="2761667"/>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Quality                 (ABCS)</a:t>
            </a:r>
          </a:p>
        </p:txBody>
      </p:sp>
    </p:spTree>
    <p:extLst>
      <p:ext uri="{BB962C8B-B14F-4D97-AF65-F5344CB8AC3E}">
        <p14:creationId xmlns:p14="http://schemas.microsoft.com/office/powerpoint/2010/main" val="1220903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675" y="1253069"/>
            <a:ext cx="11203548" cy="5398743"/>
          </a:xfrm>
        </p:spPr>
        <p:txBody>
          <a:bodyPr>
            <a:normAutofit/>
          </a:bodyPr>
          <a:lstStyle/>
          <a:p>
            <a:pPr lvl="0"/>
            <a:r>
              <a:rPr lang="en-US" sz="4000" dirty="0" smtClean="0"/>
              <a:t>Capacity </a:t>
            </a:r>
            <a:r>
              <a:rPr lang="en-US" sz="4000" dirty="0"/>
              <a:t>for </a:t>
            </a:r>
            <a:r>
              <a:rPr lang="en-US" sz="4000" dirty="0" smtClean="0"/>
              <a:t>change</a:t>
            </a:r>
          </a:p>
          <a:p>
            <a:pPr lvl="0"/>
            <a:endParaRPr lang="en-US" sz="4000" dirty="0"/>
          </a:p>
          <a:p>
            <a:pPr lvl="0"/>
            <a:r>
              <a:rPr lang="en-US" sz="4000" dirty="0" smtClean="0"/>
              <a:t>Capacity </a:t>
            </a:r>
            <a:r>
              <a:rPr lang="en-US" sz="4000" dirty="0"/>
              <a:t>for doing quality </a:t>
            </a:r>
            <a:r>
              <a:rPr lang="en-US" sz="4000" dirty="0" smtClean="0"/>
              <a:t>improvement</a:t>
            </a:r>
          </a:p>
          <a:p>
            <a:pPr lvl="0"/>
            <a:endParaRPr lang="en-US" sz="4000" dirty="0"/>
          </a:p>
          <a:p>
            <a:pPr lvl="0"/>
            <a:r>
              <a:rPr lang="en-US" sz="4000" dirty="0"/>
              <a:t>Degree </a:t>
            </a:r>
            <a:r>
              <a:rPr lang="en-US" sz="4000" dirty="0" smtClean="0"/>
              <a:t>disruption</a:t>
            </a:r>
          </a:p>
          <a:p>
            <a:pPr lvl="0"/>
            <a:endParaRPr lang="en-US" sz="4000" dirty="0"/>
          </a:p>
          <a:p>
            <a:pPr lvl="0"/>
            <a:r>
              <a:rPr lang="en-US" sz="4000" dirty="0"/>
              <a:t>Team member </a:t>
            </a:r>
            <a:r>
              <a:rPr lang="en-US" sz="4000" dirty="0" smtClean="0"/>
              <a:t>burnout</a:t>
            </a:r>
            <a:endParaRPr lang="en-US" sz="4000" dirty="0"/>
          </a:p>
        </p:txBody>
      </p:sp>
      <p:sp>
        <p:nvSpPr>
          <p:cNvPr id="3" name="Title 2"/>
          <p:cNvSpPr>
            <a:spLocks noGrp="1"/>
          </p:cNvSpPr>
          <p:nvPr>
            <p:ph type="title"/>
          </p:nvPr>
        </p:nvSpPr>
        <p:spPr>
          <a:xfrm>
            <a:off x="189876" y="326144"/>
            <a:ext cx="2261971" cy="926925"/>
          </a:xfrm>
        </p:spPr>
        <p:txBody>
          <a:bodyPr/>
          <a:lstStyle/>
          <a:p>
            <a:r>
              <a:rPr lang="en-US" cap="small" dirty="0" smtClean="0"/>
              <a:t>Four Different Ways Of Thinking About Practice Capacity</a:t>
            </a:r>
            <a:endParaRPr lang="en-US" cap="small" dirty="0"/>
          </a:p>
        </p:txBody>
      </p:sp>
    </p:spTree>
    <p:extLst>
      <p:ext uri="{BB962C8B-B14F-4D97-AF65-F5344CB8AC3E}">
        <p14:creationId xmlns:p14="http://schemas.microsoft.com/office/powerpoint/2010/main" val="292857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361799"/>
            <a:ext cx="12191999" cy="5778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0" i="0" kern="1200" baseline="0">
                <a:solidFill>
                  <a:srgbClr val="384EA2"/>
                </a:solidFill>
                <a:latin typeface="+mn-lt"/>
                <a:ea typeface="Gotham Medium" charset="0"/>
                <a:cs typeface="Gotham Medium" charset="0"/>
              </a:defRPr>
            </a:lvl1pPr>
          </a:lstStyle>
          <a:p>
            <a:r>
              <a:rPr lang="en-US" sz="6000" cap="small" dirty="0" smtClean="0">
                <a:solidFill>
                  <a:srgbClr val="4D4D4C"/>
                </a:solidFill>
              </a:rPr>
              <a:t>Capacity for Change and </a:t>
            </a:r>
          </a:p>
          <a:p>
            <a:r>
              <a:rPr lang="en-US" sz="6000" cap="small" dirty="0" smtClean="0">
                <a:solidFill>
                  <a:srgbClr val="4D4D4C"/>
                </a:solidFill>
              </a:rPr>
              <a:t>for quality improvement</a:t>
            </a:r>
            <a:endParaRPr lang="en-US" sz="6000" cap="small" dirty="0">
              <a:solidFill>
                <a:srgbClr val="4D4D4C"/>
              </a:solidFill>
            </a:endParaRPr>
          </a:p>
        </p:txBody>
      </p:sp>
    </p:spTree>
    <p:extLst>
      <p:ext uri="{BB962C8B-B14F-4D97-AF65-F5344CB8AC3E}">
        <p14:creationId xmlns:p14="http://schemas.microsoft.com/office/powerpoint/2010/main" val="1793059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494676" y="326144"/>
            <a:ext cx="2261971" cy="926925"/>
          </a:xfrm>
          <a:solidFill>
            <a:schemeClr val="bg1"/>
          </a:solidFill>
        </p:spPr>
        <p:txBody>
          <a:bodyPr/>
          <a:lstStyle/>
          <a:p>
            <a:r>
              <a:rPr lang="en-US" cap="small" dirty="0"/>
              <a:t>Baseline Practice Capacity Distribution</a:t>
            </a:r>
          </a:p>
        </p:txBody>
      </p:sp>
      <p:grpSp>
        <p:nvGrpSpPr>
          <p:cNvPr id="3" name="Group 2"/>
          <p:cNvGrpSpPr/>
          <p:nvPr/>
        </p:nvGrpSpPr>
        <p:grpSpPr>
          <a:xfrm>
            <a:off x="123463" y="499092"/>
            <a:ext cx="12030503" cy="6390290"/>
            <a:chOff x="123463" y="499092"/>
            <a:chExt cx="12030503" cy="6390290"/>
          </a:xfrm>
        </p:grpSpPr>
        <p:sp>
          <p:nvSpPr>
            <p:cNvPr id="10" name="Title 2"/>
            <p:cNvSpPr txBox="1">
              <a:spLocks/>
            </p:cNvSpPr>
            <p:nvPr/>
          </p:nvSpPr>
          <p:spPr>
            <a:xfrm>
              <a:off x="647076" y="499092"/>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endParaRPr lang="en-US" cap="small"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542"/>
            <a:stretch/>
          </p:blipFill>
          <p:spPr>
            <a:xfrm>
              <a:off x="130144" y="3491708"/>
              <a:ext cx="11856376" cy="3246321"/>
            </a:xfrm>
            <a:prstGeom prst="rect">
              <a:avLst/>
            </a:prstGeom>
          </p:spPr>
        </p:pic>
        <p:sp>
          <p:nvSpPr>
            <p:cNvPr id="15" name="TextBox 14"/>
            <p:cNvSpPr txBox="1"/>
            <p:nvPr/>
          </p:nvSpPr>
          <p:spPr>
            <a:xfrm>
              <a:off x="1479136" y="4317413"/>
              <a:ext cx="2557047" cy="584775"/>
            </a:xfrm>
            <a:prstGeom prst="rect">
              <a:avLst/>
            </a:prstGeom>
            <a:noFill/>
          </p:spPr>
          <p:txBody>
            <a:bodyPr wrap="none" rtlCol="0">
              <a:spAutoFit/>
            </a:bodyPr>
            <a:lstStyle/>
            <a:p>
              <a:r>
                <a:rPr lang="en-US" sz="1600" dirty="0" smtClean="0">
                  <a:solidFill>
                    <a:srgbClr val="770056"/>
                  </a:solidFill>
                </a:rPr>
                <a:t>Number of Practices = 1266</a:t>
              </a:r>
            </a:p>
            <a:p>
              <a:r>
                <a:rPr lang="en-US" sz="1600" dirty="0" smtClean="0">
                  <a:solidFill>
                    <a:srgbClr val="770056"/>
                  </a:solidFill>
                </a:rPr>
                <a:t>AR Mean (SD) = 0.71 (0.1)</a:t>
              </a:r>
              <a:endParaRPr lang="en-US" sz="1600" dirty="0">
                <a:solidFill>
                  <a:srgbClr val="770056"/>
                </a:solidFill>
              </a:endParaRPr>
            </a:p>
          </p:txBody>
        </p:sp>
        <p:grpSp>
          <p:nvGrpSpPr>
            <p:cNvPr id="5" name="Group 4"/>
            <p:cNvGrpSpPr/>
            <p:nvPr/>
          </p:nvGrpSpPr>
          <p:grpSpPr>
            <a:xfrm>
              <a:off x="130143" y="625031"/>
              <a:ext cx="11863059" cy="3213053"/>
              <a:chOff x="130143" y="676401"/>
              <a:chExt cx="11863059" cy="3213053"/>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5255" b="8163"/>
              <a:stretch/>
            </p:blipFill>
            <p:spPr>
              <a:xfrm>
                <a:off x="130143" y="676401"/>
                <a:ext cx="11767333" cy="3058463"/>
              </a:xfrm>
              <a:prstGeom prst="rect">
                <a:avLst/>
              </a:prstGeom>
            </p:spPr>
          </p:pic>
          <p:sp>
            <p:nvSpPr>
              <p:cNvPr id="17" name="Rectangle 16"/>
              <p:cNvSpPr/>
              <p:nvPr/>
            </p:nvSpPr>
            <p:spPr>
              <a:xfrm>
                <a:off x="1100772" y="3520122"/>
                <a:ext cx="10892430" cy="369332"/>
              </a:xfrm>
              <a:prstGeom prst="rect">
                <a:avLst/>
              </a:prstGeom>
              <a:solidFill>
                <a:schemeClr val="bg1"/>
              </a:solidFill>
            </p:spPr>
            <p:txBody>
              <a:bodyPr wrap="square">
                <a:spAutoFit/>
              </a:bodyPr>
              <a:lstStyle/>
              <a:p>
                <a:r>
                  <a:rPr lang="en-US" dirty="0" smtClean="0">
                    <a:latin typeface="Calibri" charset="0"/>
                  </a:rPr>
                  <a:t>-</a:t>
                </a:r>
                <a:r>
                  <a:rPr lang="en-US" sz="1600" dirty="0" smtClean="0">
                    <a:latin typeface="Calibri" charset="0"/>
                  </a:rPr>
                  <a:t>28           -24          -20          -16          -12            -8            -4              0              4             8             12            16           20            24           28</a:t>
                </a:r>
                <a:endParaRPr lang="en-US" sz="1600" dirty="0"/>
              </a:p>
            </p:txBody>
          </p:sp>
        </p:grpSp>
        <p:sp>
          <p:nvSpPr>
            <p:cNvPr id="14" name="Rectangle 13"/>
            <p:cNvSpPr/>
            <p:nvPr/>
          </p:nvSpPr>
          <p:spPr>
            <a:xfrm>
              <a:off x="1266025" y="3910083"/>
              <a:ext cx="3710310" cy="461665"/>
            </a:xfrm>
            <a:prstGeom prst="rect">
              <a:avLst/>
            </a:prstGeom>
            <a:solidFill>
              <a:schemeClr val="bg1"/>
            </a:solidFill>
          </p:spPr>
          <p:txBody>
            <a:bodyPr wrap="square">
              <a:spAutoFit/>
            </a:bodyPr>
            <a:lstStyle/>
            <a:p>
              <a:r>
                <a:rPr lang="en-US" sz="2400" dirty="0">
                  <a:solidFill>
                    <a:srgbClr val="00ADEF"/>
                  </a:solidFill>
                  <a:latin typeface="Calibri" charset="0"/>
                </a:rPr>
                <a:t>ADAPTIVE RESERVE</a:t>
              </a:r>
              <a:endParaRPr lang="en-US" sz="2400" dirty="0">
                <a:solidFill>
                  <a:srgbClr val="00ADEF"/>
                </a:solidFill>
              </a:endParaRPr>
            </a:p>
          </p:txBody>
        </p:sp>
        <p:sp>
          <p:nvSpPr>
            <p:cNvPr id="13" name="TextBox 12"/>
            <p:cNvSpPr txBox="1"/>
            <p:nvPr/>
          </p:nvSpPr>
          <p:spPr>
            <a:xfrm>
              <a:off x="1479136" y="1481558"/>
              <a:ext cx="2557047" cy="584775"/>
            </a:xfrm>
            <a:prstGeom prst="rect">
              <a:avLst/>
            </a:prstGeom>
            <a:noFill/>
          </p:spPr>
          <p:txBody>
            <a:bodyPr wrap="none" rtlCol="0">
              <a:spAutoFit/>
            </a:bodyPr>
            <a:lstStyle/>
            <a:p>
              <a:r>
                <a:rPr lang="en-US" sz="1600" dirty="0" smtClean="0">
                  <a:solidFill>
                    <a:srgbClr val="770056"/>
                  </a:solidFill>
                </a:rPr>
                <a:t>Number of Practices = 1183</a:t>
              </a:r>
            </a:p>
            <a:p>
              <a:r>
                <a:rPr lang="en-US" sz="1600" dirty="0" smtClean="0">
                  <a:solidFill>
                    <a:srgbClr val="770056"/>
                  </a:solidFill>
                </a:rPr>
                <a:t>CPCQ Mean (SD) = 9.2 (12.1)</a:t>
              </a:r>
              <a:endParaRPr lang="en-US" sz="1600" dirty="0">
                <a:solidFill>
                  <a:srgbClr val="770056"/>
                </a:solidFill>
              </a:endParaRPr>
            </a:p>
          </p:txBody>
        </p:sp>
        <p:sp>
          <p:nvSpPr>
            <p:cNvPr id="12" name="Rectangle 11"/>
            <p:cNvSpPr/>
            <p:nvPr/>
          </p:nvSpPr>
          <p:spPr>
            <a:xfrm>
              <a:off x="1266025" y="1075656"/>
              <a:ext cx="3710310" cy="461665"/>
            </a:xfrm>
            <a:prstGeom prst="rect">
              <a:avLst/>
            </a:prstGeom>
            <a:solidFill>
              <a:schemeClr val="bg1"/>
            </a:solidFill>
          </p:spPr>
          <p:txBody>
            <a:bodyPr wrap="square">
              <a:spAutoFit/>
            </a:bodyPr>
            <a:lstStyle/>
            <a:p>
              <a:r>
                <a:rPr lang="en-US" sz="2400" dirty="0" smtClean="0">
                  <a:solidFill>
                    <a:srgbClr val="00ADEF"/>
                  </a:solidFill>
                  <a:latin typeface="Calibri" charset="0"/>
                </a:rPr>
                <a:t>CPCQ STRATEGIES</a:t>
              </a:r>
              <a:endParaRPr lang="en-US" sz="2400" dirty="0">
                <a:solidFill>
                  <a:srgbClr val="00ADEF"/>
                </a:solidFill>
              </a:endParaRPr>
            </a:p>
          </p:txBody>
        </p:sp>
        <p:sp>
          <p:nvSpPr>
            <p:cNvPr id="19" name="Rectangle 18"/>
            <p:cNvSpPr/>
            <p:nvPr/>
          </p:nvSpPr>
          <p:spPr>
            <a:xfrm>
              <a:off x="317900" y="962554"/>
              <a:ext cx="510754" cy="2585323"/>
            </a:xfrm>
            <a:prstGeom prst="rect">
              <a:avLst/>
            </a:prstGeom>
            <a:solidFill>
              <a:schemeClr val="bg1"/>
            </a:solidFill>
          </p:spPr>
          <p:txBody>
            <a:bodyPr wrap="square">
              <a:spAutoFit/>
            </a:bodyPr>
            <a:lstStyle/>
            <a:p>
              <a:pPr algn="r"/>
              <a:r>
                <a:rPr lang="en-US" dirty="0" smtClean="0">
                  <a:latin typeface="Calibri" charset="0"/>
                </a:rPr>
                <a:t>20</a:t>
              </a:r>
            </a:p>
            <a:p>
              <a:pPr algn="r"/>
              <a:endParaRPr lang="en-US" dirty="0">
                <a:latin typeface="Calibri" charset="0"/>
              </a:endParaRPr>
            </a:p>
            <a:p>
              <a:pPr algn="r"/>
              <a:r>
                <a:rPr lang="en-US" dirty="0" smtClean="0">
                  <a:latin typeface="Calibri" charset="0"/>
                </a:rPr>
                <a:t>15</a:t>
              </a:r>
            </a:p>
            <a:p>
              <a:pPr algn="r"/>
              <a:endParaRPr lang="en-US" dirty="0">
                <a:latin typeface="Calibri" charset="0"/>
              </a:endParaRPr>
            </a:p>
            <a:p>
              <a:pPr algn="r"/>
              <a:r>
                <a:rPr lang="en-US" dirty="0" smtClean="0">
                  <a:latin typeface="Calibri" charset="0"/>
                </a:rPr>
                <a:t>10</a:t>
              </a:r>
            </a:p>
            <a:p>
              <a:pPr algn="r"/>
              <a:endParaRPr lang="en-US" dirty="0">
                <a:latin typeface="Calibri" charset="0"/>
              </a:endParaRPr>
            </a:p>
            <a:p>
              <a:pPr algn="r"/>
              <a:r>
                <a:rPr lang="en-US" dirty="0" smtClean="0">
                  <a:latin typeface="Calibri" charset="0"/>
                </a:rPr>
                <a:t>5</a:t>
              </a:r>
            </a:p>
            <a:p>
              <a:pPr algn="r"/>
              <a:endParaRPr lang="en-US" dirty="0">
                <a:latin typeface="Calibri" charset="0"/>
              </a:endParaRPr>
            </a:p>
            <a:p>
              <a:pPr algn="r"/>
              <a:r>
                <a:rPr lang="en-US" dirty="0" smtClean="0">
                  <a:latin typeface="Calibri" charset="0"/>
                </a:rPr>
                <a:t>0</a:t>
              </a:r>
              <a:endParaRPr lang="en-US" dirty="0"/>
            </a:p>
          </p:txBody>
        </p:sp>
        <p:sp>
          <p:nvSpPr>
            <p:cNvPr id="18" name="Rectangle 17"/>
            <p:cNvSpPr/>
            <p:nvPr/>
          </p:nvSpPr>
          <p:spPr>
            <a:xfrm rot="16200000">
              <a:off x="-882284" y="2136940"/>
              <a:ext cx="2380825" cy="369332"/>
            </a:xfrm>
            <a:prstGeom prst="rect">
              <a:avLst/>
            </a:prstGeom>
            <a:solidFill>
              <a:schemeClr val="bg1"/>
            </a:solidFill>
          </p:spPr>
          <p:txBody>
            <a:bodyPr wrap="square">
              <a:spAutoFit/>
            </a:bodyPr>
            <a:lstStyle/>
            <a:p>
              <a:r>
                <a:rPr lang="en-US" dirty="0" smtClean="0">
                  <a:latin typeface="Calibri" charset="0"/>
                </a:rPr>
                <a:t>Relative Frequency (%)</a:t>
              </a:r>
              <a:endParaRPr lang="en-US" dirty="0"/>
            </a:p>
          </p:txBody>
        </p:sp>
        <p:sp>
          <p:nvSpPr>
            <p:cNvPr id="21" name="Rectangle 20"/>
            <p:cNvSpPr/>
            <p:nvPr/>
          </p:nvSpPr>
          <p:spPr>
            <a:xfrm>
              <a:off x="317900" y="3871283"/>
              <a:ext cx="510754" cy="2585323"/>
            </a:xfrm>
            <a:prstGeom prst="rect">
              <a:avLst/>
            </a:prstGeom>
            <a:solidFill>
              <a:schemeClr val="bg1"/>
            </a:solidFill>
          </p:spPr>
          <p:txBody>
            <a:bodyPr wrap="square">
              <a:spAutoFit/>
            </a:bodyPr>
            <a:lstStyle/>
            <a:p>
              <a:pPr algn="r"/>
              <a:r>
                <a:rPr lang="en-US" dirty="0" smtClean="0">
                  <a:latin typeface="Calibri" charset="0"/>
                </a:rPr>
                <a:t>20</a:t>
              </a:r>
            </a:p>
            <a:p>
              <a:pPr algn="r"/>
              <a:endParaRPr lang="en-US" dirty="0">
                <a:latin typeface="Calibri" charset="0"/>
              </a:endParaRPr>
            </a:p>
            <a:p>
              <a:pPr algn="r"/>
              <a:r>
                <a:rPr lang="en-US" dirty="0" smtClean="0">
                  <a:latin typeface="Calibri" charset="0"/>
                </a:rPr>
                <a:t>15</a:t>
              </a:r>
            </a:p>
            <a:p>
              <a:pPr algn="r"/>
              <a:endParaRPr lang="en-US" dirty="0">
                <a:latin typeface="Calibri" charset="0"/>
              </a:endParaRPr>
            </a:p>
            <a:p>
              <a:pPr algn="r"/>
              <a:r>
                <a:rPr lang="en-US" dirty="0" smtClean="0">
                  <a:latin typeface="Calibri" charset="0"/>
                </a:rPr>
                <a:t>10</a:t>
              </a:r>
            </a:p>
            <a:p>
              <a:pPr algn="r"/>
              <a:endParaRPr lang="en-US" dirty="0">
                <a:latin typeface="Calibri" charset="0"/>
              </a:endParaRPr>
            </a:p>
            <a:p>
              <a:pPr algn="r"/>
              <a:r>
                <a:rPr lang="en-US" dirty="0" smtClean="0">
                  <a:latin typeface="Calibri" charset="0"/>
                </a:rPr>
                <a:t>5</a:t>
              </a:r>
            </a:p>
            <a:p>
              <a:pPr algn="r"/>
              <a:endParaRPr lang="en-US" dirty="0">
                <a:latin typeface="Calibri" charset="0"/>
              </a:endParaRPr>
            </a:p>
            <a:p>
              <a:pPr algn="r"/>
              <a:r>
                <a:rPr lang="en-US" dirty="0" smtClean="0">
                  <a:latin typeface="Calibri" charset="0"/>
                </a:rPr>
                <a:t>0</a:t>
              </a:r>
              <a:endParaRPr lang="en-US" dirty="0"/>
            </a:p>
          </p:txBody>
        </p:sp>
        <p:sp>
          <p:nvSpPr>
            <p:cNvPr id="22" name="Rectangle 21"/>
            <p:cNvSpPr/>
            <p:nvPr/>
          </p:nvSpPr>
          <p:spPr>
            <a:xfrm rot="16200000">
              <a:off x="-882284" y="5045669"/>
              <a:ext cx="2380825" cy="369332"/>
            </a:xfrm>
            <a:prstGeom prst="rect">
              <a:avLst/>
            </a:prstGeom>
            <a:solidFill>
              <a:schemeClr val="bg1"/>
            </a:solidFill>
          </p:spPr>
          <p:txBody>
            <a:bodyPr wrap="square">
              <a:spAutoFit/>
            </a:bodyPr>
            <a:lstStyle/>
            <a:p>
              <a:r>
                <a:rPr lang="en-US" dirty="0" smtClean="0">
                  <a:latin typeface="Calibri" charset="0"/>
                </a:rPr>
                <a:t>Relative Frequency (%)</a:t>
              </a:r>
              <a:endParaRPr lang="en-US" dirty="0"/>
            </a:p>
          </p:txBody>
        </p:sp>
        <p:sp>
          <p:nvSpPr>
            <p:cNvPr id="24" name="Rectangle 23"/>
            <p:cNvSpPr/>
            <p:nvPr/>
          </p:nvSpPr>
          <p:spPr>
            <a:xfrm>
              <a:off x="1046227" y="6304607"/>
              <a:ext cx="10988156" cy="584775"/>
            </a:xfrm>
            <a:prstGeom prst="rect">
              <a:avLst/>
            </a:prstGeom>
            <a:solidFill>
              <a:schemeClr val="bg1"/>
            </a:solidFill>
          </p:spPr>
          <p:txBody>
            <a:bodyPr wrap="square">
              <a:spAutoFit/>
            </a:bodyPr>
            <a:lstStyle/>
            <a:p>
              <a:r>
                <a:rPr lang="en-US" sz="1600" dirty="0" smtClean="0">
                  <a:latin typeface="Calibri" charset="0"/>
                </a:rPr>
                <a:t> 0.00               0.10              0.20               0.30               0.40              0.50               0.60               0.70              0.80               0.90             1.00</a:t>
              </a:r>
            </a:p>
            <a:p>
              <a:endParaRPr lang="en-US" sz="1600" dirty="0"/>
            </a:p>
          </p:txBody>
        </p:sp>
        <p:sp>
          <p:nvSpPr>
            <p:cNvPr id="23" name="Rectangle 22"/>
            <p:cNvSpPr/>
            <p:nvPr/>
          </p:nvSpPr>
          <p:spPr>
            <a:xfrm>
              <a:off x="4506069" y="6511869"/>
              <a:ext cx="4214872" cy="338554"/>
            </a:xfrm>
            <a:prstGeom prst="rect">
              <a:avLst/>
            </a:prstGeom>
            <a:noFill/>
          </p:spPr>
          <p:txBody>
            <a:bodyPr wrap="square">
              <a:spAutoFit/>
            </a:bodyPr>
            <a:lstStyle/>
            <a:p>
              <a:r>
                <a:rPr lang="en-US" sz="1600" dirty="0" smtClean="0">
                  <a:latin typeface="Calibri" charset="0"/>
                </a:rPr>
                <a:t>Adaptive Reserve Score (Range = 0 to 1)</a:t>
              </a:r>
              <a:endParaRPr lang="en-US" sz="1600" dirty="0"/>
            </a:p>
          </p:txBody>
        </p:sp>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r="80755" b="-9963"/>
            <a:stretch/>
          </p:blipFill>
          <p:spPr>
            <a:xfrm>
              <a:off x="11838377" y="6456006"/>
              <a:ext cx="315589" cy="334798"/>
            </a:xfrm>
            <a:prstGeom prst="rect">
              <a:avLst/>
            </a:prstGeom>
          </p:spPr>
        </p:pic>
        <p:sp>
          <p:nvSpPr>
            <p:cNvPr id="16" name="Rectangle 15"/>
            <p:cNvSpPr/>
            <p:nvPr/>
          </p:nvSpPr>
          <p:spPr>
            <a:xfrm>
              <a:off x="4266555" y="3731915"/>
              <a:ext cx="4214872" cy="338554"/>
            </a:xfrm>
            <a:prstGeom prst="rect">
              <a:avLst/>
            </a:prstGeom>
            <a:noFill/>
          </p:spPr>
          <p:txBody>
            <a:bodyPr wrap="square">
              <a:spAutoFit/>
            </a:bodyPr>
            <a:lstStyle/>
            <a:p>
              <a:r>
                <a:rPr lang="en-US" sz="1600" dirty="0" smtClean="0">
                  <a:latin typeface="Calibri" charset="0"/>
                </a:rPr>
                <a:t>CPCQ Strategies Score (Range = -28 to +28)</a:t>
              </a:r>
              <a:endParaRPr lang="en-US" sz="1600" dirty="0"/>
            </a:p>
          </p:txBody>
        </p:sp>
      </p:grpSp>
    </p:spTree>
    <p:extLst>
      <p:ext uri="{BB962C8B-B14F-4D97-AF65-F5344CB8AC3E}">
        <p14:creationId xmlns:p14="http://schemas.microsoft.com/office/powerpoint/2010/main" val="1053121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361799"/>
            <a:ext cx="12191999" cy="5778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0" i="0" kern="1200" baseline="0">
                <a:solidFill>
                  <a:srgbClr val="384EA2"/>
                </a:solidFill>
                <a:latin typeface="+mn-lt"/>
                <a:ea typeface="Gotham Medium" charset="0"/>
                <a:cs typeface="Gotham Medium" charset="0"/>
              </a:defRPr>
            </a:lvl1pPr>
          </a:lstStyle>
          <a:p>
            <a:r>
              <a:rPr lang="en-US" sz="6000" cap="small" dirty="0" smtClean="0">
                <a:solidFill>
                  <a:srgbClr val="4D4D4C"/>
                </a:solidFill>
              </a:rPr>
              <a:t>Disruptive Events</a:t>
            </a:r>
            <a:endParaRPr lang="en-US" sz="6000" cap="small" dirty="0">
              <a:solidFill>
                <a:srgbClr val="4D4D4C"/>
              </a:solidFill>
            </a:endParaRPr>
          </a:p>
        </p:txBody>
      </p:sp>
    </p:spTree>
    <p:extLst>
      <p:ext uri="{BB962C8B-B14F-4D97-AF65-F5344CB8AC3E}">
        <p14:creationId xmlns:p14="http://schemas.microsoft.com/office/powerpoint/2010/main" val="3840967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265" y="6195317"/>
            <a:ext cx="1826526" cy="338554"/>
          </a:xfrm>
          <a:prstGeom prst="rect">
            <a:avLst/>
          </a:prstGeom>
          <a:noFill/>
        </p:spPr>
        <p:txBody>
          <a:bodyPr wrap="none" rtlCol="0">
            <a:spAutoFit/>
          </a:bodyPr>
          <a:lstStyle/>
          <a:p>
            <a:r>
              <a:rPr lang="en-US" sz="1600" dirty="0" smtClean="0">
                <a:solidFill>
                  <a:srgbClr val="4D4D4C"/>
                </a:solidFill>
              </a:rPr>
              <a:t>*≥15% missing data</a:t>
            </a:r>
            <a:endParaRPr lang="en-US" sz="1600" dirty="0">
              <a:solidFill>
                <a:srgbClr val="4D4D4C"/>
              </a:solidFill>
            </a:endParaRPr>
          </a:p>
        </p:txBody>
      </p:sp>
      <p:sp>
        <p:nvSpPr>
          <p:cNvPr id="5" name="Title 2"/>
          <p:cNvSpPr txBox="1">
            <a:spLocks/>
          </p:cNvSpPr>
          <p:nvPr/>
        </p:nvSpPr>
        <p:spPr>
          <a:xfrm>
            <a:off x="494676" y="326144"/>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smtClean="0"/>
              <a:t>Disruptive Change in Practices</a:t>
            </a:r>
            <a:endParaRPr lang="en-US" cap="small" dirty="0"/>
          </a:p>
        </p:txBody>
      </p:sp>
      <p:graphicFrame>
        <p:nvGraphicFramePr>
          <p:cNvPr id="6" name="Table 5"/>
          <p:cNvGraphicFramePr>
            <a:graphicFrameLocks noGrp="1"/>
          </p:cNvGraphicFramePr>
          <p:nvPr>
            <p:extLst>
              <p:ext uri="{D42A27DB-BD31-4B8C-83A1-F6EECF244321}">
                <p14:modId xmlns:p14="http://schemas.microsoft.com/office/powerpoint/2010/main" val="340561736"/>
              </p:ext>
            </p:extLst>
          </p:nvPr>
        </p:nvGraphicFramePr>
        <p:xfrm>
          <a:off x="1625661" y="1911274"/>
          <a:ext cx="9348884" cy="2132197"/>
        </p:xfrm>
        <a:graphic>
          <a:graphicData uri="http://schemas.openxmlformats.org/drawingml/2006/table">
            <a:tbl>
              <a:tblPr firstRow="1" bandRow="1">
                <a:tableStyleId>{B301B821-A1FF-4177-AEE7-76D212191A09}</a:tableStyleId>
              </a:tblPr>
              <a:tblGrid>
                <a:gridCol w="4828257"/>
                <a:gridCol w="1880170"/>
                <a:gridCol w="2640457"/>
              </a:tblGrid>
              <a:tr h="467783">
                <a:tc>
                  <a:txBody>
                    <a:bodyPr/>
                    <a:lstStyle/>
                    <a:p>
                      <a:pPr algn="ctr" fontAlgn="b"/>
                      <a:r>
                        <a:rPr lang="en-US" sz="1800" b="0" i="0" u="none" strike="noStrike" dirty="0" smtClean="0">
                          <a:solidFill>
                            <a:schemeClr val="bg1"/>
                          </a:solidFill>
                          <a:effectLst/>
                          <a:latin typeface="+mn-lt"/>
                        </a:rPr>
                        <a:t>Characteristic, n(%)</a:t>
                      </a:r>
                      <a:endParaRPr lang="en-US" sz="1800" b="0" i="0" u="none" strike="noStrike" dirty="0">
                        <a:solidFill>
                          <a:schemeClr val="bg1"/>
                        </a:solidFill>
                        <a:effectLst/>
                        <a:latin typeface="+mn-lt"/>
                      </a:endParaRPr>
                    </a:p>
                  </a:txBody>
                  <a:tcPr marL="9065" marR="9065" marT="906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84EA2"/>
                    </a:solidFill>
                  </a:tcPr>
                </a:tc>
                <a:tc>
                  <a:txBody>
                    <a:bodyPr/>
                    <a:lstStyle/>
                    <a:p>
                      <a:pPr algn="ctr" fontAlgn="b"/>
                      <a:r>
                        <a:rPr lang="en-US" sz="1800" b="0" i="0" u="none" strike="noStrike" dirty="0" smtClean="0">
                          <a:solidFill>
                            <a:schemeClr val="bg1"/>
                          </a:solidFill>
                          <a:effectLst/>
                          <a:latin typeface="+mn-lt"/>
                        </a:rPr>
                        <a:t>N=1,509</a:t>
                      </a:r>
                      <a:endParaRPr lang="en-US" sz="1800" b="0" i="0" u="none" strike="noStrike" dirty="0">
                        <a:solidFill>
                          <a:schemeClr val="bg1"/>
                        </a:solidFill>
                        <a:effectLst/>
                        <a:latin typeface="+mn-lt"/>
                      </a:endParaRPr>
                    </a:p>
                  </a:txBody>
                  <a:tcPr marL="9065" marR="9065" marT="906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384EA2"/>
                    </a:solidFill>
                  </a:tcPr>
                </a:tc>
                <a:tc>
                  <a:txBody>
                    <a:bodyPr/>
                    <a:lstStyle/>
                    <a:p>
                      <a:pPr algn="ctr" fontAlgn="b"/>
                      <a:r>
                        <a:rPr lang="en-US" sz="1800" b="0" i="0" u="none" strike="noStrike" dirty="0" smtClean="0">
                          <a:solidFill>
                            <a:schemeClr val="bg1"/>
                          </a:solidFill>
                          <a:effectLst/>
                          <a:latin typeface="+mn-lt"/>
                        </a:rPr>
                        <a:t>Cooperative Range (%)</a:t>
                      </a:r>
                      <a:endParaRPr lang="en-US" sz="1800" b="0" i="0" u="none" strike="noStrike" dirty="0">
                        <a:solidFill>
                          <a:schemeClr val="bg1"/>
                        </a:solidFill>
                        <a:effectLst/>
                        <a:latin typeface="+mn-lt"/>
                      </a:endParaRPr>
                    </a:p>
                  </a:txBody>
                  <a:tcPr marL="9065" marR="9065" marT="906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384EA2"/>
                    </a:solidFill>
                  </a:tcPr>
                </a:tc>
              </a:tr>
              <a:tr h="421240">
                <a:tc gridSpan="3">
                  <a:txBody>
                    <a:bodyPr/>
                    <a:lstStyle/>
                    <a:p>
                      <a:pPr marL="122238" indent="0" algn="l" fontAlgn="b">
                        <a:tabLst/>
                      </a:pPr>
                      <a:r>
                        <a:rPr lang="en-US" sz="1800" u="none" strike="noStrike" dirty="0" smtClean="0">
                          <a:effectLst/>
                          <a:latin typeface="+mn-lt"/>
                        </a:rPr>
                        <a:t>Disruptive change in last 12 months</a:t>
                      </a:r>
                    </a:p>
                  </a:txBody>
                  <a:tcPr marL="9065" marR="9065" marT="906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D7F7">
                        <a:alpha val="42000"/>
                      </a:srgbClr>
                    </a:solidFill>
                  </a:tcPr>
                </a:tc>
                <a:tc hMerge="1">
                  <a:txBody>
                    <a:bodyPr/>
                    <a:lstStyle/>
                    <a:p>
                      <a:endParaRPr lang="en-US"/>
                    </a:p>
                  </a:txBody>
                  <a:tcPr/>
                </a:tc>
                <a:tc hMerge="1">
                  <a:txBody>
                    <a:bodyPr/>
                    <a:lstStyle/>
                    <a:p>
                      <a:pPr algn="l" fontAlgn="b"/>
                      <a:endParaRPr lang="en-US" sz="1800" b="1" i="0" u="none" strike="noStrike" dirty="0">
                        <a:solidFill>
                          <a:srgbClr val="000000"/>
                        </a:solidFill>
                        <a:effectLst/>
                        <a:latin typeface="+mn-lt"/>
                      </a:endParaRPr>
                    </a:p>
                  </a:txBody>
                  <a:tcPr marL="9065" marR="9065" marT="9065" marB="0" anchor="b">
                    <a:lnL w="12700" cap="flat" cmpd="sng" algn="ctr">
                      <a:solidFill>
                        <a:schemeClr val="bg1"/>
                      </a:solidFill>
                      <a:prstDash val="solid"/>
                      <a:round/>
                      <a:headEnd type="none" w="med" len="med"/>
                      <a:tailEnd type="none" w="med" len="med"/>
                    </a:lnL>
                    <a:lnR w="12700" cap="flat" cmpd="sng" algn="ctr">
                      <a:solidFill>
                        <a:srgbClr val="4D4D4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55000"/>
                      </a:srgbClr>
                    </a:solidFill>
                  </a:tcPr>
                </a:tc>
              </a:tr>
              <a:tr h="431515">
                <a:tc>
                  <a:txBody>
                    <a:bodyPr/>
                    <a:lstStyle/>
                    <a:p>
                      <a:pPr marL="63500" indent="0" algn="l" fontAlgn="b">
                        <a:tabLst/>
                      </a:pPr>
                      <a:r>
                        <a:rPr lang="en-US" sz="1800" b="0" i="0" u="none" strike="noStrike" dirty="0" smtClean="0">
                          <a:solidFill>
                            <a:srgbClr val="000000"/>
                          </a:solidFill>
                          <a:effectLst/>
                          <a:latin typeface="+mn-lt"/>
                        </a:rPr>
                        <a:t>  One change</a:t>
                      </a:r>
                      <a:endParaRPr lang="en-US" sz="1800" b="0" i="0" u="none" strike="noStrike" dirty="0">
                        <a:solidFill>
                          <a:srgbClr val="000000"/>
                        </a:solidFill>
                        <a:effectLst/>
                        <a:latin typeface="+mn-lt"/>
                      </a:endParaRPr>
                    </a:p>
                  </a:txBody>
                  <a:tcPr marL="81588" marR="9065" marT="906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D7F7">
                        <a:alpha val="42000"/>
                      </a:srgbClr>
                    </a:solidFill>
                  </a:tcPr>
                </a:tc>
                <a:tc>
                  <a:txBody>
                    <a:bodyPr/>
                    <a:lstStyle/>
                    <a:p>
                      <a:pPr algn="ctr" fontAlgn="b"/>
                      <a:r>
                        <a:rPr lang="en-US" sz="1800" b="0" i="0" u="none" strike="noStrike" dirty="0" smtClean="0">
                          <a:solidFill>
                            <a:schemeClr val="tx1"/>
                          </a:solidFill>
                          <a:effectLst/>
                          <a:latin typeface="+mn-lt"/>
                        </a:rPr>
                        <a:t>506 (33.5)</a:t>
                      </a:r>
                      <a:endParaRPr lang="en-US" sz="1800" b="0" i="0" u="none" strike="noStrike" dirty="0">
                        <a:solidFill>
                          <a:schemeClr val="tx1"/>
                        </a:solidFill>
                        <a:effectLst/>
                        <a:latin typeface="+mn-lt"/>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D7F7">
                        <a:alpha val="42000"/>
                      </a:srgbClr>
                    </a:solidFill>
                  </a:tcPr>
                </a:tc>
                <a:tc>
                  <a:txBody>
                    <a:bodyPr/>
                    <a:lstStyle/>
                    <a:p>
                      <a:pPr algn="ctr" fontAlgn="b"/>
                      <a:r>
                        <a:rPr lang="en-US" sz="1800" b="0" i="0" u="none" strike="noStrike" dirty="0" smtClean="0">
                          <a:solidFill>
                            <a:schemeClr val="tx1"/>
                          </a:solidFill>
                          <a:effectLst/>
                          <a:latin typeface="+mn-lt"/>
                        </a:rPr>
                        <a:t>16.3-47.7</a:t>
                      </a:r>
                      <a:endParaRPr lang="en-US" sz="1800" b="0" i="0" u="none" strike="noStrike" dirty="0">
                        <a:solidFill>
                          <a:schemeClr val="tx1"/>
                        </a:solidFill>
                        <a:effectLst/>
                        <a:latin typeface="+mn-lt"/>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D7F7">
                        <a:alpha val="42000"/>
                      </a:srgbClr>
                    </a:solidFill>
                  </a:tcPr>
                </a:tc>
              </a:tr>
              <a:tr h="431515">
                <a:tc>
                  <a:txBody>
                    <a:bodyPr/>
                    <a:lstStyle/>
                    <a:p>
                      <a:pPr marL="63500" indent="0" algn="l" fontAlgn="b">
                        <a:tabLst/>
                      </a:pPr>
                      <a:r>
                        <a:rPr lang="en-US" sz="1800" u="none" strike="noStrike" dirty="0" smtClean="0">
                          <a:effectLst/>
                          <a:latin typeface="+mn-lt"/>
                        </a:rPr>
                        <a:t>  Multiple </a:t>
                      </a:r>
                      <a:r>
                        <a:rPr lang="en-US" sz="1800" u="none" strike="noStrike" dirty="0">
                          <a:effectLst/>
                          <a:latin typeface="+mn-lt"/>
                        </a:rPr>
                        <a:t>changes</a:t>
                      </a:r>
                      <a:endParaRPr lang="en-US" sz="1800" b="0" i="0" u="none" strike="noStrike" dirty="0">
                        <a:solidFill>
                          <a:srgbClr val="000000"/>
                        </a:solidFill>
                        <a:effectLst/>
                        <a:latin typeface="+mn-lt"/>
                      </a:endParaRPr>
                    </a:p>
                  </a:txBody>
                  <a:tcPr marL="81588" marR="9065" marT="906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D7F7">
                        <a:alpha val="42000"/>
                      </a:srgbClr>
                    </a:solidFill>
                  </a:tcPr>
                </a:tc>
                <a:tc>
                  <a:txBody>
                    <a:bodyPr/>
                    <a:lstStyle/>
                    <a:p>
                      <a:pPr algn="ctr" fontAlgn="b"/>
                      <a:r>
                        <a:rPr lang="en-US" sz="1800" b="0" i="0" u="none" strike="noStrike" dirty="0" smtClean="0">
                          <a:solidFill>
                            <a:srgbClr val="000000"/>
                          </a:solidFill>
                          <a:effectLst/>
                          <a:latin typeface="+mn-lt"/>
                        </a:rPr>
                        <a:t>284 (18.8)</a:t>
                      </a:r>
                      <a:endParaRPr lang="en-US" sz="1800" b="0" i="0" u="none" strike="noStrike" dirty="0">
                        <a:solidFill>
                          <a:srgbClr val="000000"/>
                        </a:solidFill>
                        <a:effectLst/>
                        <a:latin typeface="+mn-lt"/>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D7F7">
                        <a:alpha val="42000"/>
                      </a:srgbClr>
                    </a:solidFill>
                  </a:tcPr>
                </a:tc>
                <a:tc>
                  <a:txBody>
                    <a:bodyPr/>
                    <a:lstStyle/>
                    <a:p>
                      <a:pPr algn="ctr" fontAlgn="b"/>
                      <a:r>
                        <a:rPr lang="en-US" sz="1800" b="0" i="0" u="none" strike="noStrike" dirty="0" smtClean="0">
                          <a:solidFill>
                            <a:srgbClr val="000000"/>
                          </a:solidFill>
                          <a:effectLst/>
                          <a:latin typeface="+mn-lt"/>
                        </a:rPr>
                        <a:t>5.8-32.8</a:t>
                      </a:r>
                      <a:endParaRPr lang="en-US" sz="1800" b="0" i="0" u="none" strike="noStrike" dirty="0">
                        <a:solidFill>
                          <a:srgbClr val="000000"/>
                        </a:solidFill>
                        <a:effectLst/>
                        <a:latin typeface="+mn-lt"/>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D7F7">
                        <a:alpha val="42000"/>
                      </a:srgbClr>
                    </a:solidFill>
                  </a:tcPr>
                </a:tc>
              </a:tr>
              <a:tr h="380144">
                <a:tc>
                  <a:txBody>
                    <a:bodyPr/>
                    <a:lstStyle/>
                    <a:p>
                      <a:pPr marL="63500" indent="0" algn="l" fontAlgn="b">
                        <a:tabLst/>
                      </a:pPr>
                      <a:r>
                        <a:rPr lang="en-US" sz="1800" u="none" strike="noStrike" baseline="0" dirty="0" smtClean="0">
                          <a:effectLst/>
                          <a:latin typeface="+mn-lt"/>
                        </a:rPr>
                        <a:t>  </a:t>
                      </a:r>
                      <a:r>
                        <a:rPr lang="en-US" sz="1800" u="none" strike="noStrike" dirty="0" smtClean="0">
                          <a:effectLst/>
                          <a:latin typeface="+mn-lt"/>
                        </a:rPr>
                        <a:t>No </a:t>
                      </a:r>
                      <a:r>
                        <a:rPr lang="en-US" sz="1800" u="none" strike="noStrike" dirty="0">
                          <a:effectLst/>
                          <a:latin typeface="+mn-lt"/>
                        </a:rPr>
                        <a:t>changes</a:t>
                      </a:r>
                      <a:endParaRPr lang="en-US" sz="1800" b="0" i="0" u="none" strike="noStrike" dirty="0">
                        <a:solidFill>
                          <a:srgbClr val="000000"/>
                        </a:solidFill>
                        <a:effectLst/>
                        <a:latin typeface="+mn-lt"/>
                      </a:endParaRPr>
                    </a:p>
                  </a:txBody>
                  <a:tcPr marL="81588" marR="9065" marT="906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DD7F7">
                        <a:alpha val="42000"/>
                      </a:srgbClr>
                    </a:solidFill>
                  </a:tcPr>
                </a:tc>
                <a:tc>
                  <a:txBody>
                    <a:bodyPr/>
                    <a:lstStyle/>
                    <a:p>
                      <a:pPr algn="ctr" fontAlgn="b"/>
                      <a:r>
                        <a:rPr lang="en-US" sz="1800" b="0" i="0" u="none" strike="noStrike" dirty="0" smtClean="0">
                          <a:solidFill>
                            <a:srgbClr val="000000"/>
                          </a:solidFill>
                          <a:effectLst/>
                          <a:latin typeface="+mn-lt"/>
                        </a:rPr>
                        <a:t>586 (38.8) </a:t>
                      </a:r>
                      <a:endParaRPr lang="en-US" sz="1800" b="0" i="0" u="none" strike="noStrike" dirty="0">
                        <a:solidFill>
                          <a:srgbClr val="000000"/>
                        </a:solidFill>
                        <a:effectLst/>
                        <a:latin typeface="+mn-lt"/>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DD7F7">
                        <a:alpha val="42000"/>
                      </a:srgbClr>
                    </a:solidFill>
                  </a:tcPr>
                </a:tc>
                <a:tc>
                  <a:txBody>
                    <a:bodyPr/>
                    <a:lstStyle/>
                    <a:p>
                      <a:pPr algn="ctr" fontAlgn="b"/>
                      <a:r>
                        <a:rPr lang="en-US" sz="1800" b="0" i="0" u="none" strike="noStrike" dirty="0" smtClean="0">
                          <a:solidFill>
                            <a:srgbClr val="000000"/>
                          </a:solidFill>
                          <a:effectLst/>
                          <a:latin typeface="+mn-lt"/>
                        </a:rPr>
                        <a:t>23.1-61.2</a:t>
                      </a:r>
                      <a:endParaRPr lang="en-US" sz="1800" b="0" i="0" u="none" strike="noStrike" dirty="0">
                        <a:solidFill>
                          <a:srgbClr val="000000"/>
                        </a:solidFill>
                        <a:effectLst/>
                        <a:latin typeface="+mn-lt"/>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DD7F7">
                        <a:alpha val="42000"/>
                      </a:srgbClr>
                    </a:solidFill>
                  </a:tcPr>
                </a:tc>
              </a:tr>
            </a:tbl>
          </a:graphicData>
        </a:graphic>
      </p:graphicFrame>
    </p:spTree>
    <p:extLst>
      <p:ext uri="{BB962C8B-B14F-4D97-AF65-F5344CB8AC3E}">
        <p14:creationId xmlns:p14="http://schemas.microsoft.com/office/powerpoint/2010/main" val="1501531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p:cNvSpPr txBox="1">
            <a:spLocks/>
          </p:cNvSpPr>
          <p:nvPr/>
        </p:nvSpPr>
        <p:spPr>
          <a:xfrm>
            <a:off x="494676" y="326144"/>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a:t>Factors Associated with Use of QI Strategies</a:t>
            </a:r>
            <a:endParaRPr lang="en-US" cap="small" dirty="0">
              <a:solidFill>
                <a:srgbClr val="00ADEF"/>
              </a:solidFill>
            </a:endParaRPr>
          </a:p>
        </p:txBody>
      </p:sp>
      <p:grpSp>
        <p:nvGrpSpPr>
          <p:cNvPr id="5" name="Group 4"/>
          <p:cNvGrpSpPr/>
          <p:nvPr/>
        </p:nvGrpSpPr>
        <p:grpSpPr>
          <a:xfrm>
            <a:off x="-2059" y="1087739"/>
            <a:ext cx="11863059" cy="3859594"/>
            <a:chOff x="130143" y="1076722"/>
            <a:chExt cx="11863059" cy="785702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5255" b="8163"/>
            <a:stretch/>
          </p:blipFill>
          <p:spPr>
            <a:xfrm>
              <a:off x="130143" y="1076722"/>
              <a:ext cx="11767333" cy="3058463"/>
            </a:xfrm>
            <a:prstGeom prst="rect">
              <a:avLst/>
            </a:prstGeom>
          </p:spPr>
        </p:pic>
        <p:grpSp>
          <p:nvGrpSpPr>
            <p:cNvPr id="4" name="Group 3"/>
            <p:cNvGrpSpPr/>
            <p:nvPr/>
          </p:nvGrpSpPr>
          <p:grpSpPr>
            <a:xfrm>
              <a:off x="132202" y="3920443"/>
              <a:ext cx="11861000" cy="5013303"/>
              <a:chOff x="132202" y="3920443"/>
              <a:chExt cx="11861000" cy="5013303"/>
            </a:xfrm>
          </p:grpSpPr>
          <p:sp>
            <p:nvSpPr>
              <p:cNvPr id="9" name="Rectangle 8"/>
              <p:cNvSpPr/>
              <p:nvPr/>
            </p:nvSpPr>
            <p:spPr>
              <a:xfrm>
                <a:off x="1100772" y="3920443"/>
                <a:ext cx="10892430" cy="689199"/>
              </a:xfrm>
              <a:prstGeom prst="rect">
                <a:avLst/>
              </a:prstGeom>
              <a:solidFill>
                <a:schemeClr val="bg1"/>
              </a:solidFill>
            </p:spPr>
            <p:txBody>
              <a:bodyPr wrap="square">
                <a:spAutoFit/>
              </a:bodyPr>
              <a:lstStyle/>
              <a:p>
                <a:endParaRPr lang="en-US" sz="1600" dirty="0"/>
              </a:p>
            </p:txBody>
          </p:sp>
          <p:sp>
            <p:nvSpPr>
              <p:cNvPr id="2" name="Rectangle 1"/>
              <p:cNvSpPr/>
              <p:nvPr/>
            </p:nvSpPr>
            <p:spPr>
              <a:xfrm>
                <a:off x="132202" y="6363961"/>
                <a:ext cx="10687276" cy="2569785"/>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Rectangle 10"/>
          <p:cNvSpPr/>
          <p:nvPr/>
        </p:nvSpPr>
        <p:spPr>
          <a:xfrm rot="16200000">
            <a:off x="-694415" y="1627251"/>
            <a:ext cx="1652112" cy="461665"/>
          </a:xfrm>
          <a:prstGeom prst="rect">
            <a:avLst/>
          </a:prstGeom>
          <a:solidFill>
            <a:schemeClr val="bg1"/>
          </a:solidFill>
        </p:spPr>
        <p:txBody>
          <a:bodyPr wrap="square">
            <a:spAutoFit/>
          </a:bodyPr>
          <a:lstStyle/>
          <a:p>
            <a:endParaRPr lang="en-US" sz="1200" dirty="0" smtClean="0">
              <a:latin typeface="Calibri" charset="0"/>
            </a:endParaRPr>
          </a:p>
          <a:p>
            <a:r>
              <a:rPr lang="en-US" sz="1200" dirty="0" smtClean="0">
                <a:latin typeface="Calibri" charset="0"/>
              </a:rPr>
              <a:t>Relative Frequency (%)</a:t>
            </a:r>
            <a:endParaRPr lang="en-US" sz="1200" dirty="0"/>
          </a:p>
        </p:txBody>
      </p:sp>
      <p:sp>
        <p:nvSpPr>
          <p:cNvPr id="6" name="TextBox 5"/>
          <p:cNvSpPr txBox="1"/>
          <p:nvPr/>
        </p:nvSpPr>
        <p:spPr>
          <a:xfrm>
            <a:off x="319246" y="1177221"/>
            <a:ext cx="405880" cy="1400383"/>
          </a:xfrm>
          <a:prstGeom prst="rect">
            <a:avLst/>
          </a:prstGeom>
          <a:solidFill>
            <a:schemeClr val="bg1"/>
          </a:solidFill>
        </p:spPr>
        <p:txBody>
          <a:bodyPr wrap="none" rtlCol="0">
            <a:spAutoFit/>
          </a:bodyPr>
          <a:lstStyle/>
          <a:p>
            <a:pPr algn="r"/>
            <a:r>
              <a:rPr lang="en-US" sz="1700" dirty="0" smtClean="0"/>
              <a:t>20</a:t>
            </a:r>
          </a:p>
          <a:p>
            <a:pPr algn="r"/>
            <a:r>
              <a:rPr lang="en-US" sz="1700" dirty="0" smtClean="0"/>
              <a:t>15</a:t>
            </a:r>
          </a:p>
          <a:p>
            <a:pPr algn="r"/>
            <a:r>
              <a:rPr lang="en-US" sz="1700" dirty="0" smtClean="0"/>
              <a:t>10</a:t>
            </a:r>
          </a:p>
          <a:p>
            <a:pPr algn="r"/>
            <a:r>
              <a:rPr lang="en-US" sz="1700" dirty="0" smtClean="0"/>
              <a:t>5</a:t>
            </a:r>
          </a:p>
          <a:p>
            <a:pPr algn="r"/>
            <a:r>
              <a:rPr lang="en-US" sz="1700" dirty="0"/>
              <a:t>0</a:t>
            </a:r>
            <a:endParaRPr lang="en-US" sz="1700" dirty="0" smtClean="0"/>
          </a:p>
        </p:txBody>
      </p:sp>
      <p:sp>
        <p:nvSpPr>
          <p:cNvPr id="7" name="Rectangle 6"/>
          <p:cNvSpPr/>
          <p:nvPr/>
        </p:nvSpPr>
        <p:spPr>
          <a:xfrm>
            <a:off x="1178805" y="1174366"/>
            <a:ext cx="3789803" cy="500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414784" y="1087739"/>
            <a:ext cx="5350490" cy="5150417"/>
          </a:xfrm>
          <a:prstGeom prst="rect">
            <a:avLst/>
          </a:prstGeom>
          <a:solidFill>
            <a:srgbClr val="8DD7F7">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968570" y="2455716"/>
            <a:ext cx="10892430" cy="181426"/>
          </a:xfrm>
          <a:prstGeom prst="rect">
            <a:avLst/>
          </a:prstGeom>
          <a:noFill/>
        </p:spPr>
        <p:txBody>
          <a:bodyPr wrap="square">
            <a:spAutoFit/>
          </a:bodyPr>
          <a:lstStyle/>
          <a:p>
            <a:r>
              <a:rPr lang="en-US" dirty="0" smtClean="0">
                <a:latin typeface="Calibri" charset="0"/>
              </a:rPr>
              <a:t>-</a:t>
            </a:r>
            <a:r>
              <a:rPr lang="en-US" sz="1600" dirty="0" smtClean="0">
                <a:latin typeface="Calibri" charset="0"/>
              </a:rPr>
              <a:t>28           -24          -20          -16          -12            -8            -4              0              4             8             12            16           20            24           28</a:t>
            </a:r>
            <a:endParaRPr lang="en-US" sz="1600" dirty="0"/>
          </a:p>
        </p:txBody>
      </p:sp>
      <p:sp>
        <p:nvSpPr>
          <p:cNvPr id="18" name="Rectangle 17"/>
          <p:cNvSpPr/>
          <p:nvPr/>
        </p:nvSpPr>
        <p:spPr>
          <a:xfrm>
            <a:off x="2737726" y="1045445"/>
            <a:ext cx="7348497" cy="584775"/>
          </a:xfrm>
          <a:prstGeom prst="rect">
            <a:avLst/>
          </a:prstGeom>
          <a:noFill/>
        </p:spPr>
        <p:txBody>
          <a:bodyPr wrap="square">
            <a:spAutoFit/>
          </a:bodyPr>
          <a:lstStyle/>
          <a:p>
            <a:r>
              <a:rPr lang="en-US" sz="3200" dirty="0" smtClean="0">
                <a:latin typeface="Calibri" charset="0"/>
              </a:rPr>
              <a:t>CPCQ Strategies Score (Range = -28 to +28)</a:t>
            </a:r>
            <a:endParaRPr lang="en-US" sz="3200" dirty="0"/>
          </a:p>
        </p:txBody>
      </p:sp>
      <p:sp>
        <p:nvSpPr>
          <p:cNvPr id="25" name="Rectangle 24"/>
          <p:cNvSpPr/>
          <p:nvPr/>
        </p:nvSpPr>
        <p:spPr>
          <a:xfrm>
            <a:off x="1058675" y="1087738"/>
            <a:ext cx="5350490" cy="5150417"/>
          </a:xfrm>
          <a:prstGeom prst="rect">
            <a:avLst/>
          </a:prstGeom>
          <a:solidFill>
            <a:srgbClr val="7573B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346342" y="3415639"/>
            <a:ext cx="5152928" cy="1122871"/>
          </a:xfrm>
          <a:prstGeom prst="rect">
            <a:avLst/>
          </a:prstGeom>
          <a:noFill/>
        </p:spPr>
        <p:txBody>
          <a:bodyPr wrap="square" rtlCol="0">
            <a:spAutoFit/>
          </a:bodyPr>
          <a:lstStyle/>
          <a:p>
            <a:pPr marL="119062" marR="0" lvl="1">
              <a:lnSpc>
                <a:spcPct val="107000"/>
              </a:lnSpc>
              <a:spcBef>
                <a:spcPts val="0"/>
              </a:spcBef>
              <a:spcAft>
                <a:spcPts val="800"/>
              </a:spcAft>
            </a:pPr>
            <a:r>
              <a:rPr lang="en-US" sz="3200" dirty="0">
                <a:latin typeface="+mj-lt"/>
                <a:ea typeface="Calibri" charset="0"/>
                <a:cs typeface="Times New Roman" charset="0"/>
              </a:rPr>
              <a:t>Practices that experienced multiple major disruptions </a:t>
            </a:r>
          </a:p>
        </p:txBody>
      </p:sp>
    </p:spTree>
    <p:extLst>
      <p:ext uri="{BB962C8B-B14F-4D97-AF65-F5344CB8AC3E}">
        <p14:creationId xmlns:p14="http://schemas.microsoft.com/office/powerpoint/2010/main" val="189035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361799"/>
            <a:ext cx="12191999" cy="5778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0" i="0" kern="1200" baseline="0">
                <a:solidFill>
                  <a:srgbClr val="384EA2"/>
                </a:solidFill>
                <a:latin typeface="+mn-lt"/>
                <a:ea typeface="Gotham Medium" charset="0"/>
                <a:cs typeface="Gotham Medium" charset="0"/>
              </a:defRPr>
            </a:lvl1pPr>
          </a:lstStyle>
          <a:p>
            <a:r>
              <a:rPr lang="en-US" sz="6000" cap="small" dirty="0" smtClean="0">
                <a:solidFill>
                  <a:srgbClr val="4D4D4C"/>
                </a:solidFill>
              </a:rPr>
              <a:t>Burnout</a:t>
            </a:r>
            <a:endParaRPr lang="en-US" sz="6000" cap="small" dirty="0">
              <a:solidFill>
                <a:srgbClr val="4D4D4C"/>
              </a:solidFill>
            </a:endParaRPr>
          </a:p>
        </p:txBody>
      </p:sp>
    </p:spTree>
    <p:extLst>
      <p:ext uri="{BB962C8B-B14F-4D97-AF65-F5344CB8AC3E}">
        <p14:creationId xmlns:p14="http://schemas.microsoft.com/office/powerpoint/2010/main" val="3029483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69842" y="1125888"/>
            <a:ext cx="3780890" cy="4000589"/>
            <a:chOff x="4269842" y="1125888"/>
            <a:chExt cx="3780890" cy="4000589"/>
          </a:xfrm>
        </p:grpSpPr>
        <p:sp>
          <p:nvSpPr>
            <p:cNvPr id="6" name="Oval 5"/>
            <p:cNvSpPr/>
            <p:nvPr/>
          </p:nvSpPr>
          <p:spPr>
            <a:xfrm>
              <a:off x="4269842" y="1125888"/>
              <a:ext cx="3780890" cy="4000589"/>
            </a:xfrm>
            <a:prstGeom prst="ellipse">
              <a:avLst/>
            </a:prstGeom>
            <a:solidFill>
              <a:srgbClr val="00ADEF"/>
            </a:solidFill>
            <a:ln>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441513" y="2356740"/>
              <a:ext cx="3437543" cy="769441"/>
            </a:xfrm>
            <a:prstGeom prst="rect">
              <a:avLst/>
            </a:prstGeom>
            <a:noFill/>
          </p:spPr>
          <p:txBody>
            <a:bodyPr wrap="square" rtlCol="0">
              <a:spAutoFit/>
            </a:bodyPr>
            <a:lstStyle/>
            <a:p>
              <a:pPr algn="ctr"/>
              <a:r>
                <a:rPr lang="en-US" sz="4400">
                  <a:solidFill>
                    <a:prstClr val="white"/>
                  </a:solidFill>
                  <a:latin typeface="Calibri Light" panose="020F0302020204030204"/>
                </a:rPr>
                <a:t>Opportunities</a:t>
              </a:r>
              <a:endParaRPr lang="en-US" sz="4400" dirty="0">
                <a:solidFill>
                  <a:prstClr val="white"/>
                </a:solidFill>
                <a:latin typeface="Calibri Light" panose="020F0302020204030204"/>
              </a:endParaRPr>
            </a:p>
          </p:txBody>
        </p:sp>
      </p:grpSp>
      <p:grpSp>
        <p:nvGrpSpPr>
          <p:cNvPr id="4" name="Group 3"/>
          <p:cNvGrpSpPr/>
          <p:nvPr/>
        </p:nvGrpSpPr>
        <p:grpSpPr>
          <a:xfrm>
            <a:off x="8233955" y="1125888"/>
            <a:ext cx="3780890" cy="4000589"/>
            <a:chOff x="8233955" y="1125888"/>
            <a:chExt cx="3780890" cy="4000589"/>
          </a:xfrm>
        </p:grpSpPr>
        <p:sp>
          <p:nvSpPr>
            <p:cNvPr id="7" name="Oval 6"/>
            <p:cNvSpPr/>
            <p:nvPr/>
          </p:nvSpPr>
          <p:spPr>
            <a:xfrm>
              <a:off x="8233955" y="1125888"/>
              <a:ext cx="3780890" cy="4000589"/>
            </a:xfrm>
            <a:prstGeom prst="ellipse">
              <a:avLst/>
            </a:prstGeom>
            <a:solidFill>
              <a:srgbClr val="8DD7F7"/>
            </a:solidFill>
            <a:ln>
              <a:solidFill>
                <a:srgbClr val="8DD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8358830" y="2356739"/>
              <a:ext cx="3531139" cy="769441"/>
            </a:xfrm>
            <a:prstGeom prst="rect">
              <a:avLst/>
            </a:prstGeom>
            <a:noFill/>
          </p:spPr>
          <p:txBody>
            <a:bodyPr wrap="square" rtlCol="0">
              <a:spAutoFit/>
            </a:bodyPr>
            <a:lstStyle/>
            <a:p>
              <a:pPr algn="ctr"/>
              <a:r>
                <a:rPr lang="en-US" sz="4400">
                  <a:solidFill>
                    <a:prstClr val="white"/>
                  </a:solidFill>
                  <a:latin typeface="Calibri Light" panose="020F0302020204030204"/>
                </a:rPr>
                <a:t>Strategies</a:t>
              </a:r>
              <a:endParaRPr lang="en-US" sz="4400" dirty="0">
                <a:solidFill>
                  <a:prstClr val="white"/>
                </a:solidFill>
                <a:latin typeface="Calibri Light" panose="020F0302020204030204"/>
              </a:endParaRPr>
            </a:p>
          </p:txBody>
        </p:sp>
      </p:grpSp>
      <p:sp>
        <p:nvSpPr>
          <p:cNvPr id="11" name="Oval 10"/>
          <p:cNvSpPr/>
          <p:nvPr/>
        </p:nvSpPr>
        <p:spPr>
          <a:xfrm>
            <a:off x="305728" y="1125888"/>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764275" y="2356741"/>
            <a:ext cx="2863797" cy="769441"/>
          </a:xfrm>
          <a:prstGeom prst="rect">
            <a:avLst/>
          </a:prstGeom>
          <a:noFill/>
        </p:spPr>
        <p:txBody>
          <a:bodyPr wrap="none" rtlCol="0">
            <a:spAutoFit/>
          </a:bodyPr>
          <a:lstStyle/>
          <a:p>
            <a:pPr algn="ctr"/>
            <a:r>
              <a:rPr lang="en-US" sz="4400" dirty="0">
                <a:solidFill>
                  <a:prstClr val="white"/>
                </a:solidFill>
                <a:latin typeface="Calibri Light" panose="020F0302020204030204"/>
              </a:rPr>
              <a:t>Background</a:t>
            </a:r>
          </a:p>
        </p:txBody>
      </p:sp>
      <p:grpSp>
        <p:nvGrpSpPr>
          <p:cNvPr id="19" name="Group 18"/>
          <p:cNvGrpSpPr/>
          <p:nvPr/>
        </p:nvGrpSpPr>
        <p:grpSpPr>
          <a:xfrm>
            <a:off x="6352904" y="1899311"/>
            <a:ext cx="3052305" cy="2636948"/>
            <a:chOff x="6352904" y="1899311"/>
            <a:chExt cx="3052305" cy="2636948"/>
          </a:xfrm>
        </p:grpSpPr>
        <p:sp>
          <p:nvSpPr>
            <p:cNvPr id="14" name="Oval 13"/>
            <p:cNvSpPr/>
            <p:nvPr/>
          </p:nvSpPr>
          <p:spPr>
            <a:xfrm>
              <a:off x="6509800" y="1899311"/>
              <a:ext cx="2738515" cy="2636948"/>
            </a:xfrm>
            <a:prstGeom prst="ellipse">
              <a:avLst/>
            </a:prstGeom>
            <a:solidFill>
              <a:srgbClr val="384EA2"/>
            </a:solidFill>
            <a:ln>
              <a:solidFill>
                <a:srgbClr val="7575B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6352904" y="2761667"/>
              <a:ext cx="3052305"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Evaluation Methods</a:t>
              </a:r>
            </a:p>
          </p:txBody>
        </p:sp>
      </p:grpSp>
      <p:grpSp>
        <p:nvGrpSpPr>
          <p:cNvPr id="18" name="Group 17"/>
          <p:cNvGrpSpPr/>
          <p:nvPr/>
        </p:nvGrpSpPr>
        <p:grpSpPr>
          <a:xfrm>
            <a:off x="9381206" y="1899311"/>
            <a:ext cx="2738515" cy="2636948"/>
            <a:chOff x="9381206" y="1899311"/>
            <a:chExt cx="2738515" cy="2636948"/>
          </a:xfrm>
        </p:grpSpPr>
        <p:sp>
          <p:nvSpPr>
            <p:cNvPr id="16" name="Oval 15"/>
            <p:cNvSpPr/>
            <p:nvPr/>
          </p:nvSpPr>
          <p:spPr>
            <a:xfrm>
              <a:off x="9381206" y="1899311"/>
              <a:ext cx="2738515" cy="2636948"/>
            </a:xfrm>
            <a:prstGeom prst="ellipse">
              <a:avLst/>
            </a:prstGeom>
            <a:solidFill>
              <a:srgbClr val="384EA2"/>
            </a:solidFill>
            <a:ln>
              <a:solidFill>
                <a:srgbClr val="7575B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9443505" y="2761667"/>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EvidenceNOW Practices</a:t>
              </a:r>
            </a:p>
          </p:txBody>
        </p:sp>
      </p:grpSp>
      <p:sp>
        <p:nvSpPr>
          <p:cNvPr id="12" name="Oval 11"/>
          <p:cNvSpPr/>
          <p:nvPr/>
        </p:nvSpPr>
        <p:spPr>
          <a:xfrm>
            <a:off x="3588061" y="1899311"/>
            <a:ext cx="2738515" cy="2636948"/>
          </a:xfrm>
          <a:prstGeom prst="ellipse">
            <a:avLst/>
          </a:prstGeom>
          <a:solidFill>
            <a:srgbClr val="384EA2"/>
          </a:solidFill>
          <a:ln>
            <a:solidFill>
              <a:srgbClr val="7575B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Oval 22"/>
          <p:cNvSpPr/>
          <p:nvPr/>
        </p:nvSpPr>
        <p:spPr>
          <a:xfrm>
            <a:off x="3588060" y="1899311"/>
            <a:ext cx="2738515" cy="2636948"/>
          </a:xfrm>
          <a:prstGeom prst="ellipse">
            <a:avLst/>
          </a:prstGeom>
          <a:solidFill>
            <a:srgbClr val="F2A143"/>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2"/>
          <p:cNvSpPr/>
          <p:nvPr/>
        </p:nvSpPr>
        <p:spPr>
          <a:xfrm>
            <a:off x="3457495" y="2761667"/>
            <a:ext cx="3052305"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Foundational Ideas</a:t>
            </a:r>
          </a:p>
        </p:txBody>
      </p:sp>
    </p:spTree>
    <p:extLst>
      <p:ext uri="{BB962C8B-B14F-4D97-AF65-F5344CB8AC3E}">
        <p14:creationId xmlns:p14="http://schemas.microsoft.com/office/powerpoint/2010/main" val="1152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nodeType="with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strVal val="ppt_h"/>
                                          </p:val>
                                        </p:tav>
                                      </p:tavLst>
                                    </p:anim>
                                    <p:set>
                                      <p:cBhvr>
                                        <p:cTn id="8" dur="1" fill="hold">
                                          <p:stCondLst>
                                            <p:cond delay="499"/>
                                          </p:stCondLst>
                                        </p:cTn>
                                        <p:tgtEl>
                                          <p:spTgt spid="4"/>
                                        </p:tgtEl>
                                        <p:attrNameLst>
                                          <p:attrName>style.visibility</p:attrName>
                                        </p:attrNameLst>
                                      </p:cBhvr>
                                      <p:to>
                                        <p:strVal val="hidden"/>
                                      </p:to>
                                    </p:set>
                                  </p:childTnLst>
                                </p:cTn>
                              </p:par>
                              <p:par>
                                <p:cTn id="9" presetID="17" presetClass="exit" presetSubtype="10" fill="hold" nodeType="withEffect">
                                  <p:stCondLst>
                                    <p:cond delay="0"/>
                                  </p:stCondLst>
                                  <p:childTnLst>
                                    <p:anim calcmode="lin" valueType="num">
                                      <p:cBhvr>
                                        <p:cTn id="10" dur="500"/>
                                        <p:tgtEl>
                                          <p:spTgt spid="3"/>
                                        </p:tgtEl>
                                        <p:attrNameLst>
                                          <p:attrName>ppt_w</p:attrName>
                                        </p:attrNameLst>
                                      </p:cBhvr>
                                      <p:tavLst>
                                        <p:tav tm="0">
                                          <p:val>
                                            <p:strVal val="ppt_w"/>
                                          </p:val>
                                        </p:tav>
                                        <p:tav tm="100000">
                                          <p:val>
                                            <p:fltVal val="0"/>
                                          </p:val>
                                        </p:tav>
                                      </p:tavLst>
                                    </p:anim>
                                    <p:anim calcmode="lin" valueType="num">
                                      <p:cBhvr>
                                        <p:cTn id="11" dur="500"/>
                                        <p:tgtEl>
                                          <p:spTgt spid="3"/>
                                        </p:tgtEl>
                                        <p:attrNameLst>
                                          <p:attrName>ppt_h</p:attrName>
                                        </p:attrNameLst>
                                      </p:cBhvr>
                                      <p:tavLst>
                                        <p:tav tm="0">
                                          <p:val>
                                            <p:strVal val="ppt_h"/>
                                          </p:val>
                                        </p:tav>
                                        <p:tav tm="100000">
                                          <p:val>
                                            <p:strVal val="ppt_h"/>
                                          </p:val>
                                        </p:tav>
                                      </p:tavLst>
                                    </p:anim>
                                    <p:set>
                                      <p:cBhvr>
                                        <p:cTn id="12" dur="1" fill="hold">
                                          <p:stCondLst>
                                            <p:cond delay="499"/>
                                          </p:stCondLst>
                                        </p:cTn>
                                        <p:tgtEl>
                                          <p:spTgt spid="3"/>
                                        </p:tgtEl>
                                        <p:attrNameLst>
                                          <p:attrName>style.visibility</p:attrName>
                                        </p:attrNameLst>
                                      </p:cBhvr>
                                      <p:to>
                                        <p:strVal val="hidden"/>
                                      </p:to>
                                    </p:set>
                                  </p:childTnLst>
                                </p:cTn>
                              </p:par>
                              <p:par>
                                <p:cTn id="13" presetID="55"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strVal val="#ppt_w*0.70"/>
                                          </p:val>
                                        </p:tav>
                                        <p:tav tm="100000">
                                          <p:val>
                                            <p:strVal val="#ppt_w"/>
                                          </p:val>
                                        </p:tav>
                                      </p:tavLst>
                                    </p:anim>
                                    <p:anim calcmode="lin" valueType="num">
                                      <p:cBhvr>
                                        <p:cTn id="16" dur="1000" fill="hold"/>
                                        <p:tgtEl>
                                          <p:spTgt spid="19"/>
                                        </p:tgtEl>
                                        <p:attrNameLst>
                                          <p:attrName>ppt_h</p:attrName>
                                        </p:attrNameLst>
                                      </p:cBhvr>
                                      <p:tavLst>
                                        <p:tav tm="0">
                                          <p:val>
                                            <p:strVal val="#ppt_h"/>
                                          </p:val>
                                        </p:tav>
                                        <p:tav tm="100000">
                                          <p:val>
                                            <p:strVal val="#ppt_h"/>
                                          </p:val>
                                        </p:tav>
                                      </p:tavLst>
                                    </p:anim>
                                    <p:animEffect transition="in" filter="fade">
                                      <p:cBhvr>
                                        <p:cTn id="17" dur="1000"/>
                                        <p:tgtEl>
                                          <p:spTgt spid="19"/>
                                        </p:tgtEl>
                                      </p:cBhvr>
                                    </p:animEffect>
                                  </p:childTnLst>
                                </p:cTn>
                              </p:par>
                              <p:par>
                                <p:cTn id="18" presetID="55"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strVal val="#ppt_w*0.70"/>
                                          </p:val>
                                        </p:tav>
                                        <p:tav tm="100000">
                                          <p:val>
                                            <p:strVal val="#ppt_w"/>
                                          </p:val>
                                        </p:tav>
                                      </p:tavLst>
                                    </p:anim>
                                    <p:anim calcmode="lin" valueType="num">
                                      <p:cBhvr>
                                        <p:cTn id="21" dur="1000" fill="hold"/>
                                        <p:tgtEl>
                                          <p:spTgt spid="18"/>
                                        </p:tgtEl>
                                        <p:attrNameLst>
                                          <p:attrName>ppt_h</p:attrName>
                                        </p:attrNameLst>
                                      </p:cBhvr>
                                      <p:tavLst>
                                        <p:tav tm="0">
                                          <p:val>
                                            <p:strVal val="#ppt_h"/>
                                          </p:val>
                                        </p:tav>
                                        <p:tav tm="100000">
                                          <p:val>
                                            <p:strVal val="#ppt_h"/>
                                          </p:val>
                                        </p:tav>
                                      </p:tavLst>
                                    </p:anim>
                                    <p:animEffect transition="in" filter="fade">
                                      <p:cBhvr>
                                        <p:cTn id="22" dur="1000"/>
                                        <p:tgtEl>
                                          <p:spTgt spid="18"/>
                                        </p:tgtEl>
                                      </p:cBhvr>
                                    </p:animEffect>
                                  </p:childTnLst>
                                </p:cTn>
                              </p:par>
                              <p:par>
                                <p:cTn id="23" presetID="55"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20108" y="1253069"/>
            <a:ext cx="8450668" cy="1354217"/>
          </a:xfrm>
          <a:prstGeom prst="rect">
            <a:avLst/>
          </a:prstGeom>
          <a:noFill/>
        </p:spPr>
        <p:txBody>
          <a:bodyPr wrap="square" rtlCol="0">
            <a:spAutoFit/>
          </a:bodyPr>
          <a:lstStyle/>
          <a:p>
            <a:pPr algn="ctr"/>
            <a:r>
              <a:rPr lang="en-US" sz="3200" dirty="0" smtClean="0">
                <a:solidFill>
                  <a:srgbClr val="00ADEF"/>
                </a:solidFill>
                <a:latin typeface="+mj-lt"/>
              </a:rPr>
              <a:t>“Overall</a:t>
            </a:r>
            <a:r>
              <a:rPr lang="en-US" sz="3200" dirty="0">
                <a:solidFill>
                  <a:srgbClr val="00ADEF"/>
                </a:solidFill>
                <a:latin typeface="+mj-lt"/>
              </a:rPr>
              <a:t>, based on your definition of burnout, how would you rate your level of burnout?” </a:t>
            </a:r>
          </a:p>
          <a:p>
            <a:endParaRPr lang="en-US" dirty="0">
              <a:solidFill>
                <a:srgbClr val="00ADEF"/>
              </a:solidFill>
              <a:latin typeface="+mj-lt"/>
            </a:endParaRPr>
          </a:p>
        </p:txBody>
      </p:sp>
      <p:sp>
        <p:nvSpPr>
          <p:cNvPr id="11" name="TextBox 10"/>
          <p:cNvSpPr txBox="1"/>
          <p:nvPr/>
        </p:nvSpPr>
        <p:spPr>
          <a:xfrm>
            <a:off x="1859622" y="2453443"/>
            <a:ext cx="10332378" cy="3631763"/>
          </a:xfrm>
          <a:prstGeom prst="rect">
            <a:avLst/>
          </a:prstGeom>
          <a:noFill/>
        </p:spPr>
        <p:txBody>
          <a:bodyPr wrap="square" rtlCol="0">
            <a:spAutoFit/>
          </a:bodyPr>
          <a:lstStyle/>
          <a:p>
            <a:r>
              <a:rPr lang="en-US" sz="2400" dirty="0">
                <a:solidFill>
                  <a:srgbClr val="4D4D4C"/>
                </a:solidFill>
              </a:rPr>
              <a:t>1 = “I enjoy my work. I have no symptoms of </a:t>
            </a:r>
            <a:r>
              <a:rPr lang="en-US" sz="2400" dirty="0" smtClean="0">
                <a:solidFill>
                  <a:srgbClr val="4D4D4C"/>
                </a:solidFill>
              </a:rPr>
              <a:t>burnout” </a:t>
            </a:r>
          </a:p>
          <a:p>
            <a:r>
              <a:rPr lang="en-US" sz="2400" dirty="0" smtClean="0">
                <a:solidFill>
                  <a:srgbClr val="4D4D4C"/>
                </a:solidFill>
              </a:rPr>
              <a:t>2 </a:t>
            </a:r>
            <a:r>
              <a:rPr lang="en-US" sz="2400" dirty="0">
                <a:solidFill>
                  <a:srgbClr val="4D4D4C"/>
                </a:solidFill>
              </a:rPr>
              <a:t>= “Occasionally I am under stress, and I don’t always have as much energy as I once did, but I don’t feel burned </a:t>
            </a:r>
            <a:r>
              <a:rPr lang="en-US" sz="2400" dirty="0" smtClean="0">
                <a:solidFill>
                  <a:srgbClr val="4D4D4C"/>
                </a:solidFill>
              </a:rPr>
              <a:t>out” </a:t>
            </a:r>
          </a:p>
          <a:p>
            <a:endParaRPr lang="en-US" sz="1400" dirty="0" smtClean="0">
              <a:solidFill>
                <a:srgbClr val="4D4D4C"/>
              </a:solidFill>
            </a:endParaRPr>
          </a:p>
          <a:p>
            <a:r>
              <a:rPr lang="en-US" sz="2400" dirty="0" smtClean="0">
                <a:solidFill>
                  <a:srgbClr val="4D4D4C"/>
                </a:solidFill>
              </a:rPr>
              <a:t>3 </a:t>
            </a:r>
            <a:r>
              <a:rPr lang="en-US" sz="2400" dirty="0">
                <a:solidFill>
                  <a:srgbClr val="4D4D4C"/>
                </a:solidFill>
              </a:rPr>
              <a:t>= “I am definitely burning out and have one or more symptoms of burnout, such as physical and emotional exhaustion;” </a:t>
            </a:r>
            <a:endParaRPr lang="en-US" sz="2400" dirty="0" smtClean="0">
              <a:solidFill>
                <a:srgbClr val="4D4D4C"/>
              </a:solidFill>
            </a:endParaRPr>
          </a:p>
          <a:p>
            <a:r>
              <a:rPr lang="en-US" sz="2400" dirty="0" smtClean="0">
                <a:solidFill>
                  <a:srgbClr val="4D4D4C"/>
                </a:solidFill>
              </a:rPr>
              <a:t>4 </a:t>
            </a:r>
            <a:r>
              <a:rPr lang="en-US" sz="2400" dirty="0">
                <a:solidFill>
                  <a:srgbClr val="4D4D4C"/>
                </a:solidFill>
              </a:rPr>
              <a:t>= “The symptoms of burnout that I’m experiencing won’t go away. I think about frustration at work a </a:t>
            </a:r>
            <a:r>
              <a:rPr lang="en-US" sz="2400" dirty="0" smtClean="0">
                <a:solidFill>
                  <a:srgbClr val="4D4D4C"/>
                </a:solidFill>
              </a:rPr>
              <a:t>lot” </a:t>
            </a:r>
          </a:p>
          <a:p>
            <a:r>
              <a:rPr lang="en-US" sz="2400" dirty="0" smtClean="0">
                <a:solidFill>
                  <a:srgbClr val="4D4D4C"/>
                </a:solidFill>
              </a:rPr>
              <a:t>5 </a:t>
            </a:r>
            <a:r>
              <a:rPr lang="en-US" sz="2400" dirty="0">
                <a:solidFill>
                  <a:srgbClr val="4D4D4C"/>
                </a:solidFill>
              </a:rPr>
              <a:t>= “I feel completely burned out and often wonder if I can go on. I am at the point where I may need some changes or may need to seek some sort of help.” </a:t>
            </a:r>
          </a:p>
        </p:txBody>
      </p:sp>
      <p:sp>
        <p:nvSpPr>
          <p:cNvPr id="13" name="Left Brace 12"/>
          <p:cNvSpPr/>
          <p:nvPr/>
        </p:nvSpPr>
        <p:spPr>
          <a:xfrm>
            <a:off x="1444224" y="2607286"/>
            <a:ext cx="298885" cy="906879"/>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Left Brace 13"/>
          <p:cNvSpPr/>
          <p:nvPr/>
        </p:nvSpPr>
        <p:spPr>
          <a:xfrm>
            <a:off x="1444224" y="3769105"/>
            <a:ext cx="298885" cy="235019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p:cNvSpPr txBox="1"/>
          <p:nvPr/>
        </p:nvSpPr>
        <p:spPr>
          <a:xfrm>
            <a:off x="175536" y="2609368"/>
            <a:ext cx="1362591" cy="830997"/>
          </a:xfrm>
          <a:prstGeom prst="rect">
            <a:avLst/>
          </a:prstGeom>
          <a:noFill/>
        </p:spPr>
        <p:txBody>
          <a:bodyPr wrap="square" rtlCol="0">
            <a:spAutoFit/>
          </a:bodyPr>
          <a:lstStyle/>
          <a:p>
            <a:pPr algn="ctr"/>
            <a:r>
              <a:rPr lang="en-US" sz="2400" dirty="0" smtClean="0">
                <a:solidFill>
                  <a:srgbClr val="4D4D4C"/>
                </a:solidFill>
                <a:latin typeface="+mj-lt"/>
              </a:rPr>
              <a:t>No</a:t>
            </a:r>
          </a:p>
          <a:p>
            <a:pPr algn="ctr"/>
            <a:r>
              <a:rPr lang="en-US" sz="2400" dirty="0" smtClean="0">
                <a:solidFill>
                  <a:srgbClr val="4D4D4C"/>
                </a:solidFill>
                <a:latin typeface="+mj-lt"/>
              </a:rPr>
              <a:t>Burnout</a:t>
            </a:r>
            <a:endParaRPr lang="en-US" sz="2400" dirty="0">
              <a:solidFill>
                <a:srgbClr val="4D4D4C"/>
              </a:solidFill>
              <a:latin typeface="+mj-lt"/>
            </a:endParaRPr>
          </a:p>
        </p:txBody>
      </p:sp>
      <p:sp>
        <p:nvSpPr>
          <p:cNvPr id="16" name="TextBox 15"/>
          <p:cNvSpPr txBox="1"/>
          <p:nvPr/>
        </p:nvSpPr>
        <p:spPr>
          <a:xfrm>
            <a:off x="175536" y="4696323"/>
            <a:ext cx="1362591" cy="461665"/>
          </a:xfrm>
          <a:prstGeom prst="rect">
            <a:avLst/>
          </a:prstGeom>
          <a:noFill/>
        </p:spPr>
        <p:txBody>
          <a:bodyPr wrap="square" rtlCol="0">
            <a:spAutoFit/>
          </a:bodyPr>
          <a:lstStyle/>
          <a:p>
            <a:pPr algn="ctr"/>
            <a:r>
              <a:rPr lang="en-US" sz="2400" dirty="0" smtClean="0">
                <a:solidFill>
                  <a:srgbClr val="4D4D4C"/>
                </a:solidFill>
                <a:latin typeface="+mj-lt"/>
              </a:rPr>
              <a:t>Burnout</a:t>
            </a:r>
            <a:endParaRPr lang="en-US" sz="2400" dirty="0">
              <a:solidFill>
                <a:srgbClr val="4D4D4C"/>
              </a:solidFill>
              <a:latin typeface="+mj-lt"/>
            </a:endParaRPr>
          </a:p>
        </p:txBody>
      </p:sp>
      <p:sp>
        <p:nvSpPr>
          <p:cNvPr id="2" name="TextBox 1"/>
          <p:cNvSpPr txBox="1"/>
          <p:nvPr/>
        </p:nvSpPr>
        <p:spPr>
          <a:xfrm>
            <a:off x="175536" y="6414937"/>
            <a:ext cx="9393277" cy="646331"/>
          </a:xfrm>
          <a:prstGeom prst="rect">
            <a:avLst/>
          </a:prstGeom>
          <a:noFill/>
        </p:spPr>
        <p:txBody>
          <a:bodyPr wrap="none" rtlCol="0">
            <a:spAutoFit/>
          </a:bodyPr>
          <a:lstStyle/>
          <a:p>
            <a:r>
              <a:rPr lang="en-US" dirty="0" smtClean="0">
                <a:solidFill>
                  <a:srgbClr val="4D4D4C"/>
                </a:solidFill>
                <a:latin typeface="+mj-lt"/>
              </a:rPr>
              <a:t>Williams et al. </a:t>
            </a:r>
            <a:r>
              <a:rPr lang="en-US" i="1" dirty="0" smtClean="0">
                <a:solidFill>
                  <a:srgbClr val="4D4D4C"/>
                </a:solidFill>
                <a:latin typeface="+mj-lt"/>
              </a:rPr>
              <a:t>Health Serv Res </a:t>
            </a:r>
            <a:r>
              <a:rPr lang="en-US" dirty="0" smtClean="0">
                <a:solidFill>
                  <a:srgbClr val="4D4D4C"/>
                </a:solidFill>
                <a:latin typeface="+mj-lt"/>
              </a:rPr>
              <a:t>2002; 37(1);119-141; Schmoldt et al. </a:t>
            </a:r>
            <a:r>
              <a:rPr lang="ro-RO" i="1" dirty="0">
                <a:solidFill>
                  <a:srgbClr val="4D4D4C"/>
                </a:solidFill>
                <a:latin typeface="+mj-lt"/>
              </a:rPr>
              <a:t>HMO Practice </a:t>
            </a:r>
            <a:r>
              <a:rPr lang="ro-RO" dirty="0" smtClean="0">
                <a:solidFill>
                  <a:srgbClr val="4D4D4C"/>
                </a:solidFill>
                <a:latin typeface="+mj-lt"/>
              </a:rPr>
              <a:t>1994</a:t>
            </a:r>
            <a:r>
              <a:rPr lang="ro-RO" i="1" dirty="0" smtClean="0">
                <a:solidFill>
                  <a:srgbClr val="4D4D4C"/>
                </a:solidFill>
                <a:latin typeface="+mj-lt"/>
              </a:rPr>
              <a:t> </a:t>
            </a:r>
            <a:r>
              <a:rPr lang="ro-RO" dirty="0" smtClean="0">
                <a:solidFill>
                  <a:srgbClr val="4D4D4C"/>
                </a:solidFill>
                <a:latin typeface="+mj-lt"/>
              </a:rPr>
              <a:t>8 </a:t>
            </a:r>
            <a:r>
              <a:rPr lang="ro-RO" dirty="0">
                <a:solidFill>
                  <a:srgbClr val="4D4D4C"/>
                </a:solidFill>
                <a:latin typeface="+mj-lt"/>
              </a:rPr>
              <a:t>(2): 58–63</a:t>
            </a:r>
          </a:p>
          <a:p>
            <a:r>
              <a:rPr lang="en-US" dirty="0" smtClean="0">
                <a:solidFill>
                  <a:srgbClr val="4D4D4C"/>
                </a:solidFill>
                <a:latin typeface="+mj-lt"/>
              </a:rPr>
              <a:t> </a:t>
            </a:r>
            <a:endParaRPr lang="en-US" dirty="0">
              <a:solidFill>
                <a:srgbClr val="4D4D4C"/>
              </a:solidFill>
              <a:latin typeface="+mj-lt"/>
            </a:endParaRPr>
          </a:p>
        </p:txBody>
      </p:sp>
      <p:sp>
        <p:nvSpPr>
          <p:cNvPr id="17" name="Title 2"/>
          <p:cNvSpPr txBox="1">
            <a:spLocks/>
          </p:cNvSpPr>
          <p:nvPr/>
        </p:nvSpPr>
        <p:spPr>
          <a:xfrm>
            <a:off x="494676" y="326144"/>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smtClean="0"/>
              <a:t>Burnout</a:t>
            </a:r>
            <a:endParaRPr lang="en-US" cap="small" dirty="0"/>
          </a:p>
        </p:txBody>
      </p:sp>
    </p:spTree>
    <p:extLst>
      <p:ext uri="{BB962C8B-B14F-4D97-AF65-F5344CB8AC3E}">
        <p14:creationId xmlns:p14="http://schemas.microsoft.com/office/powerpoint/2010/main" val="323938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850" r="7077" b="11898"/>
          <a:stretch/>
        </p:blipFill>
        <p:spPr>
          <a:xfrm>
            <a:off x="1191802" y="899542"/>
            <a:ext cx="9729627" cy="5206732"/>
          </a:xfrm>
          <a:prstGeom prst="rect">
            <a:avLst/>
          </a:prstGeom>
          <a:ln>
            <a:noFill/>
          </a:ln>
        </p:spPr>
      </p:pic>
      <p:sp>
        <p:nvSpPr>
          <p:cNvPr id="5" name="TextBox 4"/>
          <p:cNvSpPr txBox="1"/>
          <p:nvPr/>
        </p:nvSpPr>
        <p:spPr>
          <a:xfrm>
            <a:off x="4013540" y="5952162"/>
            <a:ext cx="5130700" cy="800219"/>
          </a:xfrm>
          <a:prstGeom prst="rect">
            <a:avLst/>
          </a:prstGeom>
          <a:noFill/>
        </p:spPr>
        <p:txBody>
          <a:bodyPr wrap="none" rtlCol="0">
            <a:spAutoFit/>
          </a:bodyPr>
          <a:lstStyle/>
          <a:p>
            <a:pPr algn="ctr"/>
            <a:r>
              <a:rPr lang="en-US" sz="2800" dirty="0" smtClean="0">
                <a:solidFill>
                  <a:srgbClr val="4D4D4C"/>
                </a:solidFill>
              </a:rPr>
              <a:t>Average Burnout Score at Practice</a:t>
            </a:r>
          </a:p>
          <a:p>
            <a:pPr algn="ctr"/>
            <a:r>
              <a:rPr lang="en-US" dirty="0" smtClean="0">
                <a:solidFill>
                  <a:srgbClr val="4D4D4C"/>
                </a:solidFill>
              </a:rPr>
              <a:t>Cross-Cooperative Range</a:t>
            </a:r>
            <a:r>
              <a:rPr lang="en-US" dirty="0">
                <a:solidFill>
                  <a:srgbClr val="4D4D4C"/>
                </a:solidFill>
              </a:rPr>
              <a:t>: </a:t>
            </a:r>
            <a:r>
              <a:rPr lang="en-US" dirty="0" smtClean="0">
                <a:solidFill>
                  <a:srgbClr val="4D4D4C"/>
                </a:solidFill>
              </a:rPr>
              <a:t>1.7-2.1</a:t>
            </a:r>
            <a:endParaRPr lang="en-US" dirty="0">
              <a:solidFill>
                <a:srgbClr val="4D4D4C"/>
              </a:solidFill>
            </a:endParaRPr>
          </a:p>
        </p:txBody>
      </p:sp>
      <p:sp>
        <p:nvSpPr>
          <p:cNvPr id="7" name="Title 2"/>
          <p:cNvSpPr txBox="1">
            <a:spLocks/>
          </p:cNvSpPr>
          <p:nvPr/>
        </p:nvSpPr>
        <p:spPr>
          <a:xfrm>
            <a:off x="494676" y="326144"/>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smtClean="0"/>
              <a:t>Burnout Distribution</a:t>
            </a:r>
            <a:endParaRPr lang="en-US" cap="small" dirty="0"/>
          </a:p>
        </p:txBody>
      </p:sp>
      <p:sp>
        <p:nvSpPr>
          <p:cNvPr id="6" name="TextBox 5"/>
          <p:cNvSpPr txBox="1"/>
          <p:nvPr/>
        </p:nvSpPr>
        <p:spPr>
          <a:xfrm rot="16200000">
            <a:off x="510228" y="3063907"/>
            <a:ext cx="1707647" cy="523220"/>
          </a:xfrm>
          <a:prstGeom prst="rect">
            <a:avLst/>
          </a:prstGeom>
          <a:solidFill>
            <a:schemeClr val="bg1"/>
          </a:solidFill>
        </p:spPr>
        <p:txBody>
          <a:bodyPr wrap="none" rtlCol="0">
            <a:spAutoFit/>
          </a:bodyPr>
          <a:lstStyle/>
          <a:p>
            <a:pPr algn="ctr"/>
            <a:r>
              <a:rPr lang="en-US" sz="2800" dirty="0" smtClean="0">
                <a:solidFill>
                  <a:srgbClr val="4D4D4C"/>
                </a:solidFill>
              </a:rPr>
              <a:t>Frequency</a:t>
            </a:r>
          </a:p>
        </p:txBody>
      </p:sp>
    </p:spTree>
    <p:extLst>
      <p:ext uri="{BB962C8B-B14F-4D97-AF65-F5344CB8AC3E}">
        <p14:creationId xmlns:p14="http://schemas.microsoft.com/office/powerpoint/2010/main" val="2525413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318499" y="1253069"/>
          <a:ext cx="11379789" cy="4923894"/>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2"/>
          <p:cNvSpPr txBox="1">
            <a:spLocks/>
          </p:cNvSpPr>
          <p:nvPr/>
        </p:nvSpPr>
        <p:spPr>
          <a:xfrm>
            <a:off x="494676" y="326144"/>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a:t>Practice Members Reporting Burnout</a:t>
            </a:r>
          </a:p>
        </p:txBody>
      </p:sp>
    </p:spTree>
    <p:extLst>
      <p:ext uri="{BB962C8B-B14F-4D97-AF65-F5344CB8AC3E}">
        <p14:creationId xmlns:p14="http://schemas.microsoft.com/office/powerpoint/2010/main" val="39317263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675" y="1253069"/>
            <a:ext cx="11203548" cy="5398743"/>
          </a:xfrm>
        </p:spPr>
        <p:txBody>
          <a:bodyPr>
            <a:normAutofit/>
          </a:bodyPr>
          <a:lstStyle/>
          <a:p>
            <a:pPr lvl="0"/>
            <a:endParaRPr lang="en-US" sz="4000" dirty="0" smtClean="0"/>
          </a:p>
          <a:p>
            <a:pPr lvl="0"/>
            <a:r>
              <a:rPr lang="en-US" sz="4000" dirty="0" smtClean="0"/>
              <a:t>People working in non-solo </a:t>
            </a:r>
            <a:r>
              <a:rPr lang="en-US" sz="4000" dirty="0" smtClean="0"/>
              <a:t>practices </a:t>
            </a:r>
          </a:p>
          <a:p>
            <a:pPr lvl="0"/>
            <a:r>
              <a:rPr lang="en-US" sz="4000" dirty="0" smtClean="0"/>
              <a:t>People working in non-clinician owned practice</a:t>
            </a:r>
            <a:endParaRPr lang="en-US" sz="1200" dirty="0"/>
          </a:p>
          <a:p>
            <a:pPr lvl="0"/>
            <a:r>
              <a:rPr lang="en-US" sz="4000" dirty="0"/>
              <a:t> </a:t>
            </a:r>
            <a:r>
              <a:rPr lang="en-US" sz="4000" dirty="0" smtClean="0"/>
              <a:t>People with an excessive </a:t>
            </a:r>
            <a:r>
              <a:rPr lang="en-US" sz="4000" dirty="0" smtClean="0"/>
              <a:t>workload</a:t>
            </a:r>
            <a:endParaRPr lang="en-US" sz="1200" dirty="0" smtClean="0"/>
          </a:p>
          <a:p>
            <a:r>
              <a:rPr lang="en-US" sz="4000" dirty="0"/>
              <a:t>People who </a:t>
            </a:r>
            <a:r>
              <a:rPr lang="en-US" sz="4000" dirty="0" smtClean="0"/>
              <a:t>may see </a:t>
            </a:r>
            <a:r>
              <a:rPr lang="en-US" sz="4000" dirty="0"/>
              <a:t>a misalignment between incentives </a:t>
            </a:r>
            <a:r>
              <a:rPr lang="en-US" sz="4000" dirty="0" smtClean="0"/>
              <a:t>the meaning of their </a:t>
            </a:r>
            <a:r>
              <a:rPr lang="en-US" sz="4000" dirty="0"/>
              <a:t>work (e.g., MU, ACO efforts)</a:t>
            </a:r>
          </a:p>
          <a:p>
            <a:pPr marL="0" lvl="0" indent="0">
              <a:buNone/>
            </a:pPr>
            <a:endParaRPr lang="en-US" sz="4000" dirty="0" smtClean="0"/>
          </a:p>
        </p:txBody>
      </p:sp>
      <p:sp>
        <p:nvSpPr>
          <p:cNvPr id="3" name="Title 2"/>
          <p:cNvSpPr>
            <a:spLocks noGrp="1"/>
          </p:cNvSpPr>
          <p:nvPr>
            <p:ph type="title"/>
          </p:nvPr>
        </p:nvSpPr>
        <p:spPr/>
        <p:txBody>
          <a:bodyPr/>
          <a:lstStyle/>
          <a:p>
            <a:r>
              <a:rPr lang="en-US" cap="small" dirty="0" smtClean="0"/>
              <a:t>Opportunities to Identify and Help with Burnout</a:t>
            </a:r>
            <a:endParaRPr lang="en-US" cap="small" dirty="0"/>
          </a:p>
        </p:txBody>
      </p:sp>
    </p:spTree>
    <p:extLst>
      <p:ext uri="{BB962C8B-B14F-4D97-AF65-F5344CB8AC3E}">
        <p14:creationId xmlns:p14="http://schemas.microsoft.com/office/powerpoint/2010/main" val="260281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2280" y="1125886"/>
            <a:ext cx="3780890" cy="4000589"/>
            <a:chOff x="4269842" y="1125887"/>
            <a:chExt cx="3780890" cy="4000589"/>
          </a:xfrm>
        </p:grpSpPr>
        <p:sp>
          <p:nvSpPr>
            <p:cNvPr id="11" name="Oval 10"/>
            <p:cNvSpPr/>
            <p:nvPr/>
          </p:nvSpPr>
          <p:spPr>
            <a:xfrm>
              <a:off x="4269842" y="1125887"/>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441515" y="2356740"/>
              <a:ext cx="3437543" cy="769441"/>
            </a:xfrm>
            <a:prstGeom prst="rect">
              <a:avLst/>
            </a:prstGeom>
            <a:noFill/>
          </p:spPr>
          <p:txBody>
            <a:bodyPr wrap="square" rtlCol="0">
              <a:spAutoFit/>
            </a:bodyPr>
            <a:lstStyle/>
            <a:p>
              <a:pPr algn="ctr"/>
              <a:r>
                <a:rPr lang="en-US" sz="4400">
                  <a:solidFill>
                    <a:prstClr val="white"/>
                  </a:solidFill>
                  <a:latin typeface="Calibri Light" panose="020F0302020204030204"/>
                </a:rPr>
                <a:t>Opportunities</a:t>
              </a:r>
            </a:p>
          </p:txBody>
        </p:sp>
      </p:grpSp>
      <p:sp>
        <p:nvSpPr>
          <p:cNvPr id="13" name="Oval 12"/>
          <p:cNvSpPr/>
          <p:nvPr/>
        </p:nvSpPr>
        <p:spPr>
          <a:xfrm>
            <a:off x="3822176" y="1899311"/>
            <a:ext cx="2738515" cy="2636948"/>
          </a:xfrm>
          <a:prstGeom prst="ellipse">
            <a:avLst/>
          </a:prstGeom>
          <a:solidFill>
            <a:srgbClr val="00ADEF"/>
          </a:solidFill>
          <a:ln>
            <a:solidFill>
              <a:srgbClr val="00ADE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5" name="Group 14"/>
          <p:cNvGrpSpPr/>
          <p:nvPr/>
        </p:nvGrpSpPr>
        <p:grpSpPr>
          <a:xfrm>
            <a:off x="9495228" y="1899311"/>
            <a:ext cx="2738515" cy="2636948"/>
            <a:chOff x="9058160" y="3834490"/>
            <a:chExt cx="2738515" cy="2636948"/>
          </a:xfrm>
        </p:grpSpPr>
        <p:sp>
          <p:nvSpPr>
            <p:cNvPr id="16" name="Oval 15"/>
            <p:cNvSpPr/>
            <p:nvPr/>
          </p:nvSpPr>
          <p:spPr>
            <a:xfrm>
              <a:off x="9058160" y="3834490"/>
              <a:ext cx="2738515" cy="2636948"/>
            </a:xfrm>
            <a:prstGeom prst="ellipse">
              <a:avLst/>
            </a:prstGeom>
            <a:solidFill>
              <a:srgbClr val="F2A143"/>
            </a:solidFill>
            <a:ln>
              <a:solidFill>
                <a:srgbClr val="F2A14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9120459" y="4698574"/>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smtClean="0">
                  <a:solidFill>
                    <a:prstClr val="white"/>
                  </a:solidFill>
                </a:rPr>
                <a:t>Data infrastructure</a:t>
              </a:r>
              <a:endParaRPr lang="en-US" sz="2400" dirty="0">
                <a:solidFill>
                  <a:prstClr val="white"/>
                </a:solidFill>
              </a:endParaRPr>
            </a:p>
          </p:txBody>
        </p:sp>
      </p:grpSp>
      <p:grpSp>
        <p:nvGrpSpPr>
          <p:cNvPr id="18" name="Group 17"/>
          <p:cNvGrpSpPr/>
          <p:nvPr/>
        </p:nvGrpSpPr>
        <p:grpSpPr>
          <a:xfrm>
            <a:off x="6504927" y="1899311"/>
            <a:ext cx="3052305" cy="2636948"/>
            <a:chOff x="6352904" y="1899311"/>
            <a:chExt cx="3052305" cy="2636948"/>
          </a:xfrm>
          <a:solidFill>
            <a:srgbClr val="F2A143"/>
          </a:solidFill>
        </p:grpSpPr>
        <p:sp>
          <p:nvSpPr>
            <p:cNvPr id="19" name="Oval 18"/>
            <p:cNvSpPr/>
            <p:nvPr/>
          </p:nvSpPr>
          <p:spPr>
            <a:xfrm>
              <a:off x="6509800" y="1899311"/>
              <a:ext cx="2738515" cy="2636948"/>
            </a:xfrm>
            <a:prstGeom prst="ellipse">
              <a:avLst/>
            </a:prstGeom>
            <a:solidFill>
              <a:srgbClr val="00ADEF"/>
            </a:solidFill>
            <a:ln>
              <a:solidFill>
                <a:srgbClr val="00ADE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6352904" y="2761667"/>
              <a:ext cx="3052305"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smtClean="0">
                  <a:solidFill>
                    <a:prstClr val="white"/>
                  </a:solidFill>
                </a:rPr>
                <a:t>Capacity building</a:t>
              </a:r>
              <a:endParaRPr lang="en-US" sz="2400" dirty="0">
                <a:solidFill>
                  <a:prstClr val="white"/>
                </a:solidFill>
              </a:endParaRPr>
            </a:p>
          </p:txBody>
        </p:sp>
      </p:grpSp>
      <p:sp>
        <p:nvSpPr>
          <p:cNvPr id="14" name="Freeform 13"/>
          <p:cNvSpPr/>
          <p:nvPr/>
        </p:nvSpPr>
        <p:spPr>
          <a:xfrm>
            <a:off x="3884475" y="2761667"/>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Quality                 (ABCS)</a:t>
            </a:r>
          </a:p>
        </p:txBody>
      </p:sp>
    </p:spTree>
    <p:extLst>
      <p:ext uri="{BB962C8B-B14F-4D97-AF65-F5344CB8AC3E}">
        <p14:creationId xmlns:p14="http://schemas.microsoft.com/office/powerpoint/2010/main" val="926792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94676" y="326144"/>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smtClean="0"/>
              <a:t>Data Infrastructure</a:t>
            </a:r>
            <a:endParaRPr lang="en-US" cap="small" dirty="0"/>
          </a:p>
        </p:txBody>
      </p:sp>
      <p:graphicFrame>
        <p:nvGraphicFramePr>
          <p:cNvPr id="7" name="Table 6"/>
          <p:cNvGraphicFramePr>
            <a:graphicFrameLocks noGrp="1"/>
          </p:cNvGraphicFramePr>
          <p:nvPr>
            <p:extLst>
              <p:ext uri="{D42A27DB-BD31-4B8C-83A1-F6EECF244321}">
                <p14:modId xmlns:p14="http://schemas.microsoft.com/office/powerpoint/2010/main" val="922410839"/>
              </p:ext>
            </p:extLst>
          </p:nvPr>
        </p:nvGraphicFramePr>
        <p:xfrm>
          <a:off x="1892684" y="1072199"/>
          <a:ext cx="8907408" cy="5626552"/>
        </p:xfrm>
        <a:graphic>
          <a:graphicData uri="http://schemas.openxmlformats.org/drawingml/2006/table">
            <a:tbl>
              <a:tblPr firstRow="1" bandRow="1">
                <a:tableStyleId>{B301B821-A1FF-4177-AEE7-76D212191A09}</a:tableStyleId>
              </a:tblPr>
              <a:tblGrid>
                <a:gridCol w="4386781"/>
                <a:gridCol w="1880170"/>
                <a:gridCol w="2640457"/>
              </a:tblGrid>
              <a:tr h="467783">
                <a:tc>
                  <a:txBody>
                    <a:bodyPr/>
                    <a:lstStyle/>
                    <a:p>
                      <a:pPr algn="ctr" fontAlgn="b"/>
                      <a:r>
                        <a:rPr lang="en-US" sz="1800" b="0" i="0" u="none" strike="noStrike" dirty="0" smtClean="0">
                          <a:solidFill>
                            <a:schemeClr val="bg1"/>
                          </a:solidFill>
                          <a:effectLst/>
                          <a:latin typeface="+mn-lt"/>
                        </a:rPr>
                        <a:t>Characteristic, n(%)</a:t>
                      </a:r>
                      <a:endParaRPr lang="en-US" sz="1800" b="0" i="0" u="none" strike="noStrike" dirty="0">
                        <a:solidFill>
                          <a:schemeClr val="bg1"/>
                        </a:solidFill>
                        <a:effectLst/>
                        <a:latin typeface="+mn-lt"/>
                      </a:endParaRPr>
                    </a:p>
                  </a:txBody>
                  <a:tcPr marL="9065" marR="9065" marT="9065"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384EA2"/>
                    </a:solidFill>
                  </a:tcPr>
                </a:tc>
                <a:tc>
                  <a:txBody>
                    <a:bodyPr/>
                    <a:lstStyle/>
                    <a:p>
                      <a:pPr algn="ctr" fontAlgn="b"/>
                      <a:r>
                        <a:rPr lang="en-US" sz="1800" b="0" i="0" u="none" strike="noStrike" dirty="0" smtClean="0">
                          <a:solidFill>
                            <a:schemeClr val="bg1"/>
                          </a:solidFill>
                          <a:effectLst/>
                          <a:latin typeface="+mn-lt"/>
                        </a:rPr>
                        <a:t>N=1,509</a:t>
                      </a:r>
                      <a:endParaRPr lang="en-US" sz="1800" b="0" i="0" u="none" strike="noStrike" dirty="0">
                        <a:solidFill>
                          <a:schemeClr val="bg1"/>
                        </a:solidFill>
                        <a:effectLst/>
                        <a:latin typeface="+mn-lt"/>
                      </a:endParaRPr>
                    </a:p>
                  </a:txBody>
                  <a:tcPr marL="9065" marR="9065" marT="906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384EA2"/>
                    </a:solidFill>
                  </a:tcPr>
                </a:tc>
                <a:tc>
                  <a:txBody>
                    <a:bodyPr/>
                    <a:lstStyle/>
                    <a:p>
                      <a:pPr algn="ctr" fontAlgn="b"/>
                      <a:r>
                        <a:rPr lang="en-US" sz="1800" b="0" i="0" u="none" strike="noStrike" dirty="0" smtClean="0">
                          <a:solidFill>
                            <a:schemeClr val="bg1"/>
                          </a:solidFill>
                          <a:effectLst/>
                          <a:latin typeface="+mn-lt"/>
                        </a:rPr>
                        <a:t>Cooperative Range (%)</a:t>
                      </a:r>
                      <a:endParaRPr lang="en-US" sz="1800" b="0" i="0" u="none" strike="noStrike" dirty="0">
                        <a:solidFill>
                          <a:schemeClr val="bg1"/>
                        </a:solidFill>
                        <a:effectLst/>
                        <a:latin typeface="+mn-lt"/>
                      </a:endParaRPr>
                    </a:p>
                  </a:txBody>
                  <a:tcPr marL="9065" marR="9065" marT="906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384EA2"/>
                    </a:solidFill>
                  </a:tcPr>
                </a:tc>
              </a:tr>
              <a:tr h="380144">
                <a:tc>
                  <a:txBody>
                    <a:bodyPr/>
                    <a:lstStyle/>
                    <a:p>
                      <a:pPr marL="122238" indent="0" algn="l" fontAlgn="b">
                        <a:tabLst/>
                      </a:pPr>
                      <a:r>
                        <a:rPr lang="en-US" sz="1800" b="0" i="0" u="none" strike="noStrike" dirty="0">
                          <a:solidFill>
                            <a:srgbClr val="000000"/>
                          </a:solidFill>
                          <a:effectLst/>
                          <a:latin typeface="Calibri" panose="020F0502020204030204" pitchFamily="34" charset="0"/>
                        </a:rPr>
                        <a:t>Number of EHR </a:t>
                      </a:r>
                      <a:r>
                        <a:rPr lang="en-US" sz="1800" b="0" i="0" u="none" strike="noStrike" dirty="0" smtClean="0">
                          <a:solidFill>
                            <a:srgbClr val="000000"/>
                          </a:solidFill>
                          <a:effectLst/>
                          <a:latin typeface="Calibri" panose="020F0502020204030204" pitchFamily="34" charset="0"/>
                        </a:rPr>
                        <a:t>systems, n</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kern="1200" dirty="0" smtClean="0">
                          <a:solidFill>
                            <a:schemeClr val="dk1"/>
                          </a:solidFill>
                          <a:effectLst/>
                          <a:latin typeface="+mn-lt"/>
                          <a:ea typeface="+mn-ea"/>
                          <a:cs typeface="+mn-cs"/>
                        </a:rPr>
                        <a:t>68</a:t>
                      </a:r>
                      <a:endParaRPr lang="en-US" sz="1800" b="1" i="0" u="none" strike="noStrike" dirty="0">
                        <a:solidFill>
                          <a:srgbClr val="000000"/>
                        </a:solidFill>
                        <a:effectLst/>
                        <a:latin typeface="Calibri" panose="020F0502020204030204" pitchFamily="34" charset="0"/>
                      </a:endParaRPr>
                    </a:p>
                  </a:txBody>
                  <a:tcPr marL="9065"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4-32</a:t>
                      </a:r>
                      <a:endParaRPr lang="en-US" sz="1800" b="0" i="0" u="none" strike="noStrike" dirty="0">
                        <a:solidFill>
                          <a:srgbClr val="000000"/>
                        </a:solidFill>
                        <a:effectLst/>
                        <a:latin typeface="Calibri" panose="020F0502020204030204" pitchFamily="34" charset="0"/>
                      </a:endParaRPr>
                    </a:p>
                  </a:txBody>
                  <a:tcPr marL="9065"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90418">
                <a:tc gridSpan="3">
                  <a:txBody>
                    <a:bodyPr/>
                    <a:lstStyle/>
                    <a:p>
                      <a:pPr marL="122238" indent="0" algn="l" fontAlgn="b">
                        <a:tabLst/>
                      </a:pPr>
                      <a:r>
                        <a:rPr lang="en-US" sz="1800" u="none" strike="noStrike" dirty="0" smtClean="0">
                          <a:effectLst/>
                          <a:latin typeface="+mn-lt"/>
                        </a:rPr>
                        <a:t>Most common systems, n(%)</a:t>
                      </a:r>
                    </a:p>
                  </a:txBody>
                  <a:tcPr marL="9065" marR="9065" marT="906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84EA2">
                        <a:alpha val="55000"/>
                      </a:srgbClr>
                    </a:solidFill>
                  </a:tcPr>
                </a:tc>
                <a:tc hMerge="1">
                  <a:txBody>
                    <a:bodyPr/>
                    <a:lstStyle/>
                    <a:p>
                      <a:endParaRPr lang="en-US"/>
                    </a:p>
                  </a:txBody>
                  <a:tcPr/>
                </a:tc>
                <a:tc hMerge="1">
                  <a:txBody>
                    <a:bodyPr/>
                    <a:lstStyle/>
                    <a:p>
                      <a:pPr algn="l" fontAlgn="b"/>
                      <a:endParaRPr lang="en-US" sz="1800" b="1" i="0" u="none" strike="noStrike" dirty="0">
                        <a:solidFill>
                          <a:srgbClr val="000000"/>
                        </a:solidFill>
                        <a:effectLst/>
                        <a:latin typeface="+mn-lt"/>
                      </a:endParaRPr>
                    </a:p>
                  </a:txBody>
                  <a:tcPr marL="9065" marR="9065" marT="9065" marB="0" anchor="b">
                    <a:lnL w="12700" cap="flat" cmpd="sng" algn="ctr">
                      <a:solidFill>
                        <a:schemeClr val="bg1"/>
                      </a:solidFill>
                      <a:prstDash val="solid"/>
                      <a:round/>
                      <a:headEnd type="none" w="med" len="med"/>
                      <a:tailEnd type="none" w="med" len="med"/>
                    </a:lnL>
                    <a:lnR w="12700" cap="flat" cmpd="sng" algn="ctr">
                      <a:solidFill>
                        <a:srgbClr val="4D4D4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55000"/>
                      </a:srgbClr>
                    </a:solidFill>
                  </a:tcPr>
                </a:tc>
              </a:tr>
              <a:tr h="359595">
                <a:tc>
                  <a:txBody>
                    <a:bodyPr/>
                    <a:lstStyle/>
                    <a:p>
                      <a:pPr algn="l" fontAlgn="b"/>
                      <a:r>
                        <a:rPr lang="en-US" sz="1800" b="0" i="0" u="none" strike="noStrike" dirty="0" smtClean="0">
                          <a:solidFill>
                            <a:srgbClr val="000000"/>
                          </a:solidFill>
                          <a:effectLst/>
                          <a:latin typeface="Calibri" panose="020F0502020204030204" pitchFamily="34" charset="0"/>
                        </a:rPr>
                        <a:t>   eClinical</a:t>
                      </a:r>
                      <a:r>
                        <a:rPr lang="en-US" sz="1800" b="0" i="0" u="none" strike="noStrike" baseline="0" dirty="0" smtClean="0">
                          <a:solidFill>
                            <a:srgbClr val="000000"/>
                          </a:solidFill>
                          <a:effectLst/>
                          <a:latin typeface="Calibri" panose="020F0502020204030204" pitchFamily="34" charset="0"/>
                        </a:rPr>
                        <a:t>Works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6"/>
                    </a:solidFill>
                  </a:tcPr>
                </a:tc>
                <a:tc>
                  <a:txBody>
                    <a:bodyPr/>
                    <a:lstStyle/>
                    <a:p>
                      <a:pPr algn="ctr" fontAlgn="b"/>
                      <a:r>
                        <a:rPr lang="en-US" sz="1800" kern="1200" dirty="0" smtClean="0">
                          <a:solidFill>
                            <a:schemeClr val="dk1"/>
                          </a:solidFill>
                          <a:effectLst/>
                          <a:latin typeface="+mn-lt"/>
                          <a:ea typeface="+mn-ea"/>
                          <a:cs typeface="+mn-cs"/>
                        </a:rPr>
                        <a:t>338 (22.4)</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5.5-90.4</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59596">
                <a:tc>
                  <a:txBody>
                    <a:bodyPr/>
                    <a:lstStyle/>
                    <a:p>
                      <a:pPr algn="l" fontAlgn="b"/>
                      <a:r>
                        <a:rPr lang="en-US" sz="1800" b="0" i="0" u="none" strike="noStrike" dirty="0" smtClean="0">
                          <a:solidFill>
                            <a:srgbClr val="000000"/>
                          </a:solidFill>
                          <a:effectLst/>
                          <a:latin typeface="Calibri" panose="020F0502020204030204" pitchFamily="34" charset="0"/>
                        </a:rPr>
                        <a:t>   EPIC</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en-US" sz="1800" kern="1200" dirty="0" smtClean="0">
                          <a:solidFill>
                            <a:schemeClr val="dk1"/>
                          </a:solidFill>
                          <a:effectLst/>
                          <a:latin typeface="+mn-lt"/>
                          <a:ea typeface="+mn-ea"/>
                          <a:cs typeface="+mn-cs"/>
                        </a:rPr>
                        <a:t>296 (19.6)</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en-US" sz="1800" b="0" i="0" u="none" strike="noStrike" dirty="0" smtClean="0">
                          <a:solidFill>
                            <a:srgbClr val="000000"/>
                          </a:solidFill>
                          <a:effectLst/>
                          <a:latin typeface="Calibri" panose="020F0502020204030204" pitchFamily="34" charset="0"/>
                        </a:rPr>
                        <a:t>0.3-45.1</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r>
              <a:tr h="359595">
                <a:tc>
                  <a:txBody>
                    <a:bodyPr/>
                    <a:lstStyle/>
                    <a:p>
                      <a:pPr algn="l" fontAlgn="b"/>
                      <a:r>
                        <a:rPr lang="en-US" sz="1800" b="0" i="0" u="none" strike="noStrike" dirty="0" smtClean="0">
                          <a:solidFill>
                            <a:srgbClr val="000000"/>
                          </a:solidFill>
                          <a:effectLst/>
                          <a:latin typeface="Calibri" panose="020F0502020204030204" pitchFamily="34" charset="0"/>
                        </a:rPr>
                        <a:t>   NextGen</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kern="1200" dirty="0" smtClean="0">
                          <a:solidFill>
                            <a:schemeClr val="dk1"/>
                          </a:solidFill>
                          <a:effectLst/>
                          <a:latin typeface="+mn-lt"/>
                          <a:ea typeface="+mn-ea"/>
                          <a:cs typeface="+mn-cs"/>
                        </a:rPr>
                        <a:t>125 (8.3)</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0.0-28.2</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80144">
                <a:tc>
                  <a:txBody>
                    <a:bodyPr/>
                    <a:lstStyle/>
                    <a:p>
                      <a:pPr marL="122238" indent="0" algn="l" fontAlgn="b">
                        <a:tabLst/>
                      </a:pPr>
                      <a:r>
                        <a:rPr lang="en-US" sz="1800" b="0" i="0" u="none" strike="noStrike" dirty="0">
                          <a:solidFill>
                            <a:srgbClr val="000000"/>
                          </a:solidFill>
                          <a:effectLst/>
                          <a:latin typeface="Calibri" panose="020F0502020204030204" pitchFamily="34" charset="0"/>
                        </a:rPr>
                        <a:t>ONC certified </a:t>
                      </a:r>
                      <a:r>
                        <a:rPr lang="en-US" sz="1800" b="0" i="0" u="none" strike="noStrike" dirty="0" smtClean="0">
                          <a:solidFill>
                            <a:srgbClr val="000000"/>
                          </a:solidFill>
                          <a:effectLst/>
                          <a:latin typeface="Calibri" panose="020F0502020204030204" pitchFamily="34" charset="0"/>
                        </a:rPr>
                        <a:t>EHR, n (%)</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en-US" sz="1800" kern="1200" dirty="0" smtClean="0">
                          <a:solidFill>
                            <a:schemeClr val="dk1"/>
                          </a:solidFill>
                          <a:effectLst/>
                          <a:latin typeface="+mn-lt"/>
                          <a:ea typeface="+mn-ea"/>
                          <a:cs typeface="+mn-cs"/>
                        </a:rPr>
                        <a:t>1432 (94.9)</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en-US" sz="1800" b="0" i="0" u="none" strike="noStrike" dirty="0" smtClean="0">
                          <a:solidFill>
                            <a:srgbClr val="000000"/>
                          </a:solidFill>
                          <a:effectLst/>
                          <a:latin typeface="Calibri" panose="020F0502020204030204" pitchFamily="34" charset="0"/>
                        </a:rPr>
                        <a:t>91.7-100.0</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r>
              <a:tr h="400692">
                <a:tc gridSpan="3">
                  <a:txBody>
                    <a:bodyPr/>
                    <a:lstStyle/>
                    <a:p>
                      <a:pPr marL="122238" indent="0" algn="l" fontAlgn="b">
                        <a:tabLst/>
                      </a:pPr>
                      <a:r>
                        <a:rPr lang="en-US" sz="1800" u="none" strike="noStrike" dirty="0" smtClean="0">
                          <a:effectLst/>
                          <a:latin typeface="+mn-lt"/>
                        </a:rPr>
                        <a:t>Meaningful Use status, n(%)</a:t>
                      </a:r>
                    </a:p>
                  </a:txBody>
                  <a:tcPr marL="9065" marR="9065" marT="906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84EA2">
                        <a:alpha val="55000"/>
                      </a:srgbClr>
                    </a:solidFill>
                  </a:tcPr>
                </a:tc>
                <a:tc hMerge="1">
                  <a:txBody>
                    <a:bodyPr/>
                    <a:lstStyle/>
                    <a:p>
                      <a:endParaRPr lang="en-US"/>
                    </a:p>
                  </a:txBody>
                  <a:tcPr/>
                </a:tc>
                <a:tc hMerge="1">
                  <a:txBody>
                    <a:bodyPr/>
                    <a:lstStyle/>
                    <a:p>
                      <a:pPr algn="l" fontAlgn="b"/>
                      <a:endParaRPr lang="en-US" sz="1800" b="1" i="0" u="none" strike="noStrike" dirty="0">
                        <a:solidFill>
                          <a:srgbClr val="000000"/>
                        </a:solidFill>
                        <a:effectLst/>
                        <a:latin typeface="+mn-lt"/>
                      </a:endParaRPr>
                    </a:p>
                  </a:txBody>
                  <a:tcPr marL="9065" marR="9065" marT="9065" marB="0" anchor="b">
                    <a:lnL w="12700" cap="flat" cmpd="sng" algn="ctr">
                      <a:solidFill>
                        <a:schemeClr val="bg1"/>
                      </a:solidFill>
                      <a:prstDash val="solid"/>
                      <a:round/>
                      <a:headEnd type="none" w="med" len="med"/>
                      <a:tailEnd type="none" w="med" len="med"/>
                    </a:lnL>
                    <a:lnR w="12700" cap="flat" cmpd="sng" algn="ctr">
                      <a:solidFill>
                        <a:srgbClr val="4D4D4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55000"/>
                      </a:srgbClr>
                    </a:solidFill>
                  </a:tcPr>
                </a:tc>
              </a:tr>
              <a:tr h="380144">
                <a:tc>
                  <a:txBody>
                    <a:bodyPr/>
                    <a:lstStyle/>
                    <a:p>
                      <a:pPr algn="l" fontAlgn="b"/>
                      <a:r>
                        <a:rPr lang="en-US" sz="1800" b="0" i="0" u="none" strike="noStrike" dirty="0" smtClean="0">
                          <a:solidFill>
                            <a:srgbClr val="000000"/>
                          </a:solidFill>
                          <a:effectLst/>
                          <a:latin typeface="Calibri" panose="020F0502020204030204" pitchFamily="34" charset="0"/>
                        </a:rPr>
                        <a:t>  None</a:t>
                      </a:r>
                      <a:endParaRPr lang="en-US" sz="1800" b="0" i="0" u="none" strike="noStrike" dirty="0">
                        <a:solidFill>
                          <a:srgbClr val="000000"/>
                        </a:solidFill>
                        <a:effectLst/>
                        <a:latin typeface="Calibri" panose="020F0502020204030204" pitchFamily="34" charset="0"/>
                      </a:endParaRPr>
                    </a:p>
                  </a:txBody>
                  <a:tcPr marL="857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276 (18.3)</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9.3-25.9</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59595">
                <a:tc>
                  <a:txBody>
                    <a:bodyPr/>
                    <a:lstStyle/>
                    <a:p>
                      <a:pPr algn="l" fontAlgn="b"/>
                      <a:r>
                        <a:rPr lang="en-US" sz="1800" b="0" i="0" u="none" strike="noStrike" dirty="0" smtClean="0">
                          <a:solidFill>
                            <a:srgbClr val="000000"/>
                          </a:solidFill>
                          <a:effectLst/>
                          <a:latin typeface="Calibri" panose="020F0502020204030204" pitchFamily="34" charset="0"/>
                        </a:rPr>
                        <a:t>  Stage </a:t>
                      </a:r>
                      <a:r>
                        <a:rPr lang="en-US" sz="1800" b="0" i="0" u="none" strike="noStrike" dirty="0">
                          <a:solidFill>
                            <a:srgbClr val="000000"/>
                          </a:solidFill>
                          <a:effectLst/>
                          <a:latin typeface="Calibri" panose="020F0502020204030204" pitchFamily="34" charset="0"/>
                        </a:rPr>
                        <a:t>1 only</a:t>
                      </a:r>
                    </a:p>
                  </a:txBody>
                  <a:tcPr marL="857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en-US" sz="1800" kern="1200" dirty="0" smtClean="0">
                          <a:solidFill>
                            <a:schemeClr val="dk1"/>
                          </a:solidFill>
                          <a:effectLst/>
                          <a:latin typeface="+mn-lt"/>
                          <a:ea typeface="+mn-ea"/>
                          <a:cs typeface="+mn-cs"/>
                        </a:rPr>
                        <a:t>213 (14.5) </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c>
                  <a:txBody>
                    <a:bodyPr/>
                    <a:lstStyle/>
                    <a:p>
                      <a:pPr algn="ctr" fontAlgn="b"/>
                      <a:r>
                        <a:rPr lang="en-US" sz="1800" b="0" i="0" u="none" strike="noStrike" dirty="0" smtClean="0">
                          <a:solidFill>
                            <a:srgbClr val="000000"/>
                          </a:solidFill>
                          <a:effectLst/>
                          <a:latin typeface="Calibri" panose="020F0502020204030204" pitchFamily="34" charset="0"/>
                        </a:rPr>
                        <a:t>5.8-27.2</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DEF">
                        <a:alpha val="19000"/>
                      </a:srgbClr>
                    </a:solidFill>
                  </a:tcPr>
                </a:tc>
              </a:tr>
              <a:tr h="369870">
                <a:tc>
                  <a:txBody>
                    <a:bodyPr/>
                    <a:lstStyle/>
                    <a:p>
                      <a:pPr algn="l" fontAlgn="b"/>
                      <a:r>
                        <a:rPr lang="en-US" sz="1800" b="0" i="0" u="none" strike="noStrike" dirty="0" smtClean="0">
                          <a:solidFill>
                            <a:srgbClr val="000000"/>
                          </a:solidFill>
                          <a:effectLst/>
                          <a:latin typeface="Calibri" panose="020F0502020204030204" pitchFamily="34" charset="0"/>
                        </a:rPr>
                        <a:t>  Stage </a:t>
                      </a:r>
                      <a:r>
                        <a:rPr lang="en-US" sz="1800" b="0" i="0" u="none" strike="noStrike" dirty="0">
                          <a:solidFill>
                            <a:srgbClr val="000000"/>
                          </a:solidFill>
                          <a:effectLst/>
                          <a:latin typeface="Calibri" panose="020F0502020204030204" pitchFamily="34" charset="0"/>
                        </a:rPr>
                        <a:t>1 and Stage 2</a:t>
                      </a:r>
                    </a:p>
                  </a:txBody>
                  <a:tcPr marL="857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kern="1200" dirty="0" smtClean="0">
                          <a:solidFill>
                            <a:schemeClr val="dk1"/>
                          </a:solidFill>
                          <a:effectLst/>
                          <a:latin typeface="+mn-lt"/>
                          <a:ea typeface="+mn-ea"/>
                          <a:cs typeface="+mn-cs"/>
                        </a:rPr>
                        <a:t>1020 (67.6)</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46.3-84.9</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69870">
                <a:tc gridSpan="3">
                  <a:txBody>
                    <a:bodyPr/>
                    <a:lstStyle/>
                    <a:p>
                      <a:pPr marL="122238" indent="0" algn="l" defTabSz="914400" rtl="0" eaLnBrk="1" fontAlgn="b" latinLnBrk="0" hangingPunct="1">
                        <a:tabLst/>
                      </a:pPr>
                      <a:r>
                        <a:rPr lang="en-US" sz="1800" u="none" strike="noStrike" kern="1200" dirty="0" smtClean="0">
                          <a:solidFill>
                            <a:schemeClr val="dk1"/>
                          </a:solidFill>
                          <a:effectLst/>
                          <a:latin typeface="+mn-lt"/>
                          <a:ea typeface="+mn-ea"/>
                          <a:cs typeface="+mn-cs"/>
                        </a:rPr>
                        <a:t>Ability to Create Quality Reports from EHRs</a:t>
                      </a:r>
                      <a:endParaRPr lang="en-US" sz="1800" u="none" strike="noStrike" kern="1200" dirty="0">
                        <a:solidFill>
                          <a:schemeClr val="dk1"/>
                        </a:solidFill>
                        <a:effectLst/>
                        <a:latin typeface="+mn-lt"/>
                        <a:ea typeface="+mn-ea"/>
                        <a:cs typeface="+mn-cs"/>
                      </a:endParaRPr>
                    </a:p>
                  </a:txBody>
                  <a:tcPr marL="857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84EA2">
                        <a:alpha val="55000"/>
                      </a:srgbClr>
                    </a:solidFill>
                  </a:tcPr>
                </a:tc>
                <a:tc hMerge="1">
                  <a:txBody>
                    <a:bodyPr/>
                    <a:lstStyle/>
                    <a:p>
                      <a:pPr marL="122238" indent="0" algn="l" defTabSz="914400" rtl="0" eaLnBrk="1" fontAlgn="b" latinLnBrk="0" hangingPunct="1">
                        <a:tabLst/>
                      </a:pPr>
                      <a:endParaRPr lang="en-US" sz="1800" u="none" strike="noStrike" kern="1200" dirty="0">
                        <a:solidFill>
                          <a:schemeClr val="dk1"/>
                        </a:solidFill>
                        <a:effectLst/>
                        <a:latin typeface="+mn-lt"/>
                        <a:ea typeface="+mn-ea"/>
                        <a:cs typeface="+mn-cs"/>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84EA2">
                        <a:alpha val="55000"/>
                      </a:srgbClr>
                    </a:solidFill>
                  </a:tcPr>
                </a:tc>
                <a:tc hMerge="1">
                  <a:txBody>
                    <a:bodyPr/>
                    <a:lstStyle/>
                    <a:p>
                      <a:pPr marL="122238" indent="0" algn="l" defTabSz="914400" rtl="0" eaLnBrk="1" fontAlgn="b" latinLnBrk="0" hangingPunct="1">
                        <a:tabLst/>
                      </a:pPr>
                      <a:endParaRPr lang="en-US" sz="1800" u="none" strike="noStrike" kern="1200" dirty="0">
                        <a:solidFill>
                          <a:schemeClr val="dk1"/>
                        </a:solidFill>
                        <a:effectLst/>
                        <a:latin typeface="+mn-lt"/>
                        <a:ea typeface="+mn-ea"/>
                        <a:cs typeface="+mn-cs"/>
                      </a:endParaRPr>
                    </a:p>
                  </a:txBody>
                  <a:tcPr marL="81588" marR="9065" marT="9065" marB="0" anchor="b">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84EA2">
                        <a:alpha val="55000"/>
                      </a:srgbClr>
                    </a:solidFill>
                  </a:tcPr>
                </a:tc>
              </a:tr>
              <a:tr h="369870">
                <a:tc>
                  <a:txBody>
                    <a:bodyPr/>
                    <a:lstStyle/>
                    <a:p>
                      <a:pPr algn="l" fontAlgn="b"/>
                      <a:r>
                        <a:rPr lang="en-US" sz="1800" b="0" i="0" u="none" strike="noStrike" dirty="0" smtClean="0">
                          <a:solidFill>
                            <a:srgbClr val="000000"/>
                          </a:solidFill>
                          <a:effectLst/>
                          <a:latin typeface="Calibri" panose="020F0502020204030204" pitchFamily="34" charset="0"/>
                        </a:rPr>
                        <a:t>   No capacity</a:t>
                      </a:r>
                      <a:endParaRPr lang="en-US" sz="1800" b="0" i="0" u="none" strike="noStrike" dirty="0">
                        <a:solidFill>
                          <a:srgbClr val="000000"/>
                        </a:solidFill>
                        <a:effectLst/>
                        <a:latin typeface="Calibri" panose="020F0502020204030204" pitchFamily="34" charset="0"/>
                      </a:endParaRPr>
                    </a:p>
                  </a:txBody>
                  <a:tcPr marL="857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380 </a:t>
                      </a:r>
                      <a:r>
                        <a:rPr lang="en-US" sz="1800" b="0" i="0" u="none" strike="noStrike" baseline="0" dirty="0" smtClean="0">
                          <a:solidFill>
                            <a:srgbClr val="000000"/>
                          </a:solidFill>
                          <a:effectLst/>
                          <a:latin typeface="Calibri" panose="020F0502020204030204" pitchFamily="34" charset="0"/>
                        </a:rPr>
                        <a:t>(25.2)</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15.9-47.2</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69870">
                <a:tc>
                  <a:txBody>
                    <a:bodyPr/>
                    <a:lstStyle/>
                    <a:p>
                      <a:pPr algn="l" fontAlgn="b"/>
                      <a:r>
                        <a:rPr lang="en-US" sz="1800" b="0" i="0" u="none" strike="noStrike" dirty="0" smtClean="0">
                          <a:solidFill>
                            <a:srgbClr val="000000"/>
                          </a:solidFill>
                          <a:effectLst/>
                          <a:latin typeface="Calibri" panose="020F0502020204030204" pitchFamily="34" charset="0"/>
                        </a:rPr>
                        <a:t>   In-practice capacity</a:t>
                      </a:r>
                      <a:endParaRPr lang="en-US" sz="1800" b="0" i="0" u="none" strike="noStrike" dirty="0">
                        <a:solidFill>
                          <a:srgbClr val="000000"/>
                        </a:solidFill>
                        <a:effectLst/>
                        <a:latin typeface="Calibri" panose="020F0502020204030204" pitchFamily="34" charset="0"/>
                      </a:endParaRPr>
                    </a:p>
                  </a:txBody>
                  <a:tcPr marL="857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475 (31.5)</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18.3-40.2</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DF5"/>
                    </a:solidFill>
                  </a:tcPr>
                </a:tc>
              </a:tr>
              <a:tr h="309366">
                <a:tc>
                  <a:txBody>
                    <a:bodyPr/>
                    <a:lstStyle/>
                    <a:p>
                      <a:pPr algn="l" fontAlgn="b"/>
                      <a:r>
                        <a:rPr lang="en-US" sz="1800" b="0" i="0" u="none" strike="noStrike" dirty="0" smtClean="0">
                          <a:solidFill>
                            <a:srgbClr val="000000"/>
                          </a:solidFill>
                          <a:effectLst/>
                          <a:latin typeface="Calibri" panose="020F0502020204030204" pitchFamily="34" charset="0"/>
                        </a:rPr>
                        <a:t>   Use outside resource</a:t>
                      </a:r>
                      <a:endParaRPr lang="en-US" sz="1800" b="0" i="0" u="none" strike="noStrike" dirty="0">
                        <a:solidFill>
                          <a:srgbClr val="000000"/>
                        </a:solidFill>
                        <a:effectLst/>
                        <a:latin typeface="Calibri" panose="020F0502020204030204" pitchFamily="34" charset="0"/>
                      </a:endParaRPr>
                    </a:p>
                  </a:txBody>
                  <a:tcPr marL="857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652 (43.2)</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EDF5"/>
                    </a:solidFill>
                  </a:tcPr>
                </a:tc>
                <a:tc>
                  <a:txBody>
                    <a:bodyPr/>
                    <a:lstStyle/>
                    <a:p>
                      <a:pPr algn="ctr" fontAlgn="b"/>
                      <a:r>
                        <a:rPr lang="en-US" sz="1800" b="0" i="0" u="none" strike="noStrike" dirty="0" smtClean="0">
                          <a:solidFill>
                            <a:srgbClr val="000000"/>
                          </a:solidFill>
                          <a:effectLst/>
                          <a:latin typeface="Calibri" panose="020F0502020204030204" pitchFamily="34" charset="0"/>
                        </a:rPr>
                        <a:t>134-56.6</a:t>
                      </a:r>
                      <a:endParaRPr lang="en-US" sz="1800" b="0" i="0" u="none" strike="noStrike" dirty="0">
                        <a:solidFill>
                          <a:srgbClr val="000000"/>
                        </a:solidFill>
                        <a:effectLst/>
                        <a:latin typeface="Calibri" panose="020F0502020204030204" pitchFamily="34" charset="0"/>
                      </a:endParaRPr>
                    </a:p>
                  </a:txBody>
                  <a:tcPr marL="81588" marR="9065" marT="9065"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EDF5"/>
                    </a:solidFill>
                  </a:tcPr>
                </a:tc>
              </a:tr>
            </a:tbl>
          </a:graphicData>
        </a:graphic>
      </p:graphicFrame>
    </p:spTree>
    <p:extLst>
      <p:ext uri="{BB962C8B-B14F-4D97-AF65-F5344CB8AC3E}">
        <p14:creationId xmlns:p14="http://schemas.microsoft.com/office/powerpoint/2010/main" val="2536680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675" y="1253069"/>
            <a:ext cx="11203548" cy="5398743"/>
          </a:xfrm>
        </p:spPr>
        <p:txBody>
          <a:bodyPr>
            <a:normAutofit fontScale="92500" lnSpcReduction="10000"/>
          </a:bodyPr>
          <a:lstStyle/>
          <a:p>
            <a:pPr>
              <a:lnSpc>
                <a:spcPct val="120000"/>
              </a:lnSpc>
              <a:spcBef>
                <a:spcPts val="300"/>
              </a:spcBef>
            </a:pPr>
            <a:r>
              <a:rPr lang="en-US" sz="3600" dirty="0" smtClean="0"/>
              <a:t>The CQMs for EHRs must reflect current guidelines</a:t>
            </a:r>
          </a:p>
          <a:p>
            <a:pPr>
              <a:lnSpc>
                <a:spcPct val="120000"/>
              </a:lnSpc>
              <a:spcBef>
                <a:spcPts val="300"/>
              </a:spcBef>
            </a:pPr>
            <a:r>
              <a:rPr lang="en-US" sz="3600" dirty="0" smtClean="0">
                <a:latin typeface="Calibri Light" panose="020F0302020204030204" pitchFamily="34" charset="0"/>
                <a:ea typeface="+mn-ea"/>
                <a:cs typeface="+mn-cs"/>
              </a:rPr>
              <a:t>Practices must be able to generate </a:t>
            </a:r>
            <a:r>
              <a:rPr lang="en-US" sz="3600" u="sng" dirty="0" smtClean="0">
                <a:latin typeface="Calibri Light" panose="020F0302020204030204" pitchFamily="34" charset="0"/>
                <a:ea typeface="+mn-ea"/>
                <a:cs typeface="+mn-cs"/>
              </a:rPr>
              <a:t>credible</a:t>
            </a:r>
            <a:r>
              <a:rPr lang="en-US" sz="3600" dirty="0" smtClean="0">
                <a:latin typeface="Calibri Light" panose="020F0302020204030204" pitchFamily="34" charset="0"/>
                <a:ea typeface="+mn-ea"/>
                <a:cs typeface="+mn-cs"/>
              </a:rPr>
              <a:t> reports </a:t>
            </a:r>
            <a:r>
              <a:rPr lang="en-US" sz="3600" dirty="0" smtClean="0">
                <a:latin typeface="Calibri Light" panose="020F0302020204030204" pitchFamily="34" charset="0"/>
                <a:ea typeface="+mn-ea"/>
                <a:cs typeface="+mn-cs"/>
              </a:rPr>
              <a:t>for CQMs </a:t>
            </a:r>
          </a:p>
          <a:p>
            <a:pPr lvl="1">
              <a:lnSpc>
                <a:spcPct val="120000"/>
              </a:lnSpc>
              <a:spcBef>
                <a:spcPts val="300"/>
              </a:spcBef>
            </a:pPr>
            <a:r>
              <a:rPr lang="en-US" sz="3400" b="0" dirty="0" smtClean="0">
                <a:latin typeface="Calibri Light" panose="020F0302020204030204" pitchFamily="34" charset="0"/>
                <a:ea typeface="+mn-ea"/>
                <a:cs typeface="+mn-cs"/>
              </a:rPr>
              <a:t>Report measurement periods must be customizable</a:t>
            </a:r>
          </a:p>
          <a:p>
            <a:pPr lvl="1">
              <a:lnSpc>
                <a:spcPct val="120000"/>
              </a:lnSpc>
              <a:spcBef>
                <a:spcPts val="300"/>
              </a:spcBef>
            </a:pPr>
            <a:r>
              <a:rPr lang="en-US" sz="3400" b="0" dirty="0" smtClean="0">
                <a:latin typeface="Calibri Light" panose="020F0302020204030204" pitchFamily="34" charset="0"/>
                <a:ea typeface="+mn-ea"/>
                <a:cs typeface="+mn-cs"/>
              </a:rPr>
              <a:t>Reports must be adaptable to the level of: </a:t>
            </a:r>
          </a:p>
          <a:p>
            <a:pPr lvl="2">
              <a:lnSpc>
                <a:spcPct val="120000"/>
              </a:lnSpc>
              <a:spcBef>
                <a:spcPts val="300"/>
              </a:spcBef>
            </a:pPr>
            <a:r>
              <a:rPr lang="en-US" sz="3400" b="0" dirty="0" smtClean="0">
                <a:latin typeface="Calibri Light" panose="020F0302020204030204" pitchFamily="34" charset="0"/>
                <a:ea typeface="+mn-ea"/>
                <a:cs typeface="+mn-cs"/>
              </a:rPr>
              <a:t>Practice</a:t>
            </a:r>
          </a:p>
          <a:p>
            <a:pPr lvl="2">
              <a:lnSpc>
                <a:spcPct val="120000"/>
              </a:lnSpc>
              <a:spcBef>
                <a:spcPts val="300"/>
              </a:spcBef>
            </a:pPr>
            <a:r>
              <a:rPr lang="en-US" sz="3400" b="0" dirty="0">
                <a:latin typeface="Calibri Light" panose="020F0302020204030204" pitchFamily="34" charset="0"/>
                <a:ea typeface="+mn-ea"/>
                <a:cs typeface="+mn-cs"/>
              </a:rPr>
              <a:t>C</a:t>
            </a:r>
            <a:r>
              <a:rPr lang="en-US" sz="3400" b="0" dirty="0" smtClean="0">
                <a:latin typeface="Calibri Light" panose="020F0302020204030204" pitchFamily="34" charset="0"/>
                <a:ea typeface="+mn-ea"/>
                <a:cs typeface="+mn-cs"/>
              </a:rPr>
              <a:t>linical team</a:t>
            </a:r>
          </a:p>
          <a:p>
            <a:pPr lvl="2">
              <a:lnSpc>
                <a:spcPct val="120000"/>
              </a:lnSpc>
              <a:spcBef>
                <a:spcPts val="300"/>
              </a:spcBef>
            </a:pPr>
            <a:r>
              <a:rPr lang="en-US" sz="3400" b="0" dirty="0" smtClean="0">
                <a:latin typeface="Calibri Light" panose="020F0302020204030204" pitchFamily="34" charset="0"/>
                <a:ea typeface="+mn-ea"/>
                <a:cs typeface="+mn-cs"/>
              </a:rPr>
              <a:t>Clinician, and </a:t>
            </a:r>
          </a:p>
          <a:p>
            <a:pPr lvl="2">
              <a:lnSpc>
                <a:spcPct val="120000"/>
              </a:lnSpc>
              <a:spcBef>
                <a:spcPts val="300"/>
              </a:spcBef>
            </a:pPr>
            <a:r>
              <a:rPr lang="en-US" sz="3400" b="0" dirty="0">
                <a:latin typeface="Calibri Light" panose="020F0302020204030204" pitchFamily="34" charset="0"/>
                <a:ea typeface="+mn-ea"/>
                <a:cs typeface="+mn-cs"/>
              </a:rPr>
              <a:t>P</a:t>
            </a:r>
            <a:r>
              <a:rPr lang="en-US" sz="3400" b="0" dirty="0" smtClean="0">
                <a:latin typeface="Calibri Light" panose="020F0302020204030204" pitchFamily="34" charset="0"/>
                <a:ea typeface="+mn-ea"/>
                <a:cs typeface="+mn-cs"/>
              </a:rPr>
              <a:t>atient level</a:t>
            </a:r>
          </a:p>
          <a:p>
            <a:pPr>
              <a:lnSpc>
                <a:spcPct val="120000"/>
              </a:lnSpc>
              <a:spcBef>
                <a:spcPts val="300"/>
              </a:spcBef>
            </a:pPr>
            <a:r>
              <a:rPr lang="en-US" sz="3400" dirty="0"/>
              <a:t>Comparability of data across EHRs / practices</a:t>
            </a:r>
          </a:p>
          <a:p>
            <a:pPr lvl="2">
              <a:lnSpc>
                <a:spcPct val="120000"/>
              </a:lnSpc>
              <a:spcBef>
                <a:spcPts val="300"/>
              </a:spcBef>
            </a:pPr>
            <a:endParaRPr lang="en-US" sz="3400" b="0" dirty="0" smtClean="0">
              <a:latin typeface="Calibri Light" panose="020F0302020204030204" pitchFamily="34" charset="0"/>
              <a:ea typeface="+mn-ea"/>
              <a:cs typeface="+mn-cs"/>
            </a:endParaRPr>
          </a:p>
        </p:txBody>
      </p:sp>
      <p:sp>
        <p:nvSpPr>
          <p:cNvPr id="3" name="Title 2"/>
          <p:cNvSpPr>
            <a:spLocks noGrp="1"/>
          </p:cNvSpPr>
          <p:nvPr>
            <p:ph type="title"/>
          </p:nvPr>
        </p:nvSpPr>
        <p:spPr/>
        <p:txBody>
          <a:bodyPr/>
          <a:lstStyle/>
          <a:p>
            <a:r>
              <a:rPr lang="en-US" cap="small" dirty="0" smtClean="0"/>
              <a:t>Data Infrastructure |</a:t>
            </a:r>
            <a:endParaRPr lang="en-US" cap="small" dirty="0"/>
          </a:p>
        </p:txBody>
      </p:sp>
      <p:sp>
        <p:nvSpPr>
          <p:cNvPr id="4" name="Text Placeholder 3"/>
          <p:cNvSpPr>
            <a:spLocks noGrp="1"/>
          </p:cNvSpPr>
          <p:nvPr>
            <p:ph type="body" sz="quarter" idx="12"/>
          </p:nvPr>
        </p:nvSpPr>
        <p:spPr>
          <a:xfrm>
            <a:off x="5060523" y="337495"/>
            <a:ext cx="6022206" cy="927100"/>
          </a:xfrm>
        </p:spPr>
        <p:txBody>
          <a:bodyPr>
            <a:normAutofit/>
          </a:bodyPr>
          <a:lstStyle/>
          <a:p>
            <a:r>
              <a:rPr lang="en-US" cap="small" dirty="0" smtClean="0"/>
              <a:t>Data Requirements for QI</a:t>
            </a:r>
            <a:endParaRPr lang="en-US" cap="small" dirty="0"/>
          </a:p>
        </p:txBody>
      </p:sp>
    </p:spTree>
    <p:extLst>
      <p:ext uri="{BB962C8B-B14F-4D97-AF65-F5344CB8AC3E}">
        <p14:creationId xmlns:p14="http://schemas.microsoft.com/office/powerpoint/2010/main" val="7018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675" y="1253069"/>
            <a:ext cx="11203548" cy="5398743"/>
          </a:xfrm>
        </p:spPr>
        <p:txBody>
          <a:bodyPr>
            <a:normAutofit fontScale="92500"/>
          </a:bodyPr>
          <a:lstStyle/>
          <a:p>
            <a:r>
              <a:rPr lang="en-US" sz="3600" dirty="0"/>
              <a:t>Pace and quality of measure specifications</a:t>
            </a:r>
          </a:p>
          <a:p>
            <a:pPr lvl="0"/>
            <a:r>
              <a:rPr lang="en-US" sz="3600" dirty="0" smtClean="0"/>
              <a:t>ONC-certified </a:t>
            </a:r>
            <a:r>
              <a:rPr lang="en-US" sz="3600" dirty="0"/>
              <a:t>EHRs </a:t>
            </a:r>
            <a:r>
              <a:rPr lang="en-US" sz="3600" dirty="0" smtClean="0"/>
              <a:t>lack customizable </a:t>
            </a:r>
            <a:r>
              <a:rPr lang="en-US" sz="3600" dirty="0"/>
              <a:t>measurement </a:t>
            </a:r>
            <a:r>
              <a:rPr lang="en-US" sz="3600" dirty="0" smtClean="0"/>
              <a:t>periods</a:t>
            </a:r>
            <a:endParaRPr lang="en-US" sz="3600" dirty="0"/>
          </a:p>
          <a:p>
            <a:pPr lvl="0"/>
            <a:r>
              <a:rPr lang="en-US" sz="3600" dirty="0"/>
              <a:t>Excessive fees for customization and upgrades required for basic reporting functionality</a:t>
            </a:r>
          </a:p>
          <a:p>
            <a:pPr lvl="0"/>
            <a:r>
              <a:rPr lang="en-US" sz="3600" dirty="0"/>
              <a:t>Unresponsiveness to practice requests when report problems </a:t>
            </a:r>
            <a:r>
              <a:rPr lang="en-US" sz="3600" dirty="0" smtClean="0"/>
              <a:t>emerge</a:t>
            </a:r>
          </a:p>
          <a:p>
            <a:r>
              <a:rPr lang="en-US" sz="3600" dirty="0"/>
              <a:t>Limited technical capacity and skill set at </a:t>
            </a:r>
            <a:r>
              <a:rPr lang="en-US" sz="3600" dirty="0" smtClean="0"/>
              <a:t>practice</a:t>
            </a:r>
          </a:p>
          <a:p>
            <a:pPr>
              <a:lnSpc>
                <a:spcPct val="120000"/>
              </a:lnSpc>
              <a:spcBef>
                <a:spcPts val="300"/>
              </a:spcBef>
            </a:pPr>
            <a:r>
              <a:rPr lang="en-US" sz="3600" dirty="0">
                <a:latin typeface="Calibri Light" panose="020F0302020204030204" pitchFamily="34" charset="0"/>
              </a:rPr>
              <a:t>EHR system </a:t>
            </a:r>
            <a:r>
              <a:rPr lang="en-US" sz="3600" dirty="0" smtClean="0">
                <a:latin typeface="Calibri Light" panose="020F0302020204030204" pitchFamily="34" charset="0"/>
              </a:rPr>
              <a:t>design, documenting behavior, EHR </a:t>
            </a:r>
            <a:r>
              <a:rPr lang="en-US" sz="3600" dirty="0">
                <a:latin typeface="Calibri Light" panose="020F0302020204030204" pitchFamily="34" charset="0"/>
              </a:rPr>
              <a:t>programming</a:t>
            </a:r>
          </a:p>
          <a:p>
            <a:pPr>
              <a:lnSpc>
                <a:spcPct val="120000"/>
              </a:lnSpc>
              <a:spcBef>
                <a:spcPts val="300"/>
              </a:spcBef>
            </a:pPr>
            <a:r>
              <a:rPr lang="en-US" sz="3600" dirty="0">
                <a:latin typeface="Calibri Light" panose="020F0302020204030204" pitchFamily="34" charset="0"/>
              </a:rPr>
              <a:t>Lack of comparability within and across EHR systems</a:t>
            </a:r>
            <a:endParaRPr lang="en-US" sz="3000" dirty="0"/>
          </a:p>
          <a:p>
            <a:endParaRPr lang="en-US" sz="3600" dirty="0"/>
          </a:p>
          <a:p>
            <a:pPr lvl="0"/>
            <a:endParaRPr lang="en-US" sz="3600" dirty="0"/>
          </a:p>
        </p:txBody>
      </p:sp>
      <p:sp>
        <p:nvSpPr>
          <p:cNvPr id="3" name="Title 2"/>
          <p:cNvSpPr>
            <a:spLocks noGrp="1"/>
          </p:cNvSpPr>
          <p:nvPr>
            <p:ph type="title"/>
          </p:nvPr>
        </p:nvSpPr>
        <p:spPr/>
        <p:txBody>
          <a:bodyPr/>
          <a:lstStyle/>
          <a:p>
            <a:r>
              <a:rPr lang="en-US" cap="small" dirty="0" smtClean="0"/>
              <a:t>Data Infrastructure |</a:t>
            </a:r>
            <a:endParaRPr lang="en-US" cap="small" dirty="0"/>
          </a:p>
        </p:txBody>
      </p:sp>
      <p:sp>
        <p:nvSpPr>
          <p:cNvPr id="4" name="Text Placeholder 3"/>
          <p:cNvSpPr>
            <a:spLocks noGrp="1"/>
          </p:cNvSpPr>
          <p:nvPr>
            <p:ph type="body" sz="quarter" idx="12"/>
          </p:nvPr>
        </p:nvSpPr>
        <p:spPr>
          <a:xfrm>
            <a:off x="5060523" y="337495"/>
            <a:ext cx="6022206" cy="927100"/>
          </a:xfrm>
        </p:spPr>
        <p:txBody>
          <a:bodyPr>
            <a:normAutofit/>
          </a:bodyPr>
          <a:lstStyle/>
          <a:p>
            <a:r>
              <a:rPr lang="en-US" cap="small" dirty="0" smtClean="0"/>
              <a:t>Challenges &amp; </a:t>
            </a:r>
            <a:r>
              <a:rPr lang="en-US" cap="small" dirty="0"/>
              <a:t>O</a:t>
            </a:r>
            <a:r>
              <a:rPr lang="en-US" cap="small" dirty="0" smtClean="0"/>
              <a:t>pportunities</a:t>
            </a:r>
            <a:endParaRPr lang="en-US" cap="small" dirty="0"/>
          </a:p>
        </p:txBody>
      </p:sp>
    </p:spTree>
    <p:extLst>
      <p:ext uri="{BB962C8B-B14F-4D97-AF65-F5344CB8AC3E}">
        <p14:creationId xmlns:p14="http://schemas.microsoft.com/office/powerpoint/2010/main" val="299884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05729" y="1125888"/>
            <a:ext cx="3780890" cy="4000589"/>
          </a:xfrm>
          <a:prstGeom prst="ellipse">
            <a:avLst/>
          </a:prstGeom>
          <a:solidFill>
            <a:srgbClr val="384EA2"/>
          </a:solidFill>
          <a:ln>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4269842" y="1125888"/>
            <a:ext cx="3780890" cy="4000589"/>
          </a:xfrm>
          <a:prstGeom prst="ellipse">
            <a:avLst/>
          </a:prstGeom>
          <a:solidFill>
            <a:srgbClr val="00ADEF"/>
          </a:solidFill>
          <a:ln>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8233955" y="1125888"/>
            <a:ext cx="3780890" cy="4000589"/>
          </a:xfrm>
          <a:prstGeom prst="ellipse">
            <a:avLst/>
          </a:prstGeom>
          <a:solidFill>
            <a:srgbClr val="8DD7F7"/>
          </a:solidFill>
          <a:ln>
            <a:solidFill>
              <a:srgbClr val="8DD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8233955" y="1125888"/>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64275" y="2356741"/>
            <a:ext cx="2863797" cy="769441"/>
          </a:xfrm>
          <a:prstGeom prst="rect">
            <a:avLst/>
          </a:prstGeom>
          <a:noFill/>
        </p:spPr>
        <p:txBody>
          <a:bodyPr wrap="none" rtlCol="0">
            <a:spAutoFit/>
          </a:bodyPr>
          <a:lstStyle/>
          <a:p>
            <a:pPr algn="ctr"/>
            <a:r>
              <a:rPr lang="en-US" sz="4400">
                <a:solidFill>
                  <a:prstClr val="white"/>
                </a:solidFill>
                <a:latin typeface="Calibri Light" panose="020F0302020204030204"/>
              </a:rPr>
              <a:t>Background</a:t>
            </a:r>
          </a:p>
        </p:txBody>
      </p:sp>
      <p:sp>
        <p:nvSpPr>
          <p:cNvPr id="9" name="TextBox 8"/>
          <p:cNvSpPr txBox="1"/>
          <p:nvPr/>
        </p:nvSpPr>
        <p:spPr>
          <a:xfrm>
            <a:off x="4441515" y="2356740"/>
            <a:ext cx="3437543" cy="769441"/>
          </a:xfrm>
          <a:prstGeom prst="rect">
            <a:avLst/>
          </a:prstGeom>
          <a:noFill/>
        </p:spPr>
        <p:txBody>
          <a:bodyPr wrap="square" rtlCol="0">
            <a:spAutoFit/>
          </a:bodyPr>
          <a:lstStyle/>
          <a:p>
            <a:pPr algn="ctr"/>
            <a:r>
              <a:rPr lang="en-US" sz="4400" dirty="0">
                <a:solidFill>
                  <a:prstClr val="white"/>
                </a:solidFill>
                <a:latin typeface="Calibri Light" panose="020F0302020204030204"/>
              </a:rPr>
              <a:t>Opportunities</a:t>
            </a:r>
          </a:p>
        </p:txBody>
      </p:sp>
      <p:sp>
        <p:nvSpPr>
          <p:cNvPr id="10" name="TextBox 9"/>
          <p:cNvSpPr txBox="1"/>
          <p:nvPr/>
        </p:nvSpPr>
        <p:spPr>
          <a:xfrm>
            <a:off x="8358830" y="2356740"/>
            <a:ext cx="3531139" cy="769441"/>
          </a:xfrm>
          <a:prstGeom prst="rect">
            <a:avLst/>
          </a:prstGeom>
          <a:noFill/>
        </p:spPr>
        <p:txBody>
          <a:bodyPr wrap="square" rtlCol="0">
            <a:spAutoFit/>
          </a:bodyPr>
          <a:lstStyle/>
          <a:p>
            <a:pPr algn="ctr"/>
            <a:r>
              <a:rPr lang="en-US" sz="4400" dirty="0" smtClean="0">
                <a:solidFill>
                  <a:prstClr val="white"/>
                </a:solidFill>
                <a:latin typeface="Calibri Light" panose="020F0302020204030204"/>
              </a:rPr>
              <a:t>Strategies</a:t>
            </a:r>
            <a:endParaRPr lang="en-US" sz="4400" dirty="0">
              <a:solidFill>
                <a:prstClr val="white"/>
              </a:solidFill>
              <a:latin typeface="Calibri Light" panose="020F0302020204030204"/>
            </a:endParaRPr>
          </a:p>
        </p:txBody>
      </p:sp>
    </p:spTree>
    <p:extLst>
      <p:ext uri="{BB962C8B-B14F-4D97-AF65-F5344CB8AC3E}">
        <p14:creationId xmlns:p14="http://schemas.microsoft.com/office/powerpoint/2010/main" val="158824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82880"/>
            <a:ext cx="12192000" cy="7640322"/>
          </a:xfrm>
          <a:ln w="38100">
            <a:noFill/>
          </a:ln>
        </p:spPr>
      </p:pic>
    </p:spTree>
    <p:extLst>
      <p:ext uri="{BB962C8B-B14F-4D97-AF65-F5344CB8AC3E}">
        <p14:creationId xmlns:p14="http://schemas.microsoft.com/office/powerpoint/2010/main" val="947975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245" y="-348826"/>
            <a:ext cx="10633952" cy="8217144"/>
          </a:xfrm>
          <a:prstGeom prst="rect">
            <a:avLst/>
          </a:prstGeom>
        </p:spPr>
      </p:pic>
      <p:sp>
        <p:nvSpPr>
          <p:cNvPr id="3" name="Title 2"/>
          <p:cNvSpPr>
            <a:spLocks noGrp="1"/>
          </p:cNvSpPr>
          <p:nvPr>
            <p:ph type="title"/>
          </p:nvPr>
        </p:nvSpPr>
        <p:spPr/>
        <p:txBody>
          <a:bodyPr/>
          <a:lstStyle/>
          <a:p>
            <a:r>
              <a:rPr lang="en-US" dirty="0" smtClean="0"/>
              <a:t>ABCS |</a:t>
            </a:r>
            <a:endParaRPr lang="en-US" dirty="0"/>
          </a:p>
        </p:txBody>
      </p:sp>
      <p:sp>
        <p:nvSpPr>
          <p:cNvPr id="5" name="Text Placeholder 4"/>
          <p:cNvSpPr>
            <a:spLocks noGrp="1"/>
          </p:cNvSpPr>
          <p:nvPr>
            <p:ph type="body" sz="quarter" idx="12"/>
          </p:nvPr>
        </p:nvSpPr>
        <p:spPr>
          <a:xfrm>
            <a:off x="1983784" y="325438"/>
            <a:ext cx="4950416" cy="927100"/>
          </a:xfrm>
        </p:spPr>
        <p:txBody>
          <a:bodyPr>
            <a:normAutofit/>
          </a:bodyPr>
          <a:lstStyle/>
          <a:p>
            <a:r>
              <a:rPr lang="en-US" cap="small" dirty="0" smtClean="0"/>
              <a:t>Foundational Ideas</a:t>
            </a:r>
            <a:endParaRPr lang="en-US" cap="small" dirty="0"/>
          </a:p>
        </p:txBody>
      </p:sp>
    </p:spTree>
    <p:extLst>
      <p:ext uri="{BB962C8B-B14F-4D97-AF65-F5344CB8AC3E}">
        <p14:creationId xmlns:p14="http://schemas.microsoft.com/office/powerpoint/2010/main" val="2598122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676" y="1253069"/>
            <a:ext cx="11203548" cy="5264272"/>
          </a:xfrm>
        </p:spPr>
        <p:txBody>
          <a:bodyPr>
            <a:normAutofit/>
          </a:bodyPr>
          <a:lstStyle/>
          <a:p>
            <a:pPr lvl="0"/>
            <a:r>
              <a:rPr lang="en-US" sz="3200" dirty="0"/>
              <a:t>R</a:t>
            </a:r>
            <a:r>
              <a:rPr lang="en-US" sz="3200" dirty="0" smtClean="0"/>
              <a:t>egional </a:t>
            </a:r>
            <a:r>
              <a:rPr lang="en-US" sz="3200" dirty="0"/>
              <a:t>organizations develop </a:t>
            </a:r>
            <a:r>
              <a:rPr lang="en-US" sz="3200" dirty="0" smtClean="0"/>
              <a:t>infrastructure </a:t>
            </a:r>
            <a:r>
              <a:rPr lang="en-US" sz="3200" dirty="0"/>
              <a:t>to build relationships </a:t>
            </a:r>
            <a:r>
              <a:rPr lang="en-US" sz="3200" dirty="0" smtClean="0"/>
              <a:t>in their </a:t>
            </a:r>
            <a:r>
              <a:rPr lang="en-US" sz="3200" dirty="0"/>
              <a:t>region with the purpose of learning about </a:t>
            </a:r>
            <a:r>
              <a:rPr lang="en-US" sz="3200" dirty="0" smtClean="0"/>
              <a:t>needs </a:t>
            </a:r>
          </a:p>
          <a:p>
            <a:pPr lvl="0"/>
            <a:r>
              <a:rPr lang="en-US" sz="3200" dirty="0" smtClean="0"/>
              <a:t>Regional organizations support </a:t>
            </a:r>
            <a:r>
              <a:rPr lang="en-US" sz="3200" dirty="0"/>
              <a:t>practices in sustaining themselves and providing excellent care to the patients they serve </a:t>
            </a:r>
            <a:endParaRPr lang="en-US" sz="3200" dirty="0" smtClean="0"/>
          </a:p>
          <a:p>
            <a:pPr lvl="0"/>
            <a:r>
              <a:rPr lang="en-US" sz="3200" dirty="0"/>
              <a:t>The practice extension was </a:t>
            </a:r>
            <a:r>
              <a:rPr lang="en-US" sz="3200" dirty="0" smtClean="0"/>
              <a:t>approved </a:t>
            </a:r>
            <a:r>
              <a:rPr lang="en-US" sz="3200" dirty="0"/>
              <a:t>by </a:t>
            </a:r>
            <a:r>
              <a:rPr lang="en-US" sz="3200" dirty="0" smtClean="0"/>
              <a:t>an unfunded </a:t>
            </a:r>
            <a:r>
              <a:rPr lang="en-US" sz="3200" dirty="0"/>
              <a:t>mandate of the US </a:t>
            </a:r>
            <a:r>
              <a:rPr lang="en-US" sz="3200" dirty="0" smtClean="0"/>
              <a:t>legislature</a:t>
            </a:r>
          </a:p>
          <a:p>
            <a:pPr lvl="0"/>
            <a:r>
              <a:rPr lang="en-US" sz="3200" b="0" dirty="0" smtClean="0"/>
              <a:t>Practice extensions are built on the shoulders of PBRNs</a:t>
            </a:r>
            <a:endParaRPr lang="en-US" sz="3200" b="0" dirty="0"/>
          </a:p>
        </p:txBody>
      </p:sp>
      <p:sp>
        <p:nvSpPr>
          <p:cNvPr id="3" name="Title 2"/>
          <p:cNvSpPr>
            <a:spLocks noGrp="1"/>
          </p:cNvSpPr>
          <p:nvPr>
            <p:ph type="title"/>
          </p:nvPr>
        </p:nvSpPr>
        <p:spPr/>
        <p:txBody>
          <a:bodyPr/>
          <a:lstStyle/>
          <a:p>
            <a:r>
              <a:rPr lang="en-US" cap="small" dirty="0" smtClean="0"/>
              <a:t>Practice Extensions |</a:t>
            </a:r>
            <a:endParaRPr lang="en-US" cap="small" dirty="0"/>
          </a:p>
        </p:txBody>
      </p:sp>
      <p:sp>
        <p:nvSpPr>
          <p:cNvPr id="4" name="Text Placeholder 3"/>
          <p:cNvSpPr>
            <a:spLocks noGrp="1"/>
          </p:cNvSpPr>
          <p:nvPr>
            <p:ph type="body" sz="quarter" idx="12"/>
          </p:nvPr>
        </p:nvSpPr>
        <p:spPr>
          <a:xfrm>
            <a:off x="4876801" y="326144"/>
            <a:ext cx="5943600" cy="927100"/>
          </a:xfrm>
        </p:spPr>
        <p:txBody>
          <a:bodyPr>
            <a:normAutofit/>
          </a:bodyPr>
          <a:lstStyle/>
          <a:p>
            <a:r>
              <a:rPr lang="en-US" cap="small" dirty="0" smtClean="0"/>
              <a:t>Analogous Models</a:t>
            </a:r>
            <a:endParaRPr lang="en-US" cap="small" dirty="0"/>
          </a:p>
        </p:txBody>
      </p:sp>
    </p:spTree>
    <p:extLst>
      <p:ext uri="{BB962C8B-B14F-4D97-AF65-F5344CB8AC3E}">
        <p14:creationId xmlns:p14="http://schemas.microsoft.com/office/powerpoint/2010/main" val="1685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62250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31883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675" y="1400881"/>
            <a:ext cx="11203548" cy="4923719"/>
          </a:xfrm>
        </p:spPr>
        <p:txBody>
          <a:bodyPr>
            <a:noAutofit/>
          </a:bodyPr>
          <a:lstStyle/>
          <a:p>
            <a:pPr marL="457200" lvl="1" indent="0">
              <a:buNone/>
            </a:pPr>
            <a:endParaRPr lang="en-US" sz="1200" b="0" dirty="0" smtClean="0">
              <a:solidFill>
                <a:srgbClr val="4D4D4C"/>
              </a:solidFill>
            </a:endParaRPr>
          </a:p>
          <a:p>
            <a:pPr lvl="1"/>
            <a:r>
              <a:rPr lang="en-US" sz="3100" b="0" dirty="0" smtClean="0">
                <a:solidFill>
                  <a:srgbClr val="4D4D4C"/>
                </a:solidFill>
              </a:rPr>
              <a:t>Providing data infrastructure and health IT expertise</a:t>
            </a:r>
          </a:p>
          <a:p>
            <a:pPr lvl="1"/>
            <a:r>
              <a:rPr lang="en-US" sz="3100" b="0" dirty="0" smtClean="0">
                <a:solidFill>
                  <a:srgbClr val="4D4D4C"/>
                </a:solidFill>
              </a:rPr>
              <a:t>Providing practice facilitation or coaching to help with quality improvement</a:t>
            </a:r>
          </a:p>
          <a:p>
            <a:pPr lvl="1"/>
            <a:r>
              <a:rPr lang="en-US" sz="3100" b="0" dirty="0" smtClean="0">
                <a:solidFill>
                  <a:srgbClr val="4D4D4C"/>
                </a:solidFill>
              </a:rPr>
              <a:t>Offering expert consultation</a:t>
            </a:r>
          </a:p>
          <a:p>
            <a:pPr lvl="1"/>
            <a:r>
              <a:rPr lang="en-US" sz="3100" b="0" dirty="0" smtClean="0">
                <a:solidFill>
                  <a:srgbClr val="4D4D4C"/>
                </a:solidFill>
              </a:rPr>
              <a:t>Offering online learning opportunities</a:t>
            </a:r>
          </a:p>
          <a:p>
            <a:pPr lvl="1"/>
            <a:r>
              <a:rPr lang="en-US" sz="3100" b="0" dirty="0" smtClean="0">
                <a:solidFill>
                  <a:srgbClr val="4D4D4C"/>
                </a:solidFill>
              </a:rPr>
              <a:t>Creating learning collaboratives</a:t>
            </a:r>
          </a:p>
          <a:p>
            <a:pPr lvl="1"/>
            <a:r>
              <a:rPr lang="en-US" sz="3100" b="0" dirty="0" smtClean="0">
                <a:solidFill>
                  <a:srgbClr val="4D4D4C"/>
                </a:solidFill>
              </a:rPr>
              <a:t>Creating peer-to-peer learning opportunities</a:t>
            </a:r>
          </a:p>
          <a:p>
            <a:pPr lvl="1"/>
            <a:r>
              <a:rPr lang="en-US" sz="3100" b="0" dirty="0" smtClean="0">
                <a:solidFill>
                  <a:srgbClr val="4D4D4C"/>
                </a:solidFill>
              </a:rPr>
              <a:t>Engaging communities and patients</a:t>
            </a:r>
          </a:p>
          <a:p>
            <a:pPr marL="457200" lvl="1" indent="0">
              <a:buNone/>
            </a:pPr>
            <a:endParaRPr lang="en-US" sz="1200" b="0" dirty="0" smtClean="0">
              <a:solidFill>
                <a:srgbClr val="4D4D4C"/>
              </a:solidFill>
            </a:endParaRPr>
          </a:p>
          <a:p>
            <a:pPr marL="457200" lvl="1" indent="0" algn="ctr">
              <a:buNone/>
            </a:pPr>
            <a:r>
              <a:rPr lang="en-US" sz="3100" b="0" dirty="0" smtClean="0">
                <a:solidFill>
                  <a:srgbClr val="29388E"/>
                </a:solidFill>
              </a:rPr>
              <a:t>Cooperatives are also creating content delivered through these modes of connecting and learning</a:t>
            </a:r>
          </a:p>
        </p:txBody>
      </p:sp>
      <p:sp>
        <p:nvSpPr>
          <p:cNvPr id="3" name="Title 2"/>
          <p:cNvSpPr>
            <a:spLocks noGrp="1"/>
          </p:cNvSpPr>
          <p:nvPr>
            <p:ph type="title"/>
          </p:nvPr>
        </p:nvSpPr>
        <p:spPr>
          <a:xfrm>
            <a:off x="170826" y="326144"/>
            <a:ext cx="2261971" cy="926925"/>
          </a:xfrm>
        </p:spPr>
        <p:txBody>
          <a:bodyPr/>
          <a:lstStyle/>
          <a:p>
            <a:r>
              <a:rPr lang="en-US" cap="small" dirty="0" smtClean="0"/>
              <a:t>Practice Extensions |</a:t>
            </a:r>
            <a:endParaRPr lang="en-US" cap="small" dirty="0"/>
          </a:p>
        </p:txBody>
      </p:sp>
      <p:sp>
        <p:nvSpPr>
          <p:cNvPr id="4" name="Text Placeholder 3"/>
          <p:cNvSpPr>
            <a:spLocks noGrp="1"/>
          </p:cNvSpPr>
          <p:nvPr>
            <p:ph type="body" sz="quarter" idx="12"/>
          </p:nvPr>
        </p:nvSpPr>
        <p:spPr>
          <a:xfrm>
            <a:off x="4579844" y="326144"/>
            <a:ext cx="7688356" cy="927100"/>
          </a:xfrm>
        </p:spPr>
        <p:txBody>
          <a:bodyPr>
            <a:normAutofit fontScale="92500"/>
          </a:bodyPr>
          <a:lstStyle/>
          <a:p>
            <a:r>
              <a:rPr lang="en-US" cap="small" dirty="0" smtClean="0"/>
              <a:t>What Are They Doing To Help Practices?</a:t>
            </a:r>
            <a:endParaRPr lang="en-US" cap="small" dirty="0"/>
          </a:p>
        </p:txBody>
      </p:sp>
    </p:spTree>
    <p:extLst>
      <p:ext uri="{BB962C8B-B14F-4D97-AF65-F5344CB8AC3E}">
        <p14:creationId xmlns:p14="http://schemas.microsoft.com/office/powerpoint/2010/main" val="30016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269842" y="1125888"/>
            <a:ext cx="3780890" cy="4000589"/>
            <a:chOff x="4269842" y="1125888"/>
            <a:chExt cx="3780890" cy="4000589"/>
          </a:xfrm>
        </p:grpSpPr>
        <p:sp>
          <p:nvSpPr>
            <p:cNvPr id="6" name="Oval 5"/>
            <p:cNvSpPr/>
            <p:nvPr/>
          </p:nvSpPr>
          <p:spPr>
            <a:xfrm>
              <a:off x="4269842" y="1125888"/>
              <a:ext cx="3780890" cy="4000589"/>
            </a:xfrm>
            <a:prstGeom prst="ellipse">
              <a:avLst/>
            </a:prstGeom>
            <a:solidFill>
              <a:srgbClr val="00ADEF"/>
            </a:solidFill>
            <a:ln>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441515" y="2356741"/>
              <a:ext cx="3437543" cy="769441"/>
            </a:xfrm>
            <a:prstGeom prst="rect">
              <a:avLst/>
            </a:prstGeom>
            <a:noFill/>
          </p:spPr>
          <p:txBody>
            <a:bodyPr wrap="square" rtlCol="0">
              <a:spAutoFit/>
            </a:bodyPr>
            <a:lstStyle/>
            <a:p>
              <a:pPr algn="ctr"/>
              <a:r>
                <a:rPr lang="en-US" sz="4400">
                  <a:solidFill>
                    <a:prstClr val="white"/>
                  </a:solidFill>
                  <a:latin typeface="Calibri Light" panose="020F0302020204030204"/>
                </a:rPr>
                <a:t>Opportunities</a:t>
              </a:r>
            </a:p>
          </p:txBody>
        </p:sp>
      </p:grpSp>
      <p:grpSp>
        <p:nvGrpSpPr>
          <p:cNvPr id="12" name="Group 11"/>
          <p:cNvGrpSpPr/>
          <p:nvPr/>
        </p:nvGrpSpPr>
        <p:grpSpPr>
          <a:xfrm>
            <a:off x="305729" y="1125888"/>
            <a:ext cx="3780890" cy="4000589"/>
            <a:chOff x="305729" y="1125888"/>
            <a:chExt cx="3780890" cy="4000589"/>
          </a:xfrm>
        </p:grpSpPr>
        <p:sp>
          <p:nvSpPr>
            <p:cNvPr id="5" name="Oval 4"/>
            <p:cNvSpPr/>
            <p:nvPr/>
          </p:nvSpPr>
          <p:spPr>
            <a:xfrm>
              <a:off x="305729" y="1125888"/>
              <a:ext cx="3780890" cy="4000589"/>
            </a:xfrm>
            <a:prstGeom prst="ellipse">
              <a:avLst/>
            </a:prstGeom>
            <a:solidFill>
              <a:srgbClr val="384EA2"/>
            </a:solidFill>
            <a:ln>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64275" y="2356741"/>
              <a:ext cx="2863797" cy="769441"/>
            </a:xfrm>
            <a:prstGeom prst="rect">
              <a:avLst/>
            </a:prstGeom>
            <a:noFill/>
          </p:spPr>
          <p:txBody>
            <a:bodyPr wrap="none" rtlCol="0">
              <a:spAutoFit/>
            </a:bodyPr>
            <a:lstStyle/>
            <a:p>
              <a:pPr algn="ctr"/>
              <a:r>
                <a:rPr lang="en-US" sz="4400">
                  <a:solidFill>
                    <a:prstClr val="white"/>
                  </a:solidFill>
                  <a:latin typeface="Calibri Light" panose="020F0302020204030204"/>
                </a:rPr>
                <a:t>Background</a:t>
              </a:r>
            </a:p>
          </p:txBody>
        </p:sp>
      </p:grpSp>
      <p:grpSp>
        <p:nvGrpSpPr>
          <p:cNvPr id="13" name="Group 12"/>
          <p:cNvGrpSpPr/>
          <p:nvPr/>
        </p:nvGrpSpPr>
        <p:grpSpPr>
          <a:xfrm>
            <a:off x="8233955" y="1125888"/>
            <a:ext cx="3780890" cy="4000589"/>
            <a:chOff x="8233955" y="1125888"/>
            <a:chExt cx="3780890" cy="4000589"/>
          </a:xfrm>
        </p:grpSpPr>
        <p:sp>
          <p:nvSpPr>
            <p:cNvPr id="14" name="Oval 13"/>
            <p:cNvSpPr/>
            <p:nvPr/>
          </p:nvSpPr>
          <p:spPr>
            <a:xfrm>
              <a:off x="8233955" y="1125888"/>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8358830" y="2356741"/>
              <a:ext cx="3531139" cy="769441"/>
            </a:xfrm>
            <a:prstGeom prst="rect">
              <a:avLst/>
            </a:prstGeom>
            <a:noFill/>
          </p:spPr>
          <p:txBody>
            <a:bodyPr wrap="square" rtlCol="0">
              <a:spAutoFit/>
            </a:bodyPr>
            <a:lstStyle/>
            <a:p>
              <a:pPr algn="ctr"/>
              <a:r>
                <a:rPr lang="en-US" sz="4400">
                  <a:solidFill>
                    <a:prstClr val="white"/>
                  </a:solidFill>
                  <a:latin typeface="Calibri Light" panose="020F0302020204030204"/>
                </a:rPr>
                <a:t>Strategies</a:t>
              </a:r>
            </a:p>
          </p:txBody>
        </p:sp>
      </p:grpSp>
    </p:spTree>
    <p:extLst>
      <p:ext uri="{BB962C8B-B14F-4D97-AF65-F5344CB8AC3E}">
        <p14:creationId xmlns:p14="http://schemas.microsoft.com/office/powerpoint/2010/main" val="12966275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269842" y="1125888"/>
            <a:ext cx="3780890" cy="4000589"/>
            <a:chOff x="4269842" y="1125888"/>
            <a:chExt cx="3780890" cy="4000589"/>
          </a:xfrm>
        </p:grpSpPr>
        <p:sp>
          <p:nvSpPr>
            <p:cNvPr id="6" name="Oval 5"/>
            <p:cNvSpPr/>
            <p:nvPr/>
          </p:nvSpPr>
          <p:spPr>
            <a:xfrm>
              <a:off x="4269842" y="1125888"/>
              <a:ext cx="3780890" cy="4000589"/>
            </a:xfrm>
            <a:prstGeom prst="ellipse">
              <a:avLst/>
            </a:prstGeom>
            <a:solidFill>
              <a:srgbClr val="00ADEF"/>
            </a:solidFill>
            <a:ln>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441515" y="2356741"/>
              <a:ext cx="3437543" cy="769441"/>
            </a:xfrm>
            <a:prstGeom prst="rect">
              <a:avLst/>
            </a:prstGeom>
            <a:noFill/>
          </p:spPr>
          <p:txBody>
            <a:bodyPr wrap="square" rtlCol="0">
              <a:spAutoFit/>
            </a:bodyPr>
            <a:lstStyle/>
            <a:p>
              <a:pPr algn="ctr"/>
              <a:r>
                <a:rPr lang="en-US" sz="4400">
                  <a:solidFill>
                    <a:prstClr val="white"/>
                  </a:solidFill>
                  <a:latin typeface="Calibri Light" panose="020F0302020204030204"/>
                </a:rPr>
                <a:t>Opportunities</a:t>
              </a:r>
            </a:p>
          </p:txBody>
        </p:sp>
      </p:grpSp>
      <p:grpSp>
        <p:nvGrpSpPr>
          <p:cNvPr id="12" name="Group 11"/>
          <p:cNvGrpSpPr/>
          <p:nvPr/>
        </p:nvGrpSpPr>
        <p:grpSpPr>
          <a:xfrm>
            <a:off x="305729" y="1125888"/>
            <a:ext cx="3780890" cy="4000589"/>
            <a:chOff x="305729" y="1125888"/>
            <a:chExt cx="3780890" cy="4000589"/>
          </a:xfrm>
        </p:grpSpPr>
        <p:sp>
          <p:nvSpPr>
            <p:cNvPr id="5" name="Oval 4"/>
            <p:cNvSpPr/>
            <p:nvPr/>
          </p:nvSpPr>
          <p:spPr>
            <a:xfrm>
              <a:off x="305729" y="1125888"/>
              <a:ext cx="3780890" cy="4000589"/>
            </a:xfrm>
            <a:prstGeom prst="ellipse">
              <a:avLst/>
            </a:prstGeom>
            <a:solidFill>
              <a:srgbClr val="384EA2"/>
            </a:solidFill>
            <a:ln>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64275" y="2356741"/>
              <a:ext cx="2863797" cy="769441"/>
            </a:xfrm>
            <a:prstGeom prst="rect">
              <a:avLst/>
            </a:prstGeom>
            <a:noFill/>
          </p:spPr>
          <p:txBody>
            <a:bodyPr wrap="none" rtlCol="0">
              <a:spAutoFit/>
            </a:bodyPr>
            <a:lstStyle/>
            <a:p>
              <a:pPr algn="ctr"/>
              <a:r>
                <a:rPr lang="en-US" sz="4400">
                  <a:solidFill>
                    <a:prstClr val="white"/>
                  </a:solidFill>
                  <a:latin typeface="Calibri Light" panose="020F0302020204030204"/>
                </a:rPr>
                <a:t>Background</a:t>
              </a:r>
            </a:p>
          </p:txBody>
        </p:sp>
      </p:grpSp>
      <p:grpSp>
        <p:nvGrpSpPr>
          <p:cNvPr id="13" name="Group 12"/>
          <p:cNvGrpSpPr/>
          <p:nvPr/>
        </p:nvGrpSpPr>
        <p:grpSpPr>
          <a:xfrm>
            <a:off x="8233955" y="1125888"/>
            <a:ext cx="3780890" cy="4000589"/>
            <a:chOff x="8233955" y="1125888"/>
            <a:chExt cx="3780890" cy="4000589"/>
          </a:xfrm>
        </p:grpSpPr>
        <p:sp>
          <p:nvSpPr>
            <p:cNvPr id="14" name="Oval 13"/>
            <p:cNvSpPr/>
            <p:nvPr/>
          </p:nvSpPr>
          <p:spPr>
            <a:xfrm>
              <a:off x="8233955" y="1125888"/>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8358830" y="2356741"/>
              <a:ext cx="3531139" cy="769441"/>
            </a:xfrm>
            <a:prstGeom prst="rect">
              <a:avLst/>
            </a:prstGeom>
            <a:noFill/>
          </p:spPr>
          <p:txBody>
            <a:bodyPr wrap="square" rtlCol="0">
              <a:spAutoFit/>
            </a:bodyPr>
            <a:lstStyle/>
            <a:p>
              <a:pPr algn="ctr"/>
              <a:r>
                <a:rPr lang="en-US" sz="4400" dirty="0">
                  <a:solidFill>
                    <a:prstClr val="white"/>
                  </a:solidFill>
                  <a:latin typeface="Calibri Light" panose="020F0302020204030204"/>
                </a:rPr>
                <a:t>Strategies</a:t>
              </a:r>
            </a:p>
          </p:txBody>
        </p:sp>
      </p:grpSp>
      <p:grpSp>
        <p:nvGrpSpPr>
          <p:cNvPr id="17" name="Group 16"/>
          <p:cNvGrpSpPr/>
          <p:nvPr/>
        </p:nvGrpSpPr>
        <p:grpSpPr>
          <a:xfrm>
            <a:off x="7558516" y="1879397"/>
            <a:ext cx="2738515" cy="2636948"/>
            <a:chOff x="9381206" y="1899311"/>
            <a:chExt cx="2738515" cy="2636948"/>
          </a:xfrm>
          <a:solidFill>
            <a:srgbClr val="00ADEF"/>
          </a:solidFill>
        </p:grpSpPr>
        <p:sp>
          <p:nvSpPr>
            <p:cNvPr id="18" name="Oval 17"/>
            <p:cNvSpPr/>
            <p:nvPr/>
          </p:nvSpPr>
          <p:spPr>
            <a:xfrm>
              <a:off x="9381206" y="1899311"/>
              <a:ext cx="2738515" cy="2636948"/>
            </a:xfrm>
            <a:prstGeom prst="ellipse">
              <a:avLst/>
            </a:prstGeom>
            <a:solidFill>
              <a:srgbClr val="8DD7F7"/>
            </a:solidFill>
            <a:ln>
              <a:solidFill>
                <a:srgbClr val="8DD7F7"/>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9443505" y="2761667"/>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Practice     Facilitation</a:t>
              </a:r>
            </a:p>
          </p:txBody>
        </p:sp>
      </p:grpSp>
      <p:sp>
        <p:nvSpPr>
          <p:cNvPr id="26" name="Oval 25"/>
          <p:cNvSpPr/>
          <p:nvPr/>
        </p:nvSpPr>
        <p:spPr>
          <a:xfrm>
            <a:off x="4545165" y="1863498"/>
            <a:ext cx="2738515" cy="2636948"/>
          </a:xfrm>
          <a:prstGeom prst="ellipse">
            <a:avLst/>
          </a:prstGeom>
          <a:solidFill>
            <a:srgbClr val="8DD7F7"/>
          </a:solidFill>
          <a:ln>
            <a:solidFill>
              <a:srgbClr val="8DD7F7"/>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Oval 19"/>
          <p:cNvSpPr/>
          <p:nvPr/>
        </p:nvSpPr>
        <p:spPr>
          <a:xfrm>
            <a:off x="4544922" y="1863498"/>
            <a:ext cx="2738515" cy="2636948"/>
          </a:xfrm>
          <a:prstGeom prst="ellipse">
            <a:avLst/>
          </a:prstGeom>
          <a:solidFill>
            <a:srgbClr val="F2A143"/>
          </a:solidFill>
          <a:ln>
            <a:solidFill>
              <a:srgbClr val="F2A14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Freeform 26"/>
          <p:cNvSpPr/>
          <p:nvPr/>
        </p:nvSpPr>
        <p:spPr>
          <a:xfrm>
            <a:off x="4607464" y="2725854"/>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a:solidFill>
                  <a:prstClr val="white"/>
                </a:solidFill>
              </a:rPr>
              <a:t>Health              Information      Technology</a:t>
            </a:r>
          </a:p>
        </p:txBody>
      </p:sp>
    </p:spTree>
    <p:extLst>
      <p:ext uri="{BB962C8B-B14F-4D97-AF65-F5344CB8AC3E}">
        <p14:creationId xmlns:p14="http://schemas.microsoft.com/office/powerpoint/2010/main" val="111186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xit" presetSubtype="10" fill="hold" nodeType="withEffect">
                                  <p:stCondLst>
                                    <p:cond delay="0"/>
                                  </p:stCondLst>
                                  <p:childTnLst>
                                    <p:anim calcmode="lin" valueType="num">
                                      <p:cBhvr>
                                        <p:cTn id="6" dur="500"/>
                                        <p:tgtEl>
                                          <p:spTgt spid="16"/>
                                        </p:tgtEl>
                                        <p:attrNameLst>
                                          <p:attrName>ppt_w</p:attrName>
                                        </p:attrNameLst>
                                      </p:cBhvr>
                                      <p:tavLst>
                                        <p:tav tm="0">
                                          <p:val>
                                            <p:strVal val="ppt_w"/>
                                          </p:val>
                                        </p:tav>
                                        <p:tav tm="100000">
                                          <p:val>
                                            <p:fltVal val="0"/>
                                          </p:val>
                                        </p:tav>
                                      </p:tavLst>
                                    </p:anim>
                                    <p:anim calcmode="lin" valueType="num">
                                      <p:cBhvr>
                                        <p:cTn id="7" dur="500"/>
                                        <p:tgtEl>
                                          <p:spTgt spid="16"/>
                                        </p:tgtEl>
                                        <p:attrNameLst>
                                          <p:attrName>ppt_h</p:attrName>
                                        </p:attrNameLst>
                                      </p:cBhvr>
                                      <p:tavLst>
                                        <p:tav tm="0">
                                          <p:val>
                                            <p:strVal val="ppt_h"/>
                                          </p:val>
                                        </p:tav>
                                        <p:tav tm="100000">
                                          <p:val>
                                            <p:strVal val="ppt_h"/>
                                          </p:val>
                                        </p:tav>
                                      </p:tavLst>
                                    </p:anim>
                                    <p:set>
                                      <p:cBhvr>
                                        <p:cTn id="8" dur="1" fill="hold">
                                          <p:stCondLst>
                                            <p:cond delay="499"/>
                                          </p:stCondLst>
                                        </p:cTn>
                                        <p:tgtEl>
                                          <p:spTgt spid="16"/>
                                        </p:tgtEl>
                                        <p:attrNameLst>
                                          <p:attrName>style.visibility</p:attrName>
                                        </p:attrNameLst>
                                      </p:cBhvr>
                                      <p:to>
                                        <p:strVal val="hidden"/>
                                      </p:to>
                                    </p:set>
                                  </p:childTnLst>
                                </p:cTn>
                              </p:par>
                              <p:par>
                                <p:cTn id="9" presetID="17" presetClass="exit" presetSubtype="10" fill="hold" nodeType="with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strVal val="ppt_h"/>
                                          </p:val>
                                        </p:tav>
                                      </p:tavLst>
                                    </p:anim>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1.45833E-6 2.96296E-6 L -0.64987 -0.0007 " pathEditMode="relative" rAng="0" ptsTypes="AA">
                                      <p:cBhvr>
                                        <p:cTn id="15" dur="2000" fill="hold"/>
                                        <p:tgtEl>
                                          <p:spTgt spid="13"/>
                                        </p:tgtEl>
                                        <p:attrNameLst>
                                          <p:attrName>ppt_x</p:attrName>
                                          <p:attrName>ppt_y</p:attrName>
                                        </p:attrNameLst>
                                      </p:cBhvr>
                                      <p:rCtr x="-32500" y="-46"/>
                                    </p:animMotion>
                                  </p:childTnLst>
                                </p:cTn>
                              </p:par>
                            </p:childTnLst>
                          </p:cTn>
                        </p:par>
                        <p:par>
                          <p:cTn id="16" fill="hold">
                            <p:stCondLst>
                              <p:cond delay="2500"/>
                            </p:stCondLst>
                            <p:childTnLst>
                              <p:par>
                                <p:cTn id="17" presetID="55"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strVal val="#ppt_w*0.70"/>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animEffect transition="in" filter="fade">
                                      <p:cBhvr>
                                        <p:cTn id="21" dur="1000"/>
                                        <p:tgtEl>
                                          <p:spTgt spid="1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0.70"/>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Effect transition="in" filter="fade">
                                      <p:cBhvr>
                                        <p:cTn id="26" dur="1000"/>
                                        <p:tgtEl>
                                          <p:spTgt spid="27"/>
                                        </p:tgtEl>
                                      </p:cBhvr>
                                    </p:animEffect>
                                  </p:childTnLst>
                                </p:cTn>
                              </p:par>
                              <p:par>
                                <p:cTn id="27" presetID="55"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1000" fill="hold"/>
                                        <p:tgtEl>
                                          <p:spTgt spid="26"/>
                                        </p:tgtEl>
                                        <p:attrNameLst>
                                          <p:attrName>ppt_w</p:attrName>
                                        </p:attrNameLst>
                                      </p:cBhvr>
                                      <p:tavLst>
                                        <p:tav tm="0">
                                          <p:val>
                                            <p:strVal val="#ppt_w*0.70"/>
                                          </p:val>
                                        </p:tav>
                                        <p:tav tm="100000">
                                          <p:val>
                                            <p:strVal val="#ppt_w"/>
                                          </p:val>
                                        </p:tav>
                                      </p:tavLst>
                                    </p:anim>
                                    <p:anim calcmode="lin" valueType="num">
                                      <p:cBhvr>
                                        <p:cTn id="30" dur="1000" fill="hold"/>
                                        <p:tgtEl>
                                          <p:spTgt spid="26"/>
                                        </p:tgtEl>
                                        <p:attrNameLst>
                                          <p:attrName>ppt_h</p:attrName>
                                        </p:attrNameLst>
                                      </p:cBhvr>
                                      <p:tavLst>
                                        <p:tav tm="0">
                                          <p:val>
                                            <p:strVal val="#ppt_h"/>
                                          </p:val>
                                        </p:tav>
                                        <p:tav tm="100000">
                                          <p:val>
                                            <p:strVal val="#ppt_h"/>
                                          </p:val>
                                        </p:tav>
                                      </p:tavLst>
                                    </p:anim>
                                    <p:animEffect transition="in" filter="fade">
                                      <p:cBhvr>
                                        <p:cTn id="31" dur="10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15497" y="1253069"/>
            <a:ext cx="8155858" cy="1077176"/>
          </a:xfrm>
          <a:prstGeom prst="roundRect">
            <a:avLst/>
          </a:prstGeom>
          <a:solidFill>
            <a:srgbClr val="00ADEF"/>
          </a:solidFill>
          <a:ln w="28575">
            <a:solidFill>
              <a:srgbClr val="4D4D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cap="small" dirty="0" smtClean="0"/>
              <a:t>Data Infrastructure |</a:t>
            </a:r>
            <a:endParaRPr lang="en-US" cap="small" dirty="0"/>
          </a:p>
        </p:txBody>
      </p:sp>
      <p:sp>
        <p:nvSpPr>
          <p:cNvPr id="4" name="Text Placeholder 3"/>
          <p:cNvSpPr>
            <a:spLocks noGrp="1"/>
          </p:cNvSpPr>
          <p:nvPr>
            <p:ph type="body" sz="quarter" idx="12"/>
          </p:nvPr>
        </p:nvSpPr>
        <p:spPr>
          <a:xfrm>
            <a:off x="4999702" y="294775"/>
            <a:ext cx="5946793" cy="927100"/>
          </a:xfrm>
        </p:spPr>
        <p:txBody>
          <a:bodyPr>
            <a:normAutofit/>
          </a:bodyPr>
          <a:lstStyle/>
          <a:p>
            <a:r>
              <a:rPr lang="en-US" cap="small" dirty="0" smtClean="0"/>
              <a:t>Data Hub &amp; Warehouse</a:t>
            </a:r>
            <a:endParaRPr lang="en-US" cap="small" dirty="0"/>
          </a:p>
        </p:txBody>
      </p:sp>
      <p:sp>
        <p:nvSpPr>
          <p:cNvPr id="7" name="TextBox 6"/>
          <p:cNvSpPr txBox="1"/>
          <p:nvPr/>
        </p:nvSpPr>
        <p:spPr>
          <a:xfrm>
            <a:off x="4699019" y="1315458"/>
            <a:ext cx="3388813" cy="369332"/>
          </a:xfrm>
          <a:prstGeom prst="rect">
            <a:avLst/>
          </a:prstGeom>
          <a:noFill/>
        </p:spPr>
        <p:txBody>
          <a:bodyPr wrap="none" rtlCol="0">
            <a:spAutoFit/>
          </a:bodyPr>
          <a:lstStyle/>
          <a:p>
            <a:r>
              <a:rPr lang="en-US" dirty="0" smtClean="0"/>
              <a:t>Network of independent practices</a:t>
            </a:r>
            <a:endParaRPr lang="en-US" dirty="0"/>
          </a:p>
        </p:txBody>
      </p:sp>
      <p:sp>
        <p:nvSpPr>
          <p:cNvPr id="8" name="Rectangle 7"/>
          <p:cNvSpPr/>
          <p:nvPr/>
        </p:nvSpPr>
        <p:spPr>
          <a:xfrm>
            <a:off x="2536723" y="1791657"/>
            <a:ext cx="929148" cy="332111"/>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Practice</a:t>
            </a:r>
            <a:endParaRPr lang="en-US" sz="1600"/>
          </a:p>
        </p:txBody>
      </p:sp>
      <p:sp>
        <p:nvSpPr>
          <p:cNvPr id="9" name="Rectangle 8"/>
          <p:cNvSpPr/>
          <p:nvPr/>
        </p:nvSpPr>
        <p:spPr>
          <a:xfrm>
            <a:off x="3687097" y="1787833"/>
            <a:ext cx="929148" cy="332111"/>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Practice</a:t>
            </a:r>
            <a:endParaRPr lang="en-US" sz="1600"/>
          </a:p>
        </p:txBody>
      </p:sp>
      <p:sp>
        <p:nvSpPr>
          <p:cNvPr id="10" name="Rectangle 9"/>
          <p:cNvSpPr/>
          <p:nvPr/>
        </p:nvSpPr>
        <p:spPr>
          <a:xfrm>
            <a:off x="4837471" y="1791657"/>
            <a:ext cx="929148" cy="332111"/>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Practice</a:t>
            </a:r>
            <a:endParaRPr lang="en-US" sz="1600"/>
          </a:p>
        </p:txBody>
      </p:sp>
      <p:sp>
        <p:nvSpPr>
          <p:cNvPr id="11" name="Rectangle 10"/>
          <p:cNvSpPr/>
          <p:nvPr/>
        </p:nvSpPr>
        <p:spPr>
          <a:xfrm>
            <a:off x="5987845" y="1787833"/>
            <a:ext cx="929148" cy="332111"/>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Practice</a:t>
            </a:r>
            <a:endParaRPr lang="en-US" sz="1600"/>
          </a:p>
        </p:txBody>
      </p:sp>
      <p:sp>
        <p:nvSpPr>
          <p:cNvPr id="12" name="Rectangle 11"/>
          <p:cNvSpPr/>
          <p:nvPr/>
        </p:nvSpPr>
        <p:spPr>
          <a:xfrm>
            <a:off x="7086601" y="1778175"/>
            <a:ext cx="929148" cy="332111"/>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Practice</a:t>
            </a:r>
            <a:endParaRPr lang="en-US" sz="1600"/>
          </a:p>
        </p:txBody>
      </p:sp>
      <p:sp>
        <p:nvSpPr>
          <p:cNvPr id="13" name="Rectangle 12"/>
          <p:cNvSpPr/>
          <p:nvPr/>
        </p:nvSpPr>
        <p:spPr>
          <a:xfrm>
            <a:off x="8236975" y="1781999"/>
            <a:ext cx="929148" cy="332111"/>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Practice</a:t>
            </a:r>
            <a:endParaRPr lang="en-US" sz="1600"/>
          </a:p>
        </p:txBody>
      </p:sp>
      <p:sp>
        <p:nvSpPr>
          <p:cNvPr id="14" name="Rectangle 13"/>
          <p:cNvSpPr/>
          <p:nvPr/>
        </p:nvSpPr>
        <p:spPr>
          <a:xfrm>
            <a:off x="9387349" y="1778175"/>
            <a:ext cx="929148" cy="332111"/>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Practice</a:t>
            </a:r>
            <a:endParaRPr lang="en-US" sz="1600"/>
          </a:p>
        </p:txBody>
      </p:sp>
      <p:sp>
        <p:nvSpPr>
          <p:cNvPr id="15" name="Oval 14"/>
          <p:cNvSpPr/>
          <p:nvPr/>
        </p:nvSpPr>
        <p:spPr>
          <a:xfrm>
            <a:off x="4999702" y="2909253"/>
            <a:ext cx="2934930" cy="2149444"/>
          </a:xfrm>
          <a:prstGeom prst="ellipse">
            <a:avLst/>
          </a:prstGeom>
          <a:ln>
            <a:solidFill>
              <a:srgbClr val="4D4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Hub / Data warehouse</a:t>
            </a:r>
          </a:p>
          <a:p>
            <a:pPr algn="ctr"/>
            <a:endParaRPr lang="en-US" sz="800" b="1" dirty="0" smtClean="0"/>
          </a:p>
          <a:p>
            <a:pPr marL="285750" indent="-285750">
              <a:buFont typeface="Arial" charset="0"/>
              <a:buChar char="•"/>
            </a:pPr>
            <a:r>
              <a:rPr lang="en-US" sz="1400" dirty="0" smtClean="0"/>
              <a:t>Query/Alert building</a:t>
            </a:r>
          </a:p>
          <a:p>
            <a:pPr marL="285750" indent="-285750">
              <a:buFont typeface="Arial" charset="0"/>
              <a:buChar char="•"/>
            </a:pPr>
            <a:r>
              <a:rPr lang="en-US" sz="1400" dirty="0" smtClean="0"/>
              <a:t>Policy distribution</a:t>
            </a:r>
          </a:p>
          <a:p>
            <a:pPr marL="285750" indent="-285750">
              <a:buFont typeface="Arial" charset="0"/>
              <a:buChar char="•"/>
            </a:pPr>
            <a:r>
              <a:rPr lang="en-US" sz="1400" dirty="0" smtClean="0"/>
              <a:t>Result reporting</a:t>
            </a:r>
          </a:p>
          <a:p>
            <a:pPr marL="285750" indent="-285750">
              <a:buFont typeface="Arial" charset="0"/>
              <a:buChar char="•"/>
            </a:pPr>
            <a:r>
              <a:rPr lang="en-US" sz="1400" dirty="0" smtClean="0"/>
              <a:t>Provider messaging</a:t>
            </a:r>
            <a:endParaRPr lang="en-US" sz="1400" dirty="0"/>
          </a:p>
        </p:txBody>
      </p:sp>
      <p:sp>
        <p:nvSpPr>
          <p:cNvPr id="16" name="Rounded Rectangle 15"/>
          <p:cNvSpPr/>
          <p:nvPr/>
        </p:nvSpPr>
        <p:spPr>
          <a:xfrm>
            <a:off x="5155790" y="5785189"/>
            <a:ext cx="2622754" cy="767113"/>
          </a:xfrm>
          <a:prstGeom prst="roundRect">
            <a:avLst/>
          </a:prstGeom>
          <a:solidFill>
            <a:srgbClr val="00ADEF"/>
          </a:solidFill>
          <a:ln w="28575">
            <a:solidFill>
              <a:srgbClr val="4D4D4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Data Request</a:t>
            </a:r>
          </a:p>
        </p:txBody>
      </p:sp>
      <p:cxnSp>
        <p:nvCxnSpPr>
          <p:cNvPr id="20" name="Straight Arrow Connector 19"/>
          <p:cNvCxnSpPr>
            <a:endCxn id="15" idx="1"/>
          </p:cNvCxnSpPr>
          <p:nvPr/>
        </p:nvCxnSpPr>
        <p:spPr>
          <a:xfrm>
            <a:off x="3111910" y="2119944"/>
            <a:ext cx="2317603" cy="1104088"/>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2"/>
          </p:cNvCxnSpPr>
          <p:nvPr/>
        </p:nvCxnSpPr>
        <p:spPr>
          <a:xfrm>
            <a:off x="4151671" y="2119944"/>
            <a:ext cx="1614948" cy="932578"/>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2"/>
          </p:cNvCxnSpPr>
          <p:nvPr/>
        </p:nvCxnSpPr>
        <p:spPr>
          <a:xfrm>
            <a:off x="5302045" y="2123768"/>
            <a:ext cx="813268" cy="826128"/>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2"/>
            <a:endCxn id="15" idx="0"/>
          </p:cNvCxnSpPr>
          <p:nvPr/>
        </p:nvCxnSpPr>
        <p:spPr>
          <a:xfrm>
            <a:off x="6452419" y="2119944"/>
            <a:ext cx="14748" cy="789309"/>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6889603" y="2127592"/>
            <a:ext cx="661572" cy="822304"/>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3" idx="2"/>
          </p:cNvCxnSpPr>
          <p:nvPr/>
        </p:nvCxnSpPr>
        <p:spPr>
          <a:xfrm flipH="1">
            <a:off x="7215472" y="2114110"/>
            <a:ext cx="1486077" cy="938412"/>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15" idx="7"/>
          </p:cNvCxnSpPr>
          <p:nvPr/>
        </p:nvCxnSpPr>
        <p:spPr>
          <a:xfrm flipH="1">
            <a:off x="7504821" y="2075699"/>
            <a:ext cx="2455784" cy="1148333"/>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6" idx="0"/>
            <a:endCxn id="15" idx="4"/>
          </p:cNvCxnSpPr>
          <p:nvPr/>
        </p:nvCxnSpPr>
        <p:spPr>
          <a:xfrm flipV="1">
            <a:off x="6467167" y="5058697"/>
            <a:ext cx="0" cy="726492"/>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4717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991450" y="368938"/>
            <a:ext cx="6762487" cy="927100"/>
          </a:xfrm>
        </p:spPr>
        <p:txBody>
          <a:bodyPr>
            <a:normAutofit/>
          </a:bodyPr>
          <a:lstStyle/>
          <a:p>
            <a:r>
              <a:rPr lang="en-US" cap="small" dirty="0" smtClean="0"/>
              <a:t>Health Information Exchange</a:t>
            </a:r>
            <a:endParaRPr lang="en-US" cap="small" dirty="0"/>
          </a:p>
        </p:txBody>
      </p:sp>
      <p:sp>
        <p:nvSpPr>
          <p:cNvPr id="9" name="Rectangle 8"/>
          <p:cNvSpPr/>
          <p:nvPr/>
        </p:nvSpPr>
        <p:spPr>
          <a:xfrm>
            <a:off x="3110824" y="2787248"/>
            <a:ext cx="973393" cy="873568"/>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Health System</a:t>
            </a:r>
            <a:endParaRPr lang="en-US" sz="1600" dirty="0"/>
          </a:p>
        </p:txBody>
      </p:sp>
      <p:sp>
        <p:nvSpPr>
          <p:cNvPr id="10" name="Rectangle 9"/>
          <p:cNvSpPr/>
          <p:nvPr/>
        </p:nvSpPr>
        <p:spPr>
          <a:xfrm>
            <a:off x="3449649" y="1644377"/>
            <a:ext cx="973393" cy="873568"/>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Hospital</a:t>
            </a:r>
            <a:endParaRPr lang="en-US" sz="1600" dirty="0"/>
          </a:p>
        </p:txBody>
      </p:sp>
      <p:sp>
        <p:nvSpPr>
          <p:cNvPr id="11" name="Rectangle 10"/>
          <p:cNvSpPr/>
          <p:nvPr/>
        </p:nvSpPr>
        <p:spPr>
          <a:xfrm>
            <a:off x="4766470" y="1354669"/>
            <a:ext cx="973393" cy="873568"/>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Family Doctor</a:t>
            </a:r>
            <a:endParaRPr lang="en-US" sz="1600" dirty="0"/>
          </a:p>
        </p:txBody>
      </p:sp>
      <p:sp>
        <p:nvSpPr>
          <p:cNvPr id="12" name="Rectangle 11"/>
          <p:cNvSpPr/>
          <p:nvPr/>
        </p:nvSpPr>
        <p:spPr>
          <a:xfrm>
            <a:off x="5980470" y="1254707"/>
            <a:ext cx="973393" cy="873568"/>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Specialty Doctor</a:t>
            </a:r>
            <a:endParaRPr lang="en-US" sz="1600" dirty="0"/>
          </a:p>
        </p:txBody>
      </p:sp>
      <p:sp>
        <p:nvSpPr>
          <p:cNvPr id="13" name="Rectangle 12"/>
          <p:cNvSpPr/>
          <p:nvPr/>
        </p:nvSpPr>
        <p:spPr>
          <a:xfrm>
            <a:off x="7291847" y="1354669"/>
            <a:ext cx="973393" cy="873568"/>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Public Health</a:t>
            </a:r>
            <a:endParaRPr lang="en-US" sz="1600" dirty="0"/>
          </a:p>
        </p:txBody>
      </p:sp>
      <p:sp>
        <p:nvSpPr>
          <p:cNvPr id="15" name="Oval 14"/>
          <p:cNvSpPr/>
          <p:nvPr/>
        </p:nvSpPr>
        <p:spPr>
          <a:xfrm>
            <a:off x="4999702" y="2909253"/>
            <a:ext cx="2934930" cy="2149444"/>
          </a:xfrm>
          <a:prstGeom prst="ellipse">
            <a:avLst/>
          </a:prstGeom>
          <a:ln>
            <a:solidFill>
              <a:srgbClr val="4D4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Health Information Exchange (HIE)</a:t>
            </a:r>
          </a:p>
        </p:txBody>
      </p:sp>
      <p:sp>
        <p:nvSpPr>
          <p:cNvPr id="16" name="Rounded Rectangle 15"/>
          <p:cNvSpPr/>
          <p:nvPr/>
        </p:nvSpPr>
        <p:spPr>
          <a:xfrm>
            <a:off x="5155790" y="5785189"/>
            <a:ext cx="2622754" cy="767113"/>
          </a:xfrm>
          <a:prstGeom prst="roundRect">
            <a:avLst/>
          </a:prstGeom>
          <a:solidFill>
            <a:srgbClr val="00ADEF"/>
          </a:solidFill>
          <a:ln w="28575">
            <a:solidFill>
              <a:srgbClr val="4D4D4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Data Request</a:t>
            </a:r>
          </a:p>
        </p:txBody>
      </p:sp>
      <p:cxnSp>
        <p:nvCxnSpPr>
          <p:cNvPr id="21" name="Straight Arrow Connector 20"/>
          <p:cNvCxnSpPr>
            <a:endCxn id="15" idx="2"/>
          </p:cNvCxnSpPr>
          <p:nvPr/>
        </p:nvCxnSpPr>
        <p:spPr>
          <a:xfrm>
            <a:off x="4084217" y="3660816"/>
            <a:ext cx="915485" cy="323159"/>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5" idx="1"/>
          </p:cNvCxnSpPr>
          <p:nvPr/>
        </p:nvCxnSpPr>
        <p:spPr>
          <a:xfrm>
            <a:off x="4423042" y="2517945"/>
            <a:ext cx="1006471" cy="706087"/>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2"/>
          </p:cNvCxnSpPr>
          <p:nvPr/>
        </p:nvCxnSpPr>
        <p:spPr>
          <a:xfrm>
            <a:off x="5253167" y="2228237"/>
            <a:ext cx="621274" cy="777403"/>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2"/>
            <a:endCxn id="15" idx="0"/>
          </p:cNvCxnSpPr>
          <p:nvPr/>
        </p:nvCxnSpPr>
        <p:spPr>
          <a:xfrm>
            <a:off x="6467167" y="2128275"/>
            <a:ext cx="0" cy="780978"/>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3" idx="2"/>
          </p:cNvCxnSpPr>
          <p:nvPr/>
        </p:nvCxnSpPr>
        <p:spPr>
          <a:xfrm flipH="1">
            <a:off x="7188742" y="2228237"/>
            <a:ext cx="589802" cy="777403"/>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6" idx="0"/>
            <a:endCxn id="15" idx="4"/>
          </p:cNvCxnSpPr>
          <p:nvPr/>
        </p:nvCxnSpPr>
        <p:spPr>
          <a:xfrm flipV="1">
            <a:off x="6467167" y="5058697"/>
            <a:ext cx="0" cy="726492"/>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497598" y="1645485"/>
            <a:ext cx="1051349" cy="873568"/>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Lab</a:t>
            </a:r>
            <a:endParaRPr lang="en-US" sz="1600" dirty="0"/>
          </a:p>
        </p:txBody>
      </p:sp>
      <p:sp>
        <p:nvSpPr>
          <p:cNvPr id="18" name="Rectangle 17"/>
          <p:cNvSpPr/>
          <p:nvPr/>
        </p:nvSpPr>
        <p:spPr>
          <a:xfrm>
            <a:off x="8810756" y="2787248"/>
            <a:ext cx="1035018" cy="873568"/>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t>Pharmacy</a:t>
            </a:r>
            <a:endParaRPr lang="en-US" sz="1600" dirty="0"/>
          </a:p>
        </p:txBody>
      </p:sp>
      <p:cxnSp>
        <p:nvCxnSpPr>
          <p:cNvPr id="36" name="Straight Arrow Connector 35"/>
          <p:cNvCxnSpPr>
            <a:endCxn id="15" idx="7"/>
          </p:cNvCxnSpPr>
          <p:nvPr/>
        </p:nvCxnSpPr>
        <p:spPr>
          <a:xfrm flipH="1">
            <a:off x="7504821" y="2520551"/>
            <a:ext cx="992777" cy="703481"/>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5" idx="6"/>
          </p:cNvCxnSpPr>
          <p:nvPr/>
        </p:nvCxnSpPr>
        <p:spPr>
          <a:xfrm flipV="1">
            <a:off x="7934632" y="3660816"/>
            <a:ext cx="876124" cy="323159"/>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itle 2"/>
          <p:cNvSpPr>
            <a:spLocks noGrp="1"/>
          </p:cNvSpPr>
          <p:nvPr>
            <p:ph type="title"/>
          </p:nvPr>
        </p:nvSpPr>
        <p:spPr>
          <a:xfrm>
            <a:off x="494676" y="326144"/>
            <a:ext cx="2261971" cy="926925"/>
          </a:xfrm>
        </p:spPr>
        <p:txBody>
          <a:bodyPr/>
          <a:lstStyle/>
          <a:p>
            <a:r>
              <a:rPr lang="en-US" cap="small" dirty="0" smtClean="0"/>
              <a:t>Data Infrastructure |</a:t>
            </a:r>
            <a:endParaRPr lang="en-US" cap="small" dirty="0"/>
          </a:p>
        </p:txBody>
      </p:sp>
    </p:spTree>
    <p:extLst>
      <p:ext uri="{BB962C8B-B14F-4D97-AF65-F5344CB8AC3E}">
        <p14:creationId xmlns:p14="http://schemas.microsoft.com/office/powerpoint/2010/main" val="3773231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999702" y="325969"/>
            <a:ext cx="7408244" cy="927100"/>
          </a:xfrm>
        </p:spPr>
        <p:txBody>
          <a:bodyPr>
            <a:normAutofit/>
          </a:bodyPr>
          <a:lstStyle/>
          <a:p>
            <a:r>
              <a:rPr lang="en-US" cap="small" dirty="0" smtClean="0"/>
              <a:t>Native EHR Functionality</a:t>
            </a:r>
            <a:endParaRPr lang="en-US" cap="small" dirty="0"/>
          </a:p>
        </p:txBody>
      </p:sp>
      <p:sp>
        <p:nvSpPr>
          <p:cNvPr id="11" name="Rectangle 10"/>
          <p:cNvSpPr/>
          <p:nvPr/>
        </p:nvSpPr>
        <p:spPr>
          <a:xfrm>
            <a:off x="5180371" y="1268776"/>
            <a:ext cx="2573592" cy="873568"/>
          </a:xfrm>
          <a:prstGeom prst="rect">
            <a:avLst/>
          </a:prstGeom>
          <a:solidFill>
            <a:srgbClr val="38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Primary Care Practice</a:t>
            </a:r>
            <a:endParaRPr lang="en-US" sz="1600" dirty="0"/>
          </a:p>
        </p:txBody>
      </p:sp>
      <p:sp>
        <p:nvSpPr>
          <p:cNvPr id="15" name="Oval 14"/>
          <p:cNvSpPr/>
          <p:nvPr/>
        </p:nvSpPr>
        <p:spPr>
          <a:xfrm>
            <a:off x="4999702" y="2909253"/>
            <a:ext cx="2934930" cy="2149444"/>
          </a:xfrm>
          <a:prstGeom prst="ellipse">
            <a:avLst/>
          </a:prstGeom>
          <a:ln>
            <a:solidFill>
              <a:srgbClr val="4D4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Single EHR</a:t>
            </a:r>
          </a:p>
        </p:txBody>
      </p:sp>
      <p:sp>
        <p:nvSpPr>
          <p:cNvPr id="16" name="Rounded Rectangle 15"/>
          <p:cNvSpPr/>
          <p:nvPr/>
        </p:nvSpPr>
        <p:spPr>
          <a:xfrm>
            <a:off x="5155790" y="5785189"/>
            <a:ext cx="2622754" cy="929692"/>
          </a:xfrm>
          <a:prstGeom prst="roundRect">
            <a:avLst/>
          </a:prstGeom>
          <a:solidFill>
            <a:srgbClr val="00ADEF"/>
          </a:solidFill>
          <a:ln w="28575">
            <a:solidFill>
              <a:srgbClr val="4D4D4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Data pull / use of native reporting functional / manual chart audit</a:t>
            </a:r>
            <a:endParaRPr lang="en-US" dirty="0">
              <a:solidFill>
                <a:schemeClr val="tx1"/>
              </a:solidFill>
            </a:endParaRPr>
          </a:p>
        </p:txBody>
      </p:sp>
      <p:cxnSp>
        <p:nvCxnSpPr>
          <p:cNvPr id="30" name="Straight Arrow Connector 29"/>
          <p:cNvCxnSpPr>
            <a:stCxn id="11" idx="2"/>
            <a:endCxn id="15" idx="0"/>
          </p:cNvCxnSpPr>
          <p:nvPr/>
        </p:nvCxnSpPr>
        <p:spPr>
          <a:xfrm>
            <a:off x="6467167" y="2142344"/>
            <a:ext cx="0" cy="766909"/>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6" idx="0"/>
            <a:endCxn id="15" idx="4"/>
          </p:cNvCxnSpPr>
          <p:nvPr/>
        </p:nvCxnSpPr>
        <p:spPr>
          <a:xfrm flipV="1">
            <a:off x="6467167" y="5058697"/>
            <a:ext cx="0" cy="726492"/>
          </a:xfrm>
          <a:prstGeom prst="straightConnector1">
            <a:avLst/>
          </a:prstGeom>
          <a:ln w="57150">
            <a:solidFill>
              <a:srgbClr val="4D4D4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itle 2"/>
          <p:cNvSpPr>
            <a:spLocks noGrp="1"/>
          </p:cNvSpPr>
          <p:nvPr>
            <p:ph type="title"/>
          </p:nvPr>
        </p:nvSpPr>
        <p:spPr>
          <a:xfrm>
            <a:off x="494676" y="326144"/>
            <a:ext cx="2261971" cy="926925"/>
          </a:xfrm>
        </p:spPr>
        <p:txBody>
          <a:bodyPr/>
          <a:lstStyle/>
          <a:p>
            <a:r>
              <a:rPr lang="en-US" cap="small" dirty="0" smtClean="0"/>
              <a:t>Data Infrastructure |</a:t>
            </a:r>
            <a:endParaRPr lang="en-US" cap="small" dirty="0"/>
          </a:p>
        </p:txBody>
      </p:sp>
    </p:spTree>
    <p:extLst>
      <p:ext uri="{BB962C8B-B14F-4D97-AF65-F5344CB8AC3E}">
        <p14:creationId xmlns:p14="http://schemas.microsoft.com/office/powerpoint/2010/main" val="548811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675" y="1253069"/>
            <a:ext cx="11203548" cy="5398743"/>
          </a:xfrm>
        </p:spPr>
        <p:txBody>
          <a:bodyPr>
            <a:normAutofit fontScale="92500"/>
          </a:bodyPr>
          <a:lstStyle/>
          <a:p>
            <a:pPr marL="0" indent="0">
              <a:buNone/>
            </a:pPr>
            <a:r>
              <a:rPr lang="en-US" sz="3600" dirty="0" smtClean="0"/>
              <a:t>Invested time and money to develop partnerships with Health </a:t>
            </a:r>
            <a:r>
              <a:rPr lang="en-US" sz="3600" dirty="0"/>
              <a:t>IT </a:t>
            </a:r>
            <a:r>
              <a:rPr lang="en-US" sz="3600" dirty="0" smtClean="0"/>
              <a:t>experts</a:t>
            </a:r>
          </a:p>
          <a:p>
            <a:pPr marL="0" indent="0">
              <a:buNone/>
            </a:pPr>
            <a:endParaRPr lang="en-US" sz="1400" dirty="0"/>
          </a:p>
          <a:p>
            <a:pPr lvl="1"/>
            <a:r>
              <a:rPr lang="en-US" sz="3400" dirty="0" smtClean="0"/>
              <a:t>Work with vendors </a:t>
            </a:r>
          </a:p>
          <a:p>
            <a:pPr lvl="1"/>
            <a:r>
              <a:rPr lang="en-US" sz="3400" dirty="0"/>
              <a:t>W</a:t>
            </a:r>
            <a:r>
              <a:rPr lang="en-US" sz="3400" dirty="0" smtClean="0"/>
              <a:t>rite programs to extract batch CCDs or back-end data from EHRS</a:t>
            </a:r>
          </a:p>
          <a:p>
            <a:pPr lvl="1"/>
            <a:r>
              <a:rPr lang="en-US" sz="3400" dirty="0"/>
              <a:t>D</a:t>
            </a:r>
            <a:r>
              <a:rPr lang="en-US" sz="3400" dirty="0" smtClean="0"/>
              <a:t>esign and program dashboards and reporting functionality for practices</a:t>
            </a:r>
          </a:p>
          <a:p>
            <a:pPr lvl="1"/>
            <a:r>
              <a:rPr lang="en-US" sz="3400" dirty="0"/>
              <a:t>W</a:t>
            </a:r>
            <a:r>
              <a:rPr lang="en-US" sz="3400" dirty="0" smtClean="0"/>
              <a:t>ork directly with practices</a:t>
            </a:r>
          </a:p>
          <a:p>
            <a:pPr marL="457200" lvl="1" indent="0">
              <a:buNone/>
            </a:pPr>
            <a:endParaRPr lang="en-US" sz="3400" dirty="0"/>
          </a:p>
          <a:p>
            <a:pPr marL="0" indent="0">
              <a:buNone/>
            </a:pPr>
            <a:r>
              <a:rPr lang="en-US" sz="3400" dirty="0" smtClean="0"/>
              <a:t>Health </a:t>
            </a:r>
            <a:r>
              <a:rPr lang="en-US" sz="3400" dirty="0"/>
              <a:t>IT support is a critical element of the primary care practice </a:t>
            </a:r>
            <a:r>
              <a:rPr lang="en-US" sz="3400" dirty="0" smtClean="0"/>
              <a:t>extension</a:t>
            </a:r>
            <a:endParaRPr lang="en-US" sz="3400" dirty="0"/>
          </a:p>
          <a:p>
            <a:pPr lvl="1"/>
            <a:endParaRPr lang="en-US" sz="3400" dirty="0" smtClean="0"/>
          </a:p>
        </p:txBody>
      </p:sp>
      <p:sp>
        <p:nvSpPr>
          <p:cNvPr id="3" name="Title 2"/>
          <p:cNvSpPr>
            <a:spLocks noGrp="1"/>
          </p:cNvSpPr>
          <p:nvPr>
            <p:ph type="title"/>
          </p:nvPr>
        </p:nvSpPr>
        <p:spPr/>
        <p:txBody>
          <a:bodyPr/>
          <a:lstStyle/>
          <a:p>
            <a:r>
              <a:rPr lang="en-US" cap="small" dirty="0" smtClean="0"/>
              <a:t>Data Infrastructure |</a:t>
            </a:r>
            <a:endParaRPr lang="en-US" cap="small" dirty="0"/>
          </a:p>
        </p:txBody>
      </p:sp>
      <p:sp>
        <p:nvSpPr>
          <p:cNvPr id="4" name="Text Placeholder 3"/>
          <p:cNvSpPr>
            <a:spLocks noGrp="1"/>
          </p:cNvSpPr>
          <p:nvPr>
            <p:ph type="body" sz="quarter" idx="12"/>
          </p:nvPr>
        </p:nvSpPr>
        <p:spPr>
          <a:xfrm>
            <a:off x="4910621" y="337495"/>
            <a:ext cx="6526874" cy="927100"/>
          </a:xfrm>
        </p:spPr>
        <p:txBody>
          <a:bodyPr>
            <a:normAutofit/>
          </a:bodyPr>
          <a:lstStyle/>
          <a:p>
            <a:r>
              <a:rPr lang="en-US" cap="small" dirty="0" smtClean="0"/>
              <a:t>Strategies</a:t>
            </a:r>
            <a:endParaRPr lang="en-US" cap="small" dirty="0"/>
          </a:p>
        </p:txBody>
      </p:sp>
    </p:spTree>
    <p:extLst>
      <p:ext uri="{BB962C8B-B14F-4D97-AF65-F5344CB8AC3E}">
        <p14:creationId xmlns:p14="http://schemas.microsoft.com/office/powerpoint/2010/main" val="363878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49" y="302830"/>
            <a:ext cx="12748911" cy="6345767"/>
          </a:xfrm>
          <a:prstGeom prst="rect">
            <a:avLst/>
          </a:prstGeom>
        </p:spPr>
      </p:pic>
    </p:spTree>
    <p:extLst>
      <p:ext uri="{BB962C8B-B14F-4D97-AF65-F5344CB8AC3E}">
        <p14:creationId xmlns:p14="http://schemas.microsoft.com/office/powerpoint/2010/main" val="42656863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305729" y="1125888"/>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4545165" y="1863498"/>
            <a:ext cx="2738515" cy="2636948"/>
          </a:xfrm>
          <a:prstGeom prst="ellipse">
            <a:avLst/>
          </a:prstGeom>
          <a:solidFill>
            <a:srgbClr val="8DD7F7"/>
          </a:solidFill>
          <a:ln>
            <a:solidFill>
              <a:srgbClr val="8DD7F7"/>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Oval 19"/>
          <p:cNvSpPr/>
          <p:nvPr/>
        </p:nvSpPr>
        <p:spPr>
          <a:xfrm>
            <a:off x="7558515" y="1879397"/>
            <a:ext cx="2738515" cy="2636948"/>
          </a:xfrm>
          <a:prstGeom prst="ellipse">
            <a:avLst/>
          </a:prstGeom>
          <a:solidFill>
            <a:srgbClr val="F2A143"/>
          </a:solidFill>
          <a:ln>
            <a:solidFill>
              <a:srgbClr val="F2A14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Freeform 26"/>
          <p:cNvSpPr/>
          <p:nvPr/>
        </p:nvSpPr>
        <p:spPr>
          <a:xfrm>
            <a:off x="4607464" y="2725854"/>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a:solidFill>
                  <a:prstClr val="white"/>
                </a:solidFill>
              </a:rPr>
              <a:t>Health              Information      Technology</a:t>
            </a:r>
          </a:p>
        </p:txBody>
      </p:sp>
      <p:sp>
        <p:nvSpPr>
          <p:cNvPr id="19" name="Freeform 18"/>
          <p:cNvSpPr/>
          <p:nvPr/>
        </p:nvSpPr>
        <p:spPr>
          <a:xfrm>
            <a:off x="7620815" y="2741753"/>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a:solidFill>
                  <a:prstClr val="white"/>
                </a:solidFill>
              </a:rPr>
              <a:t>Practice     Facilitation</a:t>
            </a:r>
          </a:p>
        </p:txBody>
      </p:sp>
      <p:sp>
        <p:nvSpPr>
          <p:cNvPr id="11" name="TextBox 10"/>
          <p:cNvSpPr txBox="1"/>
          <p:nvPr/>
        </p:nvSpPr>
        <p:spPr>
          <a:xfrm>
            <a:off x="988150" y="2356741"/>
            <a:ext cx="2416046" cy="769441"/>
          </a:xfrm>
          <a:prstGeom prst="rect">
            <a:avLst/>
          </a:prstGeom>
          <a:noFill/>
        </p:spPr>
        <p:txBody>
          <a:bodyPr wrap="none" rtlCol="0">
            <a:spAutoFit/>
          </a:bodyPr>
          <a:lstStyle/>
          <a:p>
            <a:pPr algn="ctr"/>
            <a:r>
              <a:rPr lang="en-US" sz="4400" dirty="0">
                <a:solidFill>
                  <a:prstClr val="white"/>
                </a:solidFill>
                <a:latin typeface="Calibri Light" panose="020F0302020204030204"/>
              </a:rPr>
              <a:t>Strategies</a:t>
            </a:r>
          </a:p>
        </p:txBody>
      </p:sp>
    </p:spTree>
    <p:extLst>
      <p:ext uri="{BB962C8B-B14F-4D97-AF65-F5344CB8AC3E}">
        <p14:creationId xmlns:p14="http://schemas.microsoft.com/office/powerpoint/2010/main" val="10864972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676" y="1364105"/>
            <a:ext cx="11203548" cy="5428910"/>
          </a:xfrm>
        </p:spPr>
        <p:txBody>
          <a:bodyPr>
            <a:noAutofit/>
          </a:bodyPr>
          <a:lstStyle/>
          <a:p>
            <a:pPr marL="0" indent="0">
              <a:buNone/>
            </a:pPr>
            <a:r>
              <a:rPr lang="en-US" sz="3200" dirty="0" smtClean="0">
                <a:solidFill>
                  <a:schemeClr val="tx1"/>
                </a:solidFill>
              </a:rPr>
              <a:t>Elements of developing regional infrastructure for practice facilitation:</a:t>
            </a:r>
          </a:p>
          <a:p>
            <a:r>
              <a:rPr lang="en-US" sz="3200" dirty="0">
                <a:solidFill>
                  <a:schemeClr val="tx1"/>
                </a:solidFill>
              </a:rPr>
              <a:t>P</a:t>
            </a:r>
            <a:r>
              <a:rPr lang="en-US" sz="3200" dirty="0" smtClean="0">
                <a:solidFill>
                  <a:schemeClr val="tx1"/>
                </a:solidFill>
              </a:rPr>
              <a:t>rofessional workforce of trained practice facilitators</a:t>
            </a:r>
          </a:p>
          <a:p>
            <a:r>
              <a:rPr lang="en-US" sz="3200" dirty="0" smtClean="0">
                <a:solidFill>
                  <a:schemeClr val="tx1"/>
                </a:solidFill>
              </a:rPr>
              <a:t>Reach distant practices</a:t>
            </a:r>
          </a:p>
          <a:p>
            <a:r>
              <a:rPr lang="en-US" sz="3200" dirty="0">
                <a:solidFill>
                  <a:schemeClr val="tx1"/>
                </a:solidFill>
              </a:rPr>
              <a:t>T</a:t>
            </a:r>
            <a:r>
              <a:rPr lang="en-US" sz="3200" dirty="0" smtClean="0">
                <a:solidFill>
                  <a:schemeClr val="tx1"/>
                </a:solidFill>
              </a:rPr>
              <a:t>ools and guides to support facilitator work</a:t>
            </a:r>
          </a:p>
          <a:p>
            <a:r>
              <a:rPr lang="en-US" sz="3200" dirty="0" smtClean="0">
                <a:solidFill>
                  <a:schemeClr val="tx1"/>
                </a:solidFill>
              </a:rPr>
              <a:t>Strategies for quality assurance</a:t>
            </a:r>
          </a:p>
          <a:p>
            <a:pPr lvl="1"/>
            <a:r>
              <a:rPr lang="en-US" sz="3000" b="0" dirty="0" smtClean="0">
                <a:solidFill>
                  <a:schemeClr val="tx1"/>
                </a:solidFill>
              </a:rPr>
              <a:t>Tracking facilitator work with practices</a:t>
            </a:r>
          </a:p>
          <a:p>
            <a:pPr lvl="1"/>
            <a:r>
              <a:rPr lang="en-US" sz="3000" b="0" dirty="0" smtClean="0">
                <a:solidFill>
                  <a:schemeClr val="tx1"/>
                </a:solidFill>
              </a:rPr>
              <a:t>Observing facilitators</a:t>
            </a:r>
          </a:p>
          <a:p>
            <a:pPr lvl="1"/>
            <a:r>
              <a:rPr lang="en-US" sz="3000" b="0" dirty="0" smtClean="0">
                <a:solidFill>
                  <a:schemeClr val="tx1"/>
                </a:solidFill>
              </a:rPr>
              <a:t>Peer-to-peer learning</a:t>
            </a:r>
          </a:p>
          <a:p>
            <a:r>
              <a:rPr lang="en-US" sz="3200" dirty="0" smtClean="0">
                <a:solidFill>
                  <a:schemeClr val="tx1"/>
                </a:solidFill>
              </a:rPr>
              <a:t>PBRN role was critical</a:t>
            </a:r>
          </a:p>
          <a:p>
            <a:pPr marL="0" indent="0">
              <a:buNone/>
            </a:pPr>
            <a:endParaRPr lang="en-US" sz="3200" b="1" dirty="0" smtClean="0">
              <a:solidFill>
                <a:srgbClr val="384EA2"/>
              </a:solidFill>
            </a:endParaRPr>
          </a:p>
          <a:p>
            <a:pPr marL="0" indent="0" algn="ctr">
              <a:buNone/>
            </a:pPr>
            <a:endParaRPr lang="en-US" sz="3200" b="1" dirty="0">
              <a:solidFill>
                <a:srgbClr val="384EA2"/>
              </a:solidFill>
            </a:endParaRPr>
          </a:p>
          <a:p>
            <a:pPr marL="0" indent="0" algn="ctr">
              <a:buNone/>
            </a:pPr>
            <a:endParaRPr lang="en-US" sz="3200" b="1" dirty="0" smtClean="0">
              <a:solidFill>
                <a:srgbClr val="384EA2"/>
              </a:solidFill>
            </a:endParaRPr>
          </a:p>
          <a:p>
            <a:pPr marL="0" indent="0" algn="ctr">
              <a:buNone/>
            </a:pPr>
            <a:endParaRPr lang="en-US" sz="3200" dirty="0">
              <a:solidFill>
                <a:srgbClr val="384EA2"/>
              </a:solidFill>
            </a:endParaRPr>
          </a:p>
          <a:p>
            <a:pPr marL="0" indent="0" algn="ctr">
              <a:buNone/>
            </a:pPr>
            <a:endParaRPr lang="en-US" sz="3200" i="1" dirty="0" smtClean="0">
              <a:solidFill>
                <a:srgbClr val="7573B0"/>
              </a:solidFill>
            </a:endParaRPr>
          </a:p>
        </p:txBody>
      </p:sp>
      <p:sp>
        <p:nvSpPr>
          <p:cNvPr id="5" name="Title 2"/>
          <p:cNvSpPr txBox="1">
            <a:spLocks/>
          </p:cNvSpPr>
          <p:nvPr/>
        </p:nvSpPr>
        <p:spPr>
          <a:xfrm>
            <a:off x="494676" y="326144"/>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smtClean="0"/>
              <a:t>External Support |</a:t>
            </a:r>
            <a:endParaRPr lang="en-US" cap="small" dirty="0"/>
          </a:p>
        </p:txBody>
      </p:sp>
      <p:sp>
        <p:nvSpPr>
          <p:cNvPr id="6" name="Text Placeholder 3"/>
          <p:cNvSpPr txBox="1">
            <a:spLocks/>
          </p:cNvSpPr>
          <p:nvPr/>
        </p:nvSpPr>
        <p:spPr>
          <a:xfrm>
            <a:off x="4482354" y="325438"/>
            <a:ext cx="6834870" cy="927100"/>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a:buNone/>
              <a:defRPr sz="4000" b="0" i="0" kern="1200">
                <a:solidFill>
                  <a:srgbClr val="00ADEF"/>
                </a:solidFill>
                <a:latin typeface="+mj-lt"/>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000" b="0" i="0" kern="1200">
                <a:solidFill>
                  <a:srgbClr val="384EA2"/>
                </a:solidFill>
                <a:latin typeface="+mj-lt"/>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1800" b="0" i="0" kern="1200">
                <a:solidFill>
                  <a:srgbClr val="00ADEF"/>
                </a:solidFill>
                <a:latin typeface="+mj-lt"/>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rgbClr val="4D4D4C"/>
                </a:solidFill>
                <a:latin typeface="+mj-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rgbClr val="4D4D4C"/>
                </a:solidFill>
                <a:latin typeface="+mj-lt"/>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cap="small" dirty="0" smtClean="0"/>
              <a:t>Practice Facilitation Infrastructure</a:t>
            </a:r>
            <a:endParaRPr lang="en-US" cap="small" dirty="0"/>
          </a:p>
        </p:txBody>
      </p:sp>
    </p:spTree>
    <p:extLst>
      <p:ext uri="{BB962C8B-B14F-4D97-AF65-F5344CB8AC3E}">
        <p14:creationId xmlns:p14="http://schemas.microsoft.com/office/powerpoint/2010/main" val="182498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754" y="1364105"/>
            <a:ext cx="11323470" cy="5428910"/>
          </a:xfrm>
        </p:spPr>
        <p:txBody>
          <a:bodyPr>
            <a:noAutofit/>
          </a:bodyPr>
          <a:lstStyle/>
          <a:p>
            <a:pPr marL="0" lvl="0" indent="0">
              <a:buNone/>
            </a:pPr>
            <a:r>
              <a:rPr lang="en-US" sz="3600" b="1" dirty="0" smtClean="0"/>
              <a:t>Facilitators work to improve practice capacity and ABCS by:</a:t>
            </a:r>
          </a:p>
          <a:p>
            <a:pPr lvl="0"/>
            <a:r>
              <a:rPr lang="en-US" sz="3200" dirty="0" smtClean="0"/>
              <a:t>Pulling </a:t>
            </a:r>
            <a:r>
              <a:rPr lang="en-US" sz="3200" dirty="0"/>
              <a:t>patient lists and teaching practices how to do this</a:t>
            </a:r>
          </a:p>
          <a:p>
            <a:pPr lvl="0"/>
            <a:endParaRPr lang="en-US" sz="1200" dirty="0" smtClean="0"/>
          </a:p>
          <a:p>
            <a:pPr lvl="0"/>
            <a:r>
              <a:rPr lang="en-US" sz="3200" dirty="0" smtClean="0"/>
              <a:t>Planning </a:t>
            </a:r>
            <a:r>
              <a:rPr lang="en-US" sz="3200" dirty="0"/>
              <a:t>PDSA </a:t>
            </a:r>
            <a:r>
              <a:rPr lang="en-US" sz="3200" dirty="0" smtClean="0"/>
              <a:t>cycles</a:t>
            </a:r>
          </a:p>
          <a:p>
            <a:pPr marL="0" lvl="0" indent="0">
              <a:buNone/>
            </a:pPr>
            <a:endParaRPr lang="en-US" sz="1200" dirty="0" smtClean="0"/>
          </a:p>
          <a:p>
            <a:pPr lvl="0"/>
            <a:r>
              <a:rPr lang="en-US" sz="3200" dirty="0" smtClean="0"/>
              <a:t>Holding </a:t>
            </a:r>
            <a:r>
              <a:rPr lang="en-US" sz="3200" dirty="0"/>
              <a:t>practices accountable to making the </a:t>
            </a:r>
            <a:r>
              <a:rPr lang="en-US" sz="3200" dirty="0" smtClean="0"/>
              <a:t>changes</a:t>
            </a:r>
            <a:endParaRPr lang="en-US" sz="3200" dirty="0"/>
          </a:p>
          <a:p>
            <a:pPr lvl="0"/>
            <a:endParaRPr lang="en-US" sz="1200" dirty="0" smtClean="0"/>
          </a:p>
          <a:p>
            <a:pPr lvl="0"/>
            <a:r>
              <a:rPr lang="en-US" sz="3200" dirty="0" smtClean="0"/>
              <a:t>Educating </a:t>
            </a:r>
            <a:r>
              <a:rPr lang="en-US" sz="3200" dirty="0"/>
              <a:t>practice </a:t>
            </a:r>
            <a:r>
              <a:rPr lang="en-US" sz="3200" dirty="0" smtClean="0"/>
              <a:t>staff</a:t>
            </a:r>
          </a:p>
          <a:p>
            <a:pPr lvl="0"/>
            <a:endParaRPr lang="en-US" sz="1200" dirty="0"/>
          </a:p>
          <a:p>
            <a:pPr lvl="0"/>
            <a:r>
              <a:rPr lang="en-US" sz="3200" dirty="0" smtClean="0"/>
              <a:t>Sharing </a:t>
            </a:r>
            <a:r>
              <a:rPr lang="en-US" sz="3200" dirty="0"/>
              <a:t>approaches and ideas across </a:t>
            </a:r>
            <a:r>
              <a:rPr lang="en-US" sz="3200" dirty="0" smtClean="0"/>
              <a:t>practices</a:t>
            </a:r>
          </a:p>
          <a:p>
            <a:pPr lvl="0"/>
            <a:endParaRPr lang="en-US" sz="1200" dirty="0"/>
          </a:p>
          <a:p>
            <a:pPr lvl="0"/>
            <a:r>
              <a:rPr lang="en-US" sz="3200" dirty="0" smtClean="0"/>
              <a:t>Connecting </a:t>
            </a:r>
            <a:r>
              <a:rPr lang="en-US" sz="3200" dirty="0"/>
              <a:t>peers across practices</a:t>
            </a:r>
          </a:p>
          <a:p>
            <a:pPr marL="0" indent="0">
              <a:buNone/>
            </a:pPr>
            <a:endParaRPr lang="en-US" sz="3200" b="1" dirty="0" smtClean="0">
              <a:solidFill>
                <a:srgbClr val="384EA2"/>
              </a:solidFill>
            </a:endParaRPr>
          </a:p>
          <a:p>
            <a:pPr marL="0" indent="0" algn="ctr">
              <a:buNone/>
            </a:pPr>
            <a:endParaRPr lang="en-US" sz="3200" b="1" dirty="0">
              <a:solidFill>
                <a:srgbClr val="384EA2"/>
              </a:solidFill>
            </a:endParaRPr>
          </a:p>
          <a:p>
            <a:pPr marL="0" indent="0" algn="ctr">
              <a:buNone/>
            </a:pPr>
            <a:endParaRPr lang="en-US" sz="3200" b="1" dirty="0" smtClean="0">
              <a:solidFill>
                <a:srgbClr val="384EA2"/>
              </a:solidFill>
            </a:endParaRPr>
          </a:p>
          <a:p>
            <a:pPr marL="0" indent="0" algn="ctr">
              <a:buNone/>
            </a:pPr>
            <a:endParaRPr lang="en-US" sz="3200" dirty="0">
              <a:solidFill>
                <a:srgbClr val="384EA2"/>
              </a:solidFill>
            </a:endParaRPr>
          </a:p>
          <a:p>
            <a:pPr marL="0" indent="0" algn="ctr">
              <a:buNone/>
            </a:pPr>
            <a:endParaRPr lang="en-US" sz="3200" i="1" dirty="0" smtClean="0">
              <a:solidFill>
                <a:srgbClr val="7573B0"/>
              </a:solidFill>
            </a:endParaRPr>
          </a:p>
        </p:txBody>
      </p:sp>
      <p:sp>
        <p:nvSpPr>
          <p:cNvPr id="5" name="Title 2"/>
          <p:cNvSpPr txBox="1">
            <a:spLocks/>
          </p:cNvSpPr>
          <p:nvPr/>
        </p:nvSpPr>
        <p:spPr>
          <a:xfrm>
            <a:off x="494676" y="326144"/>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smtClean="0"/>
              <a:t>External Support |</a:t>
            </a:r>
            <a:endParaRPr lang="en-US" cap="small" dirty="0"/>
          </a:p>
        </p:txBody>
      </p:sp>
      <p:sp>
        <p:nvSpPr>
          <p:cNvPr id="6" name="Text Placeholder 3"/>
          <p:cNvSpPr txBox="1">
            <a:spLocks/>
          </p:cNvSpPr>
          <p:nvPr/>
        </p:nvSpPr>
        <p:spPr>
          <a:xfrm>
            <a:off x="4482354" y="325438"/>
            <a:ext cx="6834870" cy="9271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4000" b="0" i="0" kern="1200">
                <a:solidFill>
                  <a:srgbClr val="00ADEF"/>
                </a:solidFill>
                <a:latin typeface="+mj-lt"/>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000" b="0" i="0" kern="1200">
                <a:solidFill>
                  <a:srgbClr val="384EA2"/>
                </a:solidFill>
                <a:latin typeface="+mj-lt"/>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1800" b="0" i="0" kern="1200">
                <a:solidFill>
                  <a:srgbClr val="00ADEF"/>
                </a:solidFill>
                <a:latin typeface="+mj-lt"/>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rgbClr val="4D4D4C"/>
                </a:solidFill>
                <a:latin typeface="+mj-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rgbClr val="4D4D4C"/>
                </a:solidFill>
                <a:latin typeface="+mj-lt"/>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cap="small" dirty="0" smtClean="0"/>
              <a:t>Practice Facilitation Activities</a:t>
            </a:r>
            <a:endParaRPr lang="en-US" cap="small" dirty="0"/>
          </a:p>
        </p:txBody>
      </p:sp>
    </p:spTree>
    <p:extLst>
      <p:ext uri="{BB962C8B-B14F-4D97-AF65-F5344CB8AC3E}">
        <p14:creationId xmlns:p14="http://schemas.microsoft.com/office/powerpoint/2010/main" val="21045856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676" y="1364105"/>
            <a:ext cx="11203548" cy="5428910"/>
          </a:xfrm>
        </p:spPr>
        <p:txBody>
          <a:bodyPr>
            <a:noAutofit/>
          </a:bodyPr>
          <a:lstStyle/>
          <a:p>
            <a:r>
              <a:rPr lang="en-US" sz="3200" dirty="0" smtClean="0"/>
              <a:t>Observing </a:t>
            </a:r>
            <a:r>
              <a:rPr lang="en-US" sz="3200" dirty="0"/>
              <a:t>and helping with workflow </a:t>
            </a:r>
            <a:r>
              <a:rPr lang="en-US" sz="3200" dirty="0" smtClean="0"/>
              <a:t>changes</a:t>
            </a:r>
          </a:p>
          <a:p>
            <a:pPr lvl="0"/>
            <a:endParaRPr lang="en-US" sz="1200" dirty="0"/>
          </a:p>
          <a:p>
            <a:pPr lvl="0"/>
            <a:r>
              <a:rPr lang="en-US" sz="3200" dirty="0"/>
              <a:t>Explaining how measures are calculated and why documentation of certain types is </a:t>
            </a:r>
            <a:r>
              <a:rPr lang="en-US" sz="3200" dirty="0" smtClean="0"/>
              <a:t>important</a:t>
            </a:r>
          </a:p>
          <a:p>
            <a:pPr lvl="0"/>
            <a:endParaRPr lang="en-US" sz="1200" dirty="0"/>
          </a:p>
          <a:p>
            <a:pPr lvl="0"/>
            <a:r>
              <a:rPr lang="en-US" sz="3200" dirty="0" smtClean="0"/>
              <a:t>Working </a:t>
            </a:r>
            <a:r>
              <a:rPr lang="en-US" sz="3200" dirty="0"/>
              <a:t>behind the scenes to help build staff </a:t>
            </a:r>
            <a:r>
              <a:rPr lang="en-US" sz="3200" dirty="0" smtClean="0"/>
              <a:t>leadership and QI capacity</a:t>
            </a:r>
          </a:p>
          <a:p>
            <a:pPr lvl="0"/>
            <a:endParaRPr lang="en-US" sz="1200" dirty="0"/>
          </a:p>
          <a:p>
            <a:pPr lvl="0"/>
            <a:r>
              <a:rPr lang="en-US" sz="3200" dirty="0" smtClean="0"/>
              <a:t>Helping </a:t>
            </a:r>
            <a:r>
              <a:rPr lang="en-US" sz="3200" dirty="0"/>
              <a:t>with EHR </a:t>
            </a:r>
            <a:r>
              <a:rPr lang="en-US" sz="3200" dirty="0" smtClean="0"/>
              <a:t>problems</a:t>
            </a:r>
          </a:p>
          <a:p>
            <a:pPr lvl="0"/>
            <a:endParaRPr lang="en-US" sz="1200" dirty="0"/>
          </a:p>
          <a:p>
            <a:pPr lvl="0"/>
            <a:r>
              <a:rPr lang="en-US" sz="3200" dirty="0" smtClean="0"/>
              <a:t>Helping </a:t>
            </a:r>
            <a:r>
              <a:rPr lang="en-US" sz="3200" dirty="0"/>
              <a:t>practices address other systems issues </a:t>
            </a:r>
            <a:r>
              <a:rPr lang="en-US" sz="3200" dirty="0" smtClean="0"/>
              <a:t>indirectly related to </a:t>
            </a:r>
            <a:r>
              <a:rPr lang="en-US" sz="3200" dirty="0"/>
              <a:t>ABCS</a:t>
            </a:r>
          </a:p>
          <a:p>
            <a:pPr marL="0" indent="0">
              <a:buNone/>
            </a:pPr>
            <a:endParaRPr lang="en-US" sz="3200" b="1" dirty="0" smtClean="0">
              <a:solidFill>
                <a:srgbClr val="384EA2"/>
              </a:solidFill>
            </a:endParaRPr>
          </a:p>
          <a:p>
            <a:pPr marL="0" indent="0" algn="ctr">
              <a:buNone/>
            </a:pPr>
            <a:endParaRPr lang="en-US" sz="3200" b="1" dirty="0">
              <a:solidFill>
                <a:srgbClr val="384EA2"/>
              </a:solidFill>
            </a:endParaRPr>
          </a:p>
          <a:p>
            <a:pPr marL="0" indent="0" algn="ctr">
              <a:buNone/>
            </a:pPr>
            <a:endParaRPr lang="en-US" sz="3200" b="1" dirty="0" smtClean="0">
              <a:solidFill>
                <a:srgbClr val="384EA2"/>
              </a:solidFill>
            </a:endParaRPr>
          </a:p>
          <a:p>
            <a:pPr marL="0" indent="0" algn="ctr">
              <a:buNone/>
            </a:pPr>
            <a:endParaRPr lang="en-US" sz="3200" dirty="0">
              <a:solidFill>
                <a:srgbClr val="384EA2"/>
              </a:solidFill>
            </a:endParaRPr>
          </a:p>
          <a:p>
            <a:pPr marL="0" indent="0" algn="ctr">
              <a:buNone/>
            </a:pPr>
            <a:endParaRPr lang="en-US" sz="3200" i="1" dirty="0" smtClean="0">
              <a:solidFill>
                <a:srgbClr val="7573B0"/>
              </a:solidFill>
            </a:endParaRPr>
          </a:p>
        </p:txBody>
      </p:sp>
      <p:sp>
        <p:nvSpPr>
          <p:cNvPr id="5" name="Title 2"/>
          <p:cNvSpPr txBox="1">
            <a:spLocks/>
          </p:cNvSpPr>
          <p:nvPr/>
        </p:nvSpPr>
        <p:spPr>
          <a:xfrm>
            <a:off x="494676" y="326144"/>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smtClean="0"/>
              <a:t>External Support |</a:t>
            </a:r>
            <a:endParaRPr lang="en-US" cap="small" dirty="0"/>
          </a:p>
        </p:txBody>
      </p:sp>
      <p:sp>
        <p:nvSpPr>
          <p:cNvPr id="6" name="Text Placeholder 3"/>
          <p:cNvSpPr txBox="1">
            <a:spLocks/>
          </p:cNvSpPr>
          <p:nvPr/>
        </p:nvSpPr>
        <p:spPr>
          <a:xfrm>
            <a:off x="4482354" y="325438"/>
            <a:ext cx="6834870" cy="9271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4000" b="0" i="0" kern="1200">
                <a:solidFill>
                  <a:srgbClr val="00ADEF"/>
                </a:solidFill>
                <a:latin typeface="+mj-lt"/>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000" b="0" i="0" kern="1200">
                <a:solidFill>
                  <a:srgbClr val="384EA2"/>
                </a:solidFill>
                <a:latin typeface="+mj-lt"/>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1800" b="0" i="0" kern="1200">
                <a:solidFill>
                  <a:srgbClr val="00ADEF"/>
                </a:solidFill>
                <a:latin typeface="+mj-lt"/>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rgbClr val="4D4D4C"/>
                </a:solidFill>
                <a:latin typeface="+mj-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rgbClr val="4D4D4C"/>
                </a:solidFill>
                <a:latin typeface="+mj-lt"/>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cap="small" dirty="0" smtClean="0"/>
              <a:t>Practice Facilitation Activities</a:t>
            </a:r>
            <a:endParaRPr lang="en-US" cap="small" dirty="0"/>
          </a:p>
        </p:txBody>
      </p:sp>
    </p:spTree>
    <p:extLst>
      <p:ext uri="{BB962C8B-B14F-4D97-AF65-F5344CB8AC3E}">
        <p14:creationId xmlns:p14="http://schemas.microsoft.com/office/powerpoint/2010/main" val="18492797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53376"/>
            <a:ext cx="12192000" cy="4384715"/>
          </a:xfrm>
          <a:prstGeom prst="rect">
            <a:avLst/>
          </a:prstGeom>
          <a:solidFill>
            <a:srgbClr val="7575B2"/>
          </a:solidFill>
          <a:ln>
            <a:solidFill>
              <a:srgbClr val="757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2"/>
          <p:cNvSpPr txBox="1">
            <a:spLocks/>
          </p:cNvSpPr>
          <p:nvPr/>
        </p:nvSpPr>
        <p:spPr>
          <a:xfrm>
            <a:off x="513512" y="358725"/>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smtClean="0"/>
              <a:t>The Work of Practice Facilitators and Health IT Experts</a:t>
            </a:r>
            <a:endParaRPr lang="en-US" cap="small" dirty="0">
              <a:solidFill>
                <a:srgbClr val="00ADEF"/>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083" b="31241"/>
          <a:stretch/>
        </p:blipFill>
        <p:spPr>
          <a:xfrm>
            <a:off x="1644497" y="1823290"/>
            <a:ext cx="8732704" cy="3591499"/>
          </a:xfrm>
          <a:prstGeom prst="rect">
            <a:avLst/>
          </a:prstGeom>
          <a:solidFill>
            <a:srgbClr val="F2A143"/>
          </a:solidFill>
        </p:spPr>
      </p:pic>
    </p:spTree>
    <p:extLst>
      <p:ext uri="{BB962C8B-B14F-4D97-AF65-F5344CB8AC3E}">
        <p14:creationId xmlns:p14="http://schemas.microsoft.com/office/powerpoint/2010/main" val="1477447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719" y="1285650"/>
            <a:ext cx="5384943" cy="5374896"/>
          </a:xfrm>
          <a:prstGeom prst="rect">
            <a:avLst/>
          </a:prstGeom>
        </p:spPr>
      </p:pic>
      <p:sp>
        <p:nvSpPr>
          <p:cNvPr id="9" name="Title 2"/>
          <p:cNvSpPr txBox="1">
            <a:spLocks/>
          </p:cNvSpPr>
          <p:nvPr/>
        </p:nvSpPr>
        <p:spPr>
          <a:xfrm>
            <a:off x="513512" y="358725"/>
            <a:ext cx="2261971" cy="926925"/>
          </a:xfrm>
          <a:prstGeom prst="rect">
            <a:avLst/>
          </a:prstGeom>
          <a:noFill/>
        </p:spPr>
        <p:txBody>
          <a:bodyPr vert="horz" wrap="none" lIns="91440" tIns="45720" rIns="91440" bIns="45720" numCol="1" rtlCol="0" anchor="ctr">
            <a:normAutofit/>
          </a:bodyPr>
          <a:lstStyle>
            <a:lvl1pPr algn="l" defTabSz="914400" rtl="0" eaLnBrk="1" latinLnBrk="0" hangingPunct="1">
              <a:lnSpc>
                <a:spcPct val="90000"/>
              </a:lnSpc>
              <a:spcBef>
                <a:spcPct val="0"/>
              </a:spcBef>
              <a:buNone/>
              <a:defRPr sz="4000" b="0" i="0" kern="1200" baseline="0">
                <a:solidFill>
                  <a:srgbClr val="384EA2"/>
                </a:solidFill>
                <a:latin typeface="+mn-lt"/>
                <a:ea typeface="Gotham Medium" charset="0"/>
                <a:cs typeface="Gotham Medium" charset="0"/>
              </a:defRPr>
            </a:lvl1pPr>
          </a:lstStyle>
          <a:p>
            <a:r>
              <a:rPr lang="en-US" cap="small" dirty="0"/>
              <a:t>Longitudinal ABCS </a:t>
            </a:r>
            <a:r>
              <a:rPr lang="en-US" cap="small" dirty="0" smtClean="0"/>
              <a:t>Trajectories</a:t>
            </a:r>
            <a:endParaRPr lang="en-US" cap="small" dirty="0">
              <a:solidFill>
                <a:srgbClr val="00ADEF"/>
              </a:solidFill>
            </a:endParaRPr>
          </a:p>
        </p:txBody>
      </p:sp>
    </p:spTree>
    <p:extLst>
      <p:ext uri="{BB962C8B-B14F-4D97-AF65-F5344CB8AC3E}">
        <p14:creationId xmlns:p14="http://schemas.microsoft.com/office/powerpoint/2010/main" val="1841600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33955" y="1125888"/>
            <a:ext cx="3780890" cy="4000589"/>
            <a:chOff x="8233955" y="1125888"/>
            <a:chExt cx="3780890" cy="4000589"/>
          </a:xfrm>
        </p:grpSpPr>
        <p:sp>
          <p:nvSpPr>
            <p:cNvPr id="7" name="Oval 6"/>
            <p:cNvSpPr/>
            <p:nvPr/>
          </p:nvSpPr>
          <p:spPr>
            <a:xfrm>
              <a:off x="8233955" y="1125888"/>
              <a:ext cx="3780890" cy="4000589"/>
            </a:xfrm>
            <a:prstGeom prst="ellipse">
              <a:avLst/>
            </a:prstGeom>
            <a:solidFill>
              <a:srgbClr val="8DD7F7"/>
            </a:solidFill>
            <a:ln>
              <a:solidFill>
                <a:srgbClr val="8DD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8358830" y="2356740"/>
              <a:ext cx="3531139" cy="769441"/>
            </a:xfrm>
            <a:prstGeom prst="rect">
              <a:avLst/>
            </a:prstGeom>
            <a:noFill/>
          </p:spPr>
          <p:txBody>
            <a:bodyPr wrap="square" rtlCol="0">
              <a:spAutoFit/>
            </a:bodyPr>
            <a:lstStyle/>
            <a:p>
              <a:pPr algn="ctr"/>
              <a:r>
                <a:rPr lang="en-US" sz="4400" dirty="0" smtClean="0">
                  <a:solidFill>
                    <a:prstClr val="white"/>
                  </a:solidFill>
                  <a:latin typeface="Calibri Light" panose="020F0302020204030204"/>
                </a:rPr>
                <a:t>Strategies </a:t>
              </a:r>
              <a:endParaRPr lang="en-US" sz="4400" dirty="0">
                <a:solidFill>
                  <a:prstClr val="white"/>
                </a:solidFill>
                <a:latin typeface="Calibri Light" panose="020F0302020204030204"/>
              </a:endParaRPr>
            </a:p>
          </p:txBody>
        </p:sp>
      </p:grpSp>
      <p:grpSp>
        <p:nvGrpSpPr>
          <p:cNvPr id="2" name="Group 1"/>
          <p:cNvGrpSpPr/>
          <p:nvPr/>
        </p:nvGrpSpPr>
        <p:grpSpPr>
          <a:xfrm>
            <a:off x="305729" y="1125888"/>
            <a:ext cx="3780890" cy="4000589"/>
            <a:chOff x="305729" y="1125888"/>
            <a:chExt cx="3780890" cy="4000589"/>
          </a:xfrm>
        </p:grpSpPr>
        <p:sp>
          <p:nvSpPr>
            <p:cNvPr id="5" name="Oval 4"/>
            <p:cNvSpPr/>
            <p:nvPr/>
          </p:nvSpPr>
          <p:spPr>
            <a:xfrm>
              <a:off x="305729" y="1125888"/>
              <a:ext cx="3780890" cy="4000589"/>
            </a:xfrm>
            <a:prstGeom prst="ellipse">
              <a:avLst/>
            </a:prstGeom>
            <a:solidFill>
              <a:srgbClr val="384EA2"/>
            </a:solidFill>
            <a:ln>
              <a:solidFill>
                <a:srgbClr val="38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764275" y="2356741"/>
              <a:ext cx="2863797" cy="769441"/>
            </a:xfrm>
            <a:prstGeom prst="rect">
              <a:avLst/>
            </a:prstGeom>
            <a:noFill/>
          </p:spPr>
          <p:txBody>
            <a:bodyPr wrap="none" rtlCol="0">
              <a:spAutoFit/>
            </a:bodyPr>
            <a:lstStyle/>
            <a:p>
              <a:pPr algn="ctr"/>
              <a:r>
                <a:rPr lang="en-US" sz="4400" dirty="0">
                  <a:solidFill>
                    <a:prstClr val="white"/>
                  </a:solidFill>
                  <a:latin typeface="Calibri Light" panose="020F0302020204030204"/>
                </a:rPr>
                <a:t>Background</a:t>
              </a:r>
            </a:p>
          </p:txBody>
        </p:sp>
      </p:grpSp>
      <p:grpSp>
        <p:nvGrpSpPr>
          <p:cNvPr id="3" name="Group 2"/>
          <p:cNvGrpSpPr/>
          <p:nvPr/>
        </p:nvGrpSpPr>
        <p:grpSpPr>
          <a:xfrm>
            <a:off x="4269842" y="1125888"/>
            <a:ext cx="3780890" cy="4000589"/>
            <a:chOff x="4269842" y="1125888"/>
            <a:chExt cx="3780890" cy="4000589"/>
          </a:xfrm>
        </p:grpSpPr>
        <p:sp>
          <p:nvSpPr>
            <p:cNvPr id="6" name="Oval 5"/>
            <p:cNvSpPr/>
            <p:nvPr/>
          </p:nvSpPr>
          <p:spPr>
            <a:xfrm>
              <a:off x="4269842" y="1125888"/>
              <a:ext cx="3780890" cy="4000589"/>
            </a:xfrm>
            <a:prstGeom prst="ellipse">
              <a:avLst/>
            </a:prstGeom>
            <a:solidFill>
              <a:srgbClr val="00ADEF"/>
            </a:solidFill>
            <a:ln>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441515" y="2397738"/>
              <a:ext cx="3437543" cy="769441"/>
            </a:xfrm>
            <a:prstGeom prst="rect">
              <a:avLst/>
            </a:prstGeom>
            <a:noFill/>
          </p:spPr>
          <p:txBody>
            <a:bodyPr wrap="square" rtlCol="0">
              <a:spAutoFit/>
            </a:bodyPr>
            <a:lstStyle/>
            <a:p>
              <a:pPr algn="ctr"/>
              <a:r>
                <a:rPr lang="en-US" sz="4400" dirty="0" smtClean="0">
                  <a:solidFill>
                    <a:prstClr val="white"/>
                  </a:solidFill>
                  <a:latin typeface="Calibri Light" panose="020F0302020204030204"/>
                </a:rPr>
                <a:t>Opportunities</a:t>
              </a:r>
              <a:endParaRPr lang="en-US" sz="4400" dirty="0">
                <a:solidFill>
                  <a:prstClr val="white"/>
                </a:solidFill>
                <a:latin typeface="Calibri Light" panose="020F0302020204030204"/>
              </a:endParaRPr>
            </a:p>
          </p:txBody>
        </p:sp>
      </p:grpSp>
      <p:grpSp>
        <p:nvGrpSpPr>
          <p:cNvPr id="14" name="Group 13"/>
          <p:cNvGrpSpPr/>
          <p:nvPr/>
        </p:nvGrpSpPr>
        <p:grpSpPr>
          <a:xfrm>
            <a:off x="4269842" y="1125888"/>
            <a:ext cx="3780890" cy="4000589"/>
            <a:chOff x="2051935" y="4105832"/>
            <a:chExt cx="3780890" cy="4000589"/>
          </a:xfrm>
        </p:grpSpPr>
        <p:sp>
          <p:nvSpPr>
            <p:cNvPr id="12" name="Oval 11"/>
            <p:cNvSpPr/>
            <p:nvPr/>
          </p:nvSpPr>
          <p:spPr>
            <a:xfrm>
              <a:off x="2051935" y="4105832"/>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p:nvSpPr>
          <p:spPr>
            <a:xfrm>
              <a:off x="2223608" y="4858863"/>
              <a:ext cx="3437543" cy="2123658"/>
            </a:xfrm>
            <a:prstGeom prst="rect">
              <a:avLst/>
            </a:prstGeom>
            <a:noFill/>
          </p:spPr>
          <p:txBody>
            <a:bodyPr wrap="square" rtlCol="0">
              <a:spAutoFit/>
            </a:bodyPr>
            <a:lstStyle/>
            <a:p>
              <a:pPr algn="ctr"/>
              <a:r>
                <a:rPr lang="en-US" sz="4400" dirty="0" smtClean="0">
                  <a:solidFill>
                    <a:prstClr val="white"/>
                  </a:solidFill>
                  <a:latin typeface="Calibri Light" panose="020F0302020204030204"/>
                </a:rPr>
                <a:t>Future Opportunities for PBRNs</a:t>
              </a:r>
              <a:endParaRPr lang="en-US" sz="4400" dirty="0">
                <a:solidFill>
                  <a:prstClr val="white"/>
                </a:solidFill>
                <a:latin typeface="Calibri Light" panose="020F0302020204030204"/>
              </a:endParaRPr>
            </a:p>
          </p:txBody>
        </p:sp>
      </p:grpSp>
    </p:spTree>
    <p:extLst>
      <p:ext uri="{BB962C8B-B14F-4D97-AF65-F5344CB8AC3E}">
        <p14:creationId xmlns:p14="http://schemas.microsoft.com/office/powerpoint/2010/main" val="106461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strVal val="ppt_h"/>
                                          </p:val>
                                        </p:tav>
                                      </p:tavLst>
                                    </p:anim>
                                    <p:set>
                                      <p:cBhvr>
                                        <p:cTn id="8" dur="1" fill="hold">
                                          <p:stCondLst>
                                            <p:cond delay="499"/>
                                          </p:stCondLst>
                                        </p:cTn>
                                        <p:tgtEl>
                                          <p:spTgt spid="2"/>
                                        </p:tgtEl>
                                        <p:attrNameLst>
                                          <p:attrName>style.visibility</p:attrName>
                                        </p:attrNameLst>
                                      </p:cBhvr>
                                      <p:to>
                                        <p:strVal val="hidden"/>
                                      </p:to>
                                    </p:set>
                                  </p:childTnLst>
                                </p:cTn>
                              </p:par>
                              <p:par>
                                <p:cTn id="9" presetID="17" presetClass="exit" presetSubtype="10" fill="hold" nodeType="withEffect">
                                  <p:stCondLst>
                                    <p:cond delay="0"/>
                                  </p:stCondLst>
                                  <p:childTnLst>
                                    <p:anim calcmode="lin" valueType="num">
                                      <p:cBhvr>
                                        <p:cTn id="10" dur="500"/>
                                        <p:tgtEl>
                                          <p:spTgt spid="4"/>
                                        </p:tgtEl>
                                        <p:attrNameLst>
                                          <p:attrName>ppt_w</p:attrName>
                                        </p:attrNameLst>
                                      </p:cBhvr>
                                      <p:tavLst>
                                        <p:tav tm="0">
                                          <p:val>
                                            <p:strVal val="ppt_w"/>
                                          </p:val>
                                        </p:tav>
                                        <p:tav tm="100000">
                                          <p:val>
                                            <p:fltVal val="0"/>
                                          </p:val>
                                        </p:tav>
                                      </p:tavLst>
                                    </p:anim>
                                    <p:anim calcmode="lin" valueType="num">
                                      <p:cBhvr>
                                        <p:cTn id="11" dur="500"/>
                                        <p:tgtEl>
                                          <p:spTgt spid="4"/>
                                        </p:tgtEl>
                                        <p:attrNameLst>
                                          <p:attrName>ppt_h</p:attrName>
                                        </p:attrNameLst>
                                      </p:cBhvr>
                                      <p:tavLst>
                                        <p:tav tm="0">
                                          <p:val>
                                            <p:strVal val="ppt_h"/>
                                          </p:val>
                                        </p:tav>
                                        <p:tav tm="100000">
                                          <p:val>
                                            <p:strVal val="ppt_h"/>
                                          </p:val>
                                        </p:tav>
                                      </p:tavLst>
                                    </p:anim>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cap="small" dirty="0" smtClean="0"/>
              <a:t>PBRNs |</a:t>
            </a:r>
            <a:endParaRPr lang="en-US" cap="small" dirty="0"/>
          </a:p>
        </p:txBody>
      </p:sp>
      <p:sp>
        <p:nvSpPr>
          <p:cNvPr id="4" name="Text Placeholder 3"/>
          <p:cNvSpPr>
            <a:spLocks noGrp="1"/>
          </p:cNvSpPr>
          <p:nvPr>
            <p:ph type="body" sz="quarter" idx="12"/>
          </p:nvPr>
        </p:nvSpPr>
        <p:spPr>
          <a:xfrm>
            <a:off x="2327100" y="326144"/>
            <a:ext cx="6983506" cy="927100"/>
          </a:xfrm>
        </p:spPr>
        <p:txBody>
          <a:bodyPr>
            <a:normAutofit/>
          </a:bodyPr>
          <a:lstStyle/>
          <a:p>
            <a:r>
              <a:rPr lang="en-US" cap="small" dirty="0" smtClean="0"/>
              <a:t>Questions For The Road Ahead</a:t>
            </a:r>
            <a:endParaRPr lang="en-US" cap="small" dirty="0"/>
          </a:p>
        </p:txBody>
      </p:sp>
      <p:sp>
        <p:nvSpPr>
          <p:cNvPr id="5" name="Rectangle 1"/>
          <p:cNvSpPr>
            <a:spLocks noGrp="1" noChangeArrowheads="1"/>
          </p:cNvSpPr>
          <p:nvPr>
            <p:ph idx="1"/>
          </p:nvPr>
        </p:nvSpPr>
        <p:spPr bwMode="auto">
          <a:xfrm>
            <a:off x="495300" y="1045833"/>
            <a:ext cx="10968567"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7338" indent="-287338">
              <a:lnSpc>
                <a:spcPct val="100000"/>
              </a:lnSpc>
              <a:spcAft>
                <a:spcPts val="1200"/>
              </a:spcAft>
            </a:pPr>
            <a:r>
              <a:rPr kumimoji="0" lang="en-US" altLang="en-US" sz="2600" b="0" i="0" u="none" strike="noStrike" cap="none" normalizeH="0" baseline="0" dirty="0" smtClean="0">
                <a:ln>
                  <a:noFill/>
                </a:ln>
                <a:solidFill>
                  <a:srgbClr val="4D4D4C"/>
                </a:solidFill>
                <a:effectLst/>
                <a:latin typeface="+mj-lt"/>
                <a:ea typeface="Calibri" panose="020F0502020204030204" pitchFamily="34" charset="0"/>
                <a:cs typeface="Tahoma" panose="020B0604030504040204" pitchFamily="34" charset="0"/>
              </a:rPr>
              <a:t>What are the impacts on practices of physician/clinician and staff </a:t>
            </a:r>
            <a:r>
              <a:rPr kumimoji="0" lang="en-US" altLang="en-US" sz="2600" b="0" i="0" u="none" strike="noStrike" cap="none" normalizeH="0" baseline="0" dirty="0" smtClean="0">
                <a:ln>
                  <a:noFill/>
                </a:ln>
                <a:solidFill>
                  <a:srgbClr val="4D4D4C"/>
                </a:solidFill>
                <a:effectLst/>
                <a:latin typeface="+mj-lt"/>
                <a:ea typeface="Calibri" panose="020F0502020204030204" pitchFamily="34" charset="0"/>
                <a:cs typeface="Tahoma" panose="020B0604030504040204" pitchFamily="34" charset="0"/>
              </a:rPr>
              <a:t>turnover </a:t>
            </a:r>
            <a:r>
              <a:rPr kumimoji="0" lang="en-US" altLang="en-US" sz="2600" b="0" i="0" u="none" strike="noStrike" cap="none" normalizeH="0" baseline="0" dirty="0" smtClean="0">
                <a:ln>
                  <a:noFill/>
                </a:ln>
                <a:solidFill>
                  <a:srgbClr val="4D4D4C"/>
                </a:solidFill>
                <a:effectLst/>
                <a:latin typeface="+mj-lt"/>
                <a:ea typeface="Calibri" panose="020F0502020204030204" pitchFamily="34" charset="0"/>
                <a:cs typeface="Tahoma" panose="020B0604030504040204" pitchFamily="34" charset="0"/>
              </a:rPr>
              <a:t>and other disruptive events? </a:t>
            </a:r>
            <a:endParaRPr kumimoji="0" lang="en-US" altLang="en-US" sz="2600" b="0" i="0" u="none" strike="noStrike" cap="none" normalizeH="0" baseline="0" dirty="0" smtClean="0">
              <a:ln>
                <a:noFill/>
              </a:ln>
              <a:solidFill>
                <a:srgbClr val="4D4D4C"/>
              </a:solidFill>
              <a:effectLst/>
              <a:latin typeface="+mj-lt"/>
            </a:endParaRPr>
          </a:p>
          <a:p>
            <a:pPr marL="287338" indent="-287338">
              <a:lnSpc>
                <a:spcPct val="100000"/>
              </a:lnSpc>
              <a:spcAft>
                <a:spcPts val="1200"/>
              </a:spcAft>
            </a:pPr>
            <a:r>
              <a:rPr kumimoji="0" lang="en-US" altLang="en-US" sz="2600" b="0" i="0" u="none" strike="noStrike" cap="none" normalizeH="0" baseline="0" dirty="0" smtClean="0">
                <a:ln>
                  <a:noFill/>
                </a:ln>
                <a:solidFill>
                  <a:srgbClr val="4D4D4C"/>
                </a:solidFill>
                <a:effectLst/>
                <a:latin typeface="+mj-lt"/>
                <a:ea typeface="Calibri" panose="020F0502020204030204" pitchFamily="34" charset="0"/>
                <a:cs typeface="Tahoma" panose="020B0604030504040204" pitchFamily="34" charset="0"/>
              </a:rPr>
              <a:t>What’s really going on with burnout?  </a:t>
            </a:r>
            <a:endParaRPr kumimoji="0" lang="en-US" altLang="en-US" sz="2600" b="0" i="0" u="none" strike="noStrike" cap="none" normalizeH="0" baseline="0" dirty="0" smtClean="0">
              <a:ln>
                <a:noFill/>
              </a:ln>
              <a:solidFill>
                <a:srgbClr val="4D4D4C"/>
              </a:solidFill>
              <a:effectLst/>
              <a:latin typeface="+mj-lt"/>
            </a:endParaRPr>
          </a:p>
          <a:p>
            <a:pPr marL="287338" indent="-287338">
              <a:lnSpc>
                <a:spcPct val="100000"/>
              </a:lnSpc>
              <a:spcAft>
                <a:spcPts val="1200"/>
              </a:spcAft>
            </a:pPr>
            <a:r>
              <a:rPr kumimoji="0" lang="en-US" altLang="en-US" sz="2600" b="0" i="0" u="none" strike="noStrike" cap="none" normalizeH="0" baseline="0" dirty="0" smtClean="0">
                <a:ln>
                  <a:noFill/>
                </a:ln>
                <a:solidFill>
                  <a:srgbClr val="4D4D4C"/>
                </a:solidFill>
                <a:effectLst/>
                <a:latin typeface="+mj-lt"/>
                <a:ea typeface="Calibri" panose="020F0502020204030204" pitchFamily="34" charset="0"/>
                <a:cs typeface="Tahoma" panose="020B0604030504040204" pitchFamily="34" charset="0"/>
              </a:rPr>
              <a:t>What are strategies for accessing and reporting data now and for the future? What role can PBRNs play in helping practices with this? </a:t>
            </a:r>
            <a:endParaRPr kumimoji="0" lang="en-US" altLang="en-US" sz="2600" b="0" i="0" u="none" strike="noStrike" cap="none" normalizeH="0" baseline="0" dirty="0" smtClean="0">
              <a:ln>
                <a:noFill/>
              </a:ln>
              <a:solidFill>
                <a:srgbClr val="4D4D4C"/>
              </a:solidFill>
              <a:effectLst/>
              <a:latin typeface="+mj-lt"/>
            </a:endParaRPr>
          </a:p>
          <a:p>
            <a:pPr marL="287338" indent="-287338">
              <a:lnSpc>
                <a:spcPct val="100000"/>
              </a:lnSpc>
              <a:spcAft>
                <a:spcPts val="1200"/>
              </a:spcAft>
            </a:pPr>
            <a:r>
              <a:rPr kumimoji="0" lang="en-US" altLang="en-US" sz="2600" b="0" i="0" u="none" strike="noStrike" cap="none" normalizeH="0" baseline="0" dirty="0" smtClean="0">
                <a:ln>
                  <a:noFill/>
                </a:ln>
                <a:solidFill>
                  <a:srgbClr val="4D4D4C"/>
                </a:solidFill>
                <a:effectLst/>
                <a:latin typeface="+mj-lt"/>
                <a:ea typeface="Calibri" panose="020F0502020204030204" pitchFamily="34" charset="0"/>
                <a:cs typeface="Tahoma" panose="020B0604030504040204" pitchFamily="34" charset="0"/>
              </a:rPr>
              <a:t>How are practices using or not using all the data they now have available about their practice performance and why?</a:t>
            </a:r>
            <a:endParaRPr kumimoji="0" lang="en-US" altLang="en-US" sz="2600" b="0" i="0" u="none" strike="noStrike" cap="none" normalizeH="0" baseline="0" dirty="0" smtClean="0">
              <a:ln>
                <a:noFill/>
              </a:ln>
              <a:solidFill>
                <a:srgbClr val="4D4D4C"/>
              </a:solidFill>
              <a:effectLst/>
              <a:latin typeface="+mj-lt"/>
            </a:endParaRPr>
          </a:p>
          <a:p>
            <a:pPr marL="287338" indent="-287338">
              <a:lnSpc>
                <a:spcPct val="100000"/>
              </a:lnSpc>
              <a:spcAft>
                <a:spcPts val="1200"/>
              </a:spcAft>
            </a:pPr>
            <a:r>
              <a:rPr kumimoji="0" lang="en-US" altLang="en-US" sz="2600" b="0" i="0" u="none" strike="noStrike" cap="none" normalizeH="0" baseline="0" dirty="0" smtClean="0">
                <a:ln>
                  <a:noFill/>
                </a:ln>
                <a:solidFill>
                  <a:srgbClr val="4D4D4C"/>
                </a:solidFill>
                <a:effectLst/>
                <a:latin typeface="+mj-lt"/>
                <a:ea typeface="Calibri" panose="020F0502020204030204" pitchFamily="34" charset="0"/>
                <a:cs typeface="Tahoma" panose="020B0604030504040204" pitchFamily="34" charset="0"/>
              </a:rPr>
              <a:t>How do practices adapt to becoming an employed practice? And, what role or new role might PBRN play with these practices?</a:t>
            </a:r>
            <a:endParaRPr kumimoji="0" lang="en-US" altLang="en-US" sz="2600" b="0" i="0" u="none" strike="noStrike" cap="none" normalizeH="0" baseline="0" dirty="0" smtClean="0">
              <a:ln>
                <a:noFill/>
              </a:ln>
              <a:solidFill>
                <a:srgbClr val="4D4D4C"/>
              </a:solidFill>
              <a:effectLst/>
              <a:latin typeface="+mj-lt"/>
            </a:endParaRPr>
          </a:p>
          <a:p>
            <a:pPr marL="287338" indent="-287338">
              <a:lnSpc>
                <a:spcPct val="100000"/>
              </a:lnSpc>
              <a:spcAft>
                <a:spcPts val="1200"/>
              </a:spcAft>
            </a:pPr>
            <a:r>
              <a:rPr kumimoji="0" lang="en-US" altLang="en-US" sz="2600" b="0" i="0" u="none" strike="noStrike" cap="none" normalizeH="0" baseline="0" dirty="0" smtClean="0">
                <a:ln>
                  <a:noFill/>
                </a:ln>
                <a:solidFill>
                  <a:srgbClr val="4D4D4C"/>
                </a:solidFill>
                <a:effectLst/>
                <a:latin typeface="+mj-lt"/>
                <a:ea typeface="Symbol" panose="05050102010706020507" pitchFamily="18" charset="2"/>
                <a:cs typeface="Times New Roman" panose="02020603050405020304" pitchFamily="18" charset="0"/>
              </a:rPr>
              <a:t> </a:t>
            </a:r>
            <a:r>
              <a:rPr kumimoji="0" lang="en-US" altLang="en-US" sz="2600" b="0" i="0" u="none" strike="noStrike" cap="none" normalizeH="0" baseline="0" dirty="0" smtClean="0">
                <a:ln>
                  <a:noFill/>
                </a:ln>
                <a:solidFill>
                  <a:srgbClr val="4D4D4C"/>
                </a:solidFill>
                <a:effectLst/>
                <a:latin typeface="+mj-lt"/>
                <a:ea typeface="Calibri" panose="020F0502020204030204" pitchFamily="34" charset="0"/>
                <a:cs typeface="Tahoma" panose="020B0604030504040204" pitchFamily="34" charset="0"/>
              </a:rPr>
              <a:t>What is the importance of culture and its intentional development at the practice-level in both adaptability and in ability to achieve performance excellence? </a:t>
            </a:r>
            <a:endParaRPr kumimoji="0" lang="en-US" altLang="en-US" sz="2600" b="0" i="0" u="none" strike="noStrike" cap="none" normalizeH="0" baseline="0" dirty="0" smtClean="0">
              <a:ln>
                <a:noFill/>
              </a:ln>
              <a:solidFill>
                <a:srgbClr val="4D4D4C"/>
              </a:solidFill>
              <a:effectLst/>
              <a:latin typeface="+mj-lt"/>
            </a:endParaRPr>
          </a:p>
        </p:txBody>
      </p:sp>
    </p:spTree>
    <p:extLst>
      <p:ext uri="{BB962C8B-B14F-4D97-AF65-F5344CB8AC3E}">
        <p14:creationId xmlns:p14="http://schemas.microsoft.com/office/powerpoint/2010/main" val="250904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4138" y="1126194"/>
            <a:ext cx="9816886" cy="5472010"/>
          </a:xfrm>
        </p:spPr>
      </p:pic>
      <p:sp>
        <p:nvSpPr>
          <p:cNvPr id="7" name="Title 1"/>
          <p:cNvSpPr>
            <a:spLocks noGrp="1"/>
          </p:cNvSpPr>
          <p:nvPr>
            <p:ph type="title"/>
          </p:nvPr>
        </p:nvSpPr>
        <p:spPr>
          <a:xfrm>
            <a:off x="0" y="320044"/>
            <a:ext cx="12192000" cy="577833"/>
          </a:xfrm>
        </p:spPr>
        <p:txBody>
          <a:bodyPr>
            <a:noAutofit/>
          </a:bodyPr>
          <a:lstStyle/>
          <a:p>
            <a:pPr algn="ctr"/>
            <a:r>
              <a:rPr lang="en-US" sz="7200" cap="small" dirty="0" smtClean="0">
                <a:solidFill>
                  <a:srgbClr val="00ADEF"/>
                </a:solidFill>
                <a:latin typeface="+mj-lt"/>
              </a:rPr>
              <a:t>The Team</a:t>
            </a:r>
            <a:endParaRPr lang="en-US" sz="7200" cap="small" dirty="0">
              <a:solidFill>
                <a:srgbClr val="00ADEF"/>
              </a:solidFill>
              <a:latin typeface="+mj-lt"/>
            </a:endParaRPr>
          </a:p>
        </p:txBody>
      </p:sp>
    </p:spTree>
    <p:extLst>
      <p:ext uri="{BB962C8B-B14F-4D97-AF65-F5344CB8AC3E}">
        <p14:creationId xmlns:p14="http://schemas.microsoft.com/office/powerpoint/2010/main" val="2197344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75460"/>
            <a:ext cx="12192000" cy="282540"/>
          </a:xfrm>
          <a:prstGeom prst="rect">
            <a:avLst/>
          </a:prstGeom>
          <a:solidFill>
            <a:srgbClr val="29388E"/>
          </a:solidFill>
          <a:ln>
            <a:solidFill>
              <a:srgbClr val="293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6600" cap="small" dirty="0" smtClean="0">
                <a:solidFill>
                  <a:srgbClr val="4D4D4C"/>
                </a:solidFill>
                <a:latin typeface="+mj-lt"/>
              </a:rPr>
              <a:t>Thank You</a:t>
            </a:r>
            <a:endParaRPr lang="en-US" sz="6600" cap="small" dirty="0">
              <a:solidFill>
                <a:srgbClr val="4D4D4C"/>
              </a:solidFill>
              <a:latin typeface="+mj-lt"/>
            </a:endParaRPr>
          </a:p>
        </p:txBody>
      </p:sp>
      <p:sp>
        <p:nvSpPr>
          <p:cNvPr id="3" name="TextBox 2"/>
          <p:cNvSpPr txBox="1"/>
          <p:nvPr/>
        </p:nvSpPr>
        <p:spPr>
          <a:xfrm>
            <a:off x="8119410" y="6475735"/>
            <a:ext cx="4072590" cy="307777"/>
          </a:xfrm>
          <a:prstGeom prst="rect">
            <a:avLst/>
          </a:prstGeom>
          <a:noFill/>
        </p:spPr>
        <p:txBody>
          <a:bodyPr wrap="none" rtlCol="0">
            <a:spAutoFit/>
          </a:bodyPr>
          <a:lstStyle/>
          <a:p>
            <a:r>
              <a:rPr lang="en-US" sz="1400" dirty="0" smtClean="0">
                <a:solidFill>
                  <a:schemeClr val="bg1"/>
                </a:solidFill>
              </a:rPr>
              <a:t>escalates@ohsu.edu   escalates.org   @ESCALATESorg</a:t>
            </a:r>
            <a:endParaRPr lang="en-US" sz="1400" dirty="0">
              <a:solidFill>
                <a:schemeClr val="bg1"/>
              </a:solidFill>
            </a:endParaRPr>
          </a:p>
        </p:txBody>
      </p:sp>
    </p:spTree>
    <p:extLst>
      <p:ext uri="{BB962C8B-B14F-4D97-AF65-F5344CB8AC3E}">
        <p14:creationId xmlns:p14="http://schemas.microsoft.com/office/powerpoint/2010/main" val="1438105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05728" y="1125888"/>
            <a:ext cx="3780890" cy="4000589"/>
          </a:xfrm>
          <a:prstGeom prst="ellipse">
            <a:avLst/>
          </a:prstGeom>
          <a:solidFill>
            <a:srgbClr val="F2A143"/>
          </a:solidFill>
          <a:ln>
            <a:solidFill>
              <a:srgbClr val="F2A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0" name="Group 19"/>
          <p:cNvGrpSpPr/>
          <p:nvPr/>
        </p:nvGrpSpPr>
        <p:grpSpPr>
          <a:xfrm>
            <a:off x="3457495" y="1899311"/>
            <a:ext cx="3052305" cy="2636948"/>
            <a:chOff x="3457495" y="1899311"/>
            <a:chExt cx="3052305" cy="2636948"/>
          </a:xfrm>
        </p:grpSpPr>
        <p:sp>
          <p:nvSpPr>
            <p:cNvPr id="12" name="Oval 11"/>
            <p:cNvSpPr/>
            <p:nvPr/>
          </p:nvSpPr>
          <p:spPr>
            <a:xfrm>
              <a:off x="3588061" y="1899311"/>
              <a:ext cx="2738515" cy="2636948"/>
            </a:xfrm>
            <a:prstGeom prst="ellipse">
              <a:avLst/>
            </a:prstGeom>
            <a:solidFill>
              <a:srgbClr val="384EA2"/>
            </a:solidFill>
            <a:ln>
              <a:solidFill>
                <a:srgbClr val="7575B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2"/>
            <p:cNvSpPr/>
            <p:nvPr/>
          </p:nvSpPr>
          <p:spPr>
            <a:xfrm>
              <a:off x="3457495" y="2761667"/>
              <a:ext cx="3052305"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Foundational Ideas</a:t>
              </a:r>
            </a:p>
          </p:txBody>
        </p:sp>
      </p:grpSp>
      <p:grpSp>
        <p:nvGrpSpPr>
          <p:cNvPr id="19" name="Group 18"/>
          <p:cNvGrpSpPr/>
          <p:nvPr/>
        </p:nvGrpSpPr>
        <p:grpSpPr>
          <a:xfrm>
            <a:off x="6352904" y="1899311"/>
            <a:ext cx="3052305" cy="2636948"/>
            <a:chOff x="6352904" y="1899311"/>
            <a:chExt cx="3052305" cy="2636948"/>
          </a:xfrm>
        </p:grpSpPr>
        <p:sp>
          <p:nvSpPr>
            <p:cNvPr id="14" name="Oval 13"/>
            <p:cNvSpPr/>
            <p:nvPr/>
          </p:nvSpPr>
          <p:spPr>
            <a:xfrm>
              <a:off x="6509800" y="1899311"/>
              <a:ext cx="2738515" cy="2636948"/>
            </a:xfrm>
            <a:prstGeom prst="ellipse">
              <a:avLst/>
            </a:prstGeom>
            <a:solidFill>
              <a:srgbClr val="F2A143"/>
            </a:solidFill>
            <a:ln>
              <a:solidFill>
                <a:srgbClr val="F2A14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6352904" y="2761667"/>
              <a:ext cx="3052305"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Evaluation Methods</a:t>
              </a:r>
            </a:p>
          </p:txBody>
        </p:sp>
      </p:grpSp>
      <p:grpSp>
        <p:nvGrpSpPr>
          <p:cNvPr id="18" name="Group 17"/>
          <p:cNvGrpSpPr/>
          <p:nvPr/>
        </p:nvGrpSpPr>
        <p:grpSpPr>
          <a:xfrm>
            <a:off x="9381206" y="1899311"/>
            <a:ext cx="2738515" cy="2636948"/>
            <a:chOff x="9381206" y="1899311"/>
            <a:chExt cx="2738515" cy="2636948"/>
          </a:xfrm>
        </p:grpSpPr>
        <p:sp>
          <p:nvSpPr>
            <p:cNvPr id="16" name="Oval 15"/>
            <p:cNvSpPr/>
            <p:nvPr/>
          </p:nvSpPr>
          <p:spPr>
            <a:xfrm>
              <a:off x="9381206" y="1899311"/>
              <a:ext cx="2738515" cy="2636948"/>
            </a:xfrm>
            <a:prstGeom prst="ellipse">
              <a:avLst/>
            </a:prstGeom>
            <a:solidFill>
              <a:srgbClr val="384EA2"/>
            </a:solidFill>
            <a:ln>
              <a:solidFill>
                <a:srgbClr val="7575B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9443505" y="2761667"/>
              <a:ext cx="2613916" cy="729030"/>
            </a:xfrm>
            <a:custGeom>
              <a:avLst/>
              <a:gdLst>
                <a:gd name="connsiteX0" fmla="*/ 0 w 1512001"/>
                <a:gd name="connsiteY0" fmla="*/ 0 h 729030"/>
                <a:gd name="connsiteX1" fmla="*/ 1512001 w 1512001"/>
                <a:gd name="connsiteY1" fmla="*/ 0 h 729030"/>
                <a:gd name="connsiteX2" fmla="*/ 1512001 w 1512001"/>
                <a:gd name="connsiteY2" fmla="*/ 729030 h 729030"/>
                <a:gd name="connsiteX3" fmla="*/ 0 w 1512001"/>
                <a:gd name="connsiteY3" fmla="*/ 729030 h 729030"/>
                <a:gd name="connsiteX4" fmla="*/ 0 w 1512001"/>
                <a:gd name="connsiteY4" fmla="*/ 0 h 72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1" h="729030">
                  <a:moveTo>
                    <a:pt x="0" y="0"/>
                  </a:moveTo>
                  <a:lnTo>
                    <a:pt x="1512001" y="0"/>
                  </a:lnTo>
                  <a:lnTo>
                    <a:pt x="1512001" y="729030"/>
                  </a:lnTo>
                  <a:lnTo>
                    <a:pt x="0" y="7290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algn="ctr" defTabSz="711200">
                <a:lnSpc>
                  <a:spcPct val="90000"/>
                </a:lnSpc>
                <a:spcBef>
                  <a:spcPct val="0"/>
                </a:spcBef>
                <a:spcAft>
                  <a:spcPct val="35000"/>
                </a:spcAft>
              </a:pPr>
              <a:r>
                <a:rPr lang="en-US" sz="2400" dirty="0">
                  <a:solidFill>
                    <a:prstClr val="white"/>
                  </a:solidFill>
                </a:rPr>
                <a:t>EvidenceNOW Practices</a:t>
              </a:r>
            </a:p>
          </p:txBody>
        </p:sp>
      </p:grpSp>
      <p:sp>
        <p:nvSpPr>
          <p:cNvPr id="21" name="TextBox 20"/>
          <p:cNvSpPr txBox="1"/>
          <p:nvPr/>
        </p:nvSpPr>
        <p:spPr>
          <a:xfrm>
            <a:off x="764274" y="2417679"/>
            <a:ext cx="2863797" cy="769441"/>
          </a:xfrm>
          <a:prstGeom prst="rect">
            <a:avLst/>
          </a:prstGeom>
          <a:noFill/>
        </p:spPr>
        <p:txBody>
          <a:bodyPr wrap="none" rtlCol="0">
            <a:spAutoFit/>
          </a:bodyPr>
          <a:lstStyle/>
          <a:p>
            <a:pPr algn="ctr"/>
            <a:r>
              <a:rPr lang="en-US" sz="4400" dirty="0">
                <a:solidFill>
                  <a:prstClr val="white"/>
                </a:solidFill>
                <a:latin typeface="Calibri Light" panose="020F0302020204030204"/>
              </a:rPr>
              <a:t>Background</a:t>
            </a:r>
          </a:p>
        </p:txBody>
      </p:sp>
    </p:spTree>
    <p:extLst>
      <p:ext uri="{BB962C8B-B14F-4D97-AF65-F5344CB8AC3E}">
        <p14:creationId xmlns:p14="http://schemas.microsoft.com/office/powerpoint/2010/main" val="1638202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851025" y="164800"/>
            <a:ext cx="11045761" cy="8724453"/>
          </a:xfrm>
        </p:spPr>
      </p:pic>
      <p:sp>
        <p:nvSpPr>
          <p:cNvPr id="3" name="Rectangle 2"/>
          <p:cNvSpPr/>
          <p:nvPr/>
        </p:nvSpPr>
        <p:spPr>
          <a:xfrm rot="1227687">
            <a:off x="1194366" y="5390148"/>
            <a:ext cx="3416136" cy="2175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3"/>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354" t="42530" r="36300" b="1"/>
          <a:stretch/>
        </p:blipFill>
        <p:spPr>
          <a:xfrm rot="161011">
            <a:off x="-1154721" y="2907641"/>
            <a:ext cx="7094378" cy="4326864"/>
          </a:xfrm>
          <a:prstGeom prst="rtTriangle">
            <a:avLst/>
          </a:prstGeom>
        </p:spPr>
      </p:pic>
      <p:sp>
        <p:nvSpPr>
          <p:cNvPr id="6" name="Title 2"/>
          <p:cNvSpPr>
            <a:spLocks noGrp="1"/>
          </p:cNvSpPr>
          <p:nvPr>
            <p:ph type="title"/>
          </p:nvPr>
        </p:nvSpPr>
        <p:spPr>
          <a:xfrm>
            <a:off x="494676" y="326144"/>
            <a:ext cx="1303127" cy="926925"/>
          </a:xfrm>
        </p:spPr>
        <p:txBody>
          <a:bodyPr/>
          <a:lstStyle/>
          <a:p>
            <a:r>
              <a:rPr lang="en-US" cap="small" dirty="0" smtClean="0"/>
              <a:t>EvidenceNOW Cooperatives </a:t>
            </a:r>
            <a:r>
              <a:rPr lang="en-US" dirty="0" smtClean="0"/>
              <a:t>|</a:t>
            </a:r>
            <a:endParaRPr lang="en-US" dirty="0"/>
          </a:p>
        </p:txBody>
      </p:sp>
      <p:sp>
        <p:nvSpPr>
          <p:cNvPr id="7" name="Text Placeholder 4"/>
          <p:cNvSpPr>
            <a:spLocks noGrp="1"/>
          </p:cNvSpPr>
          <p:nvPr>
            <p:ph type="body" sz="quarter" idx="12"/>
          </p:nvPr>
        </p:nvSpPr>
        <p:spPr>
          <a:xfrm>
            <a:off x="6458553" y="326144"/>
            <a:ext cx="5195566" cy="927100"/>
          </a:xfrm>
        </p:spPr>
        <p:txBody>
          <a:bodyPr>
            <a:normAutofit/>
          </a:bodyPr>
          <a:lstStyle/>
          <a:p>
            <a:r>
              <a:rPr lang="en-US" cap="small" dirty="0" smtClean="0"/>
              <a:t>Regional Map</a:t>
            </a:r>
            <a:endParaRPr lang="en-US" cap="small" dirty="0"/>
          </a:p>
        </p:txBody>
      </p:sp>
    </p:spTree>
    <p:extLst>
      <p:ext uri="{BB962C8B-B14F-4D97-AF65-F5344CB8AC3E}">
        <p14:creationId xmlns:p14="http://schemas.microsoft.com/office/powerpoint/2010/main" val="2276588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94676" y="326144"/>
            <a:ext cx="2545004" cy="926925"/>
          </a:xfrm>
        </p:spPr>
        <p:txBody>
          <a:bodyPr/>
          <a:lstStyle/>
          <a:p>
            <a:r>
              <a:rPr lang="en-US" dirty="0" smtClean="0"/>
              <a:t>ESCALATES |</a:t>
            </a:r>
            <a:endParaRPr lang="en-US" dirty="0"/>
          </a:p>
        </p:txBody>
      </p:sp>
      <p:sp>
        <p:nvSpPr>
          <p:cNvPr id="12" name="Text Placeholder 11"/>
          <p:cNvSpPr>
            <a:spLocks noGrp="1"/>
          </p:cNvSpPr>
          <p:nvPr>
            <p:ph type="body" sz="quarter" idx="12"/>
          </p:nvPr>
        </p:nvSpPr>
        <p:spPr>
          <a:xfrm>
            <a:off x="3213101" y="325969"/>
            <a:ext cx="6050972" cy="927100"/>
          </a:xfrm>
        </p:spPr>
        <p:txBody>
          <a:bodyPr>
            <a:normAutofit/>
          </a:bodyPr>
          <a:lstStyle/>
          <a:p>
            <a:r>
              <a:rPr lang="en-US" cap="small" dirty="0" smtClean="0"/>
              <a:t>Scale</a:t>
            </a:r>
            <a:endParaRPr lang="en-US" cap="small"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174" y="1381864"/>
            <a:ext cx="3862532" cy="92309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174" y="2400497"/>
            <a:ext cx="4650424" cy="92309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174" y="3419131"/>
            <a:ext cx="5405680" cy="92309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174" y="4437765"/>
            <a:ext cx="6135295" cy="92076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2174" y="5454068"/>
            <a:ext cx="6848594" cy="923091"/>
          </a:xfrm>
          <a:prstGeom prst="rect">
            <a:avLst/>
          </a:prstGeom>
        </p:spPr>
      </p:pic>
    </p:spTree>
    <p:extLst>
      <p:ext uri="{BB962C8B-B14F-4D97-AF65-F5344CB8AC3E}">
        <p14:creationId xmlns:p14="http://schemas.microsoft.com/office/powerpoint/2010/main" val="119265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13" y="1017151"/>
            <a:ext cx="6847910" cy="5546906"/>
          </a:xfrm>
          <a:prstGeom prst="rect">
            <a:avLst/>
          </a:prstGeom>
        </p:spPr>
      </p:pic>
      <p:sp>
        <p:nvSpPr>
          <p:cNvPr id="2" name="TextBox 1"/>
          <p:cNvSpPr txBox="1"/>
          <p:nvPr/>
        </p:nvSpPr>
        <p:spPr>
          <a:xfrm>
            <a:off x="722671" y="914400"/>
            <a:ext cx="5692877" cy="3539613"/>
          </a:xfrm>
          <a:prstGeom prst="rect">
            <a:avLst/>
          </a:prstGeom>
          <a:noFill/>
        </p:spPr>
        <p:txBody>
          <a:bodyPr wrap="square" rtlCol="0">
            <a:spAutoFit/>
          </a:bodyPr>
          <a:lstStyle/>
          <a:p>
            <a:endParaRPr lang="en-US" dirty="0"/>
          </a:p>
        </p:txBody>
      </p:sp>
      <p:sp>
        <p:nvSpPr>
          <p:cNvPr id="5" name="Content Placeholder 2"/>
          <p:cNvSpPr txBox="1">
            <a:spLocks/>
          </p:cNvSpPr>
          <p:nvPr/>
        </p:nvSpPr>
        <p:spPr>
          <a:xfrm>
            <a:off x="596767" y="1604625"/>
            <a:ext cx="6766559"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000" b="0" i="0" kern="1200">
                <a:solidFill>
                  <a:srgbClr val="4D4D4C"/>
                </a:solidFill>
                <a:latin typeface="+mj-lt"/>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000" b="0" i="0" kern="1200">
                <a:solidFill>
                  <a:srgbClr val="384EA2"/>
                </a:solidFill>
                <a:latin typeface="+mj-lt"/>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1800" b="0" i="0" kern="1200">
                <a:solidFill>
                  <a:srgbClr val="00ADEF"/>
                </a:solidFill>
                <a:latin typeface="+mj-lt"/>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rgbClr val="4D4D4C"/>
                </a:solidFill>
                <a:latin typeface="+mj-lt"/>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rgbClr val="4D4D4C"/>
                </a:solidFill>
                <a:latin typeface="+mj-lt"/>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smtClean="0">
                <a:latin typeface="+mn-lt"/>
                <a:cs typeface="Gotham-Book"/>
              </a:rPr>
              <a:t>Assess ABCS at baseline</a:t>
            </a:r>
          </a:p>
          <a:p>
            <a:r>
              <a:rPr lang="en-US" sz="2800" dirty="0" smtClean="0">
                <a:latin typeface="+mn-lt"/>
                <a:cs typeface="Gotham-Book"/>
              </a:rPr>
              <a:t>Assess practice capacity</a:t>
            </a:r>
            <a:endParaRPr lang="en-US" sz="1200" dirty="0" smtClean="0">
              <a:latin typeface="+mn-lt"/>
              <a:cs typeface="Gotham-Book"/>
            </a:endParaRPr>
          </a:p>
          <a:p>
            <a:r>
              <a:rPr lang="en-US" sz="2800" dirty="0" smtClean="0">
                <a:latin typeface="+mn-lt"/>
                <a:cs typeface="Gotham-Book"/>
              </a:rPr>
              <a:t>Conduct a prospective observational analysis of the most effective combinations of interventions, practice and contextual factors</a:t>
            </a:r>
            <a:endParaRPr lang="en-US" sz="1200" dirty="0" smtClean="0">
              <a:latin typeface="+mn-lt"/>
              <a:cs typeface="Gotham-Book"/>
            </a:endParaRPr>
          </a:p>
          <a:p>
            <a:r>
              <a:rPr lang="en-US" sz="2800" dirty="0" smtClean="0">
                <a:latin typeface="+mn-lt"/>
                <a:cs typeface="Gotham-Book"/>
              </a:rPr>
              <a:t>Use qualitative methods to understand how and why those combinations are effective</a:t>
            </a:r>
          </a:p>
          <a:p>
            <a:r>
              <a:rPr lang="en-US" sz="2800" dirty="0" smtClean="0">
                <a:latin typeface="+mn-lt"/>
                <a:cs typeface="Gotham-Book"/>
              </a:rPr>
              <a:t>Rapidly disseminate</a:t>
            </a:r>
          </a:p>
          <a:p>
            <a:endParaRPr lang="en-US" sz="2800" dirty="0" smtClean="0">
              <a:latin typeface="+mn-lt"/>
              <a:cs typeface="Gotham-Book"/>
            </a:endParaRPr>
          </a:p>
          <a:p>
            <a:pPr marL="0" indent="0">
              <a:buFont typeface="Arial"/>
              <a:buNone/>
            </a:pPr>
            <a:endParaRPr lang="en-US" sz="2800" dirty="0" smtClean="0">
              <a:latin typeface="Gotham-Book"/>
              <a:cs typeface="Gotham-Book"/>
            </a:endParaRPr>
          </a:p>
          <a:p>
            <a:pPr marL="0" indent="0">
              <a:buFont typeface="Arial"/>
              <a:buNone/>
            </a:pPr>
            <a:endParaRPr lang="en-US" sz="2800" dirty="0">
              <a:latin typeface="Gotham-Book"/>
              <a:cs typeface="Gotham-Book"/>
            </a:endParaRPr>
          </a:p>
        </p:txBody>
      </p:sp>
      <p:sp>
        <p:nvSpPr>
          <p:cNvPr id="8" name="Title 7"/>
          <p:cNvSpPr>
            <a:spLocks noGrp="1"/>
          </p:cNvSpPr>
          <p:nvPr>
            <p:ph type="title"/>
          </p:nvPr>
        </p:nvSpPr>
        <p:spPr/>
        <p:txBody>
          <a:bodyPr/>
          <a:lstStyle/>
          <a:p>
            <a:pPr marL="0" indent="0"/>
            <a:r>
              <a:rPr lang="en-US" dirty="0">
                <a:cs typeface="Gotham-Book"/>
              </a:rPr>
              <a:t>Leverage similarities across </a:t>
            </a:r>
            <a:r>
              <a:rPr lang="en-US" dirty="0" smtClean="0">
                <a:cs typeface="Gotham-Book"/>
              </a:rPr>
              <a:t>Cooperatives </a:t>
            </a:r>
            <a:r>
              <a:rPr lang="en-US" dirty="0">
                <a:cs typeface="Gotham-Book"/>
              </a:rPr>
              <a:t>to</a:t>
            </a:r>
          </a:p>
        </p:txBody>
      </p:sp>
    </p:spTree>
    <p:extLst>
      <p:ext uri="{BB962C8B-B14F-4D97-AF65-F5344CB8AC3E}">
        <p14:creationId xmlns:p14="http://schemas.microsoft.com/office/powerpoint/2010/main" val="23603010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CALATES PowerPoint Template v3" id="{8D069415-81A3-1444-95A0-5DE19E5644F3}" vid="{228F31D3-6E09-C44D-971A-BC348980BE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ESCALATES PowerPoint Template v3[2]</Template>
  <TotalTime>2634</TotalTime>
  <Words>2137</Words>
  <Application>Microsoft Office PowerPoint</Application>
  <PresentationFormat>Widescreen</PresentationFormat>
  <Paragraphs>479</Paragraphs>
  <Slides>59</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Calibri</vt:lpstr>
      <vt:lpstr>Calibri Light</vt:lpstr>
      <vt:lpstr>Gotham Book</vt:lpstr>
      <vt:lpstr>Gotham Medium</vt:lpstr>
      <vt:lpstr>Gotham-Book</vt:lpstr>
      <vt:lpstr>Symbol</vt:lpstr>
      <vt:lpstr>Tahoma</vt:lpstr>
      <vt:lpstr>Times New Roman</vt:lpstr>
      <vt:lpstr>Wingdings</vt:lpstr>
      <vt:lpstr>Office Theme</vt:lpstr>
      <vt:lpstr>Evaluation Of A National D&amp;I Initiative To Enhance Primary Care Practice Capacity And Improve Cardiovascular Disease Care </vt:lpstr>
      <vt:lpstr>PowerPoint Presentation</vt:lpstr>
      <vt:lpstr>PowerPoint Presentation</vt:lpstr>
      <vt:lpstr>ABCS |</vt:lpstr>
      <vt:lpstr>PowerPoint Presentation</vt:lpstr>
      <vt:lpstr>PowerPoint Presentation</vt:lpstr>
      <vt:lpstr>EvidenceNOW Cooperatives |</vt:lpstr>
      <vt:lpstr>ESCALATES |</vt:lpstr>
      <vt:lpstr>Leverage similarities across Cooperatives to</vt:lpstr>
      <vt:lpstr>ESCALATES.org |</vt:lpstr>
      <vt:lpstr>ABCS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 Different Ways Of Thinking About Practice Capacity</vt:lpstr>
      <vt:lpstr>PowerPoint Presentation</vt:lpstr>
      <vt:lpstr>Baseline Practice Capacity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Opportunities to Identify and Help with Burnout</vt:lpstr>
      <vt:lpstr>PowerPoint Presentation</vt:lpstr>
      <vt:lpstr>PowerPoint Presentation</vt:lpstr>
      <vt:lpstr>Data Infrastructure |</vt:lpstr>
      <vt:lpstr>Data Infrastructure |</vt:lpstr>
      <vt:lpstr>PowerPoint Presentation</vt:lpstr>
      <vt:lpstr>PowerPoint Presentation</vt:lpstr>
      <vt:lpstr>Practice Extensions |</vt:lpstr>
      <vt:lpstr>PowerPoint Presentation</vt:lpstr>
      <vt:lpstr>PowerPoint Presentation</vt:lpstr>
      <vt:lpstr>Practice Extensions |</vt:lpstr>
      <vt:lpstr>PowerPoint Presentation</vt:lpstr>
      <vt:lpstr>PowerPoint Presentation</vt:lpstr>
      <vt:lpstr>Data Infrastructure |</vt:lpstr>
      <vt:lpstr>Data Infrastructure |</vt:lpstr>
      <vt:lpstr>Data Infrastructure |</vt:lpstr>
      <vt:lpstr>Data Infrastructure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PBRNs |</vt:lpstr>
      <vt:lpstr>The Team</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PRESENTATION</dc:title>
  <dc:creator>Claire Diener</dc:creator>
  <cp:lastModifiedBy>Debbie Cohen</cp:lastModifiedBy>
  <cp:revision>318</cp:revision>
  <cp:lastPrinted>2016-03-16T22:53:36Z</cp:lastPrinted>
  <dcterms:created xsi:type="dcterms:W3CDTF">2016-03-23T22:59:51Z</dcterms:created>
  <dcterms:modified xsi:type="dcterms:W3CDTF">2017-06-22T00:32:09Z</dcterms:modified>
</cp:coreProperties>
</file>