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81" r:id="rId3"/>
    <p:sldId id="259" r:id="rId4"/>
    <p:sldId id="275" r:id="rId5"/>
    <p:sldId id="276" r:id="rId6"/>
    <p:sldId id="277" r:id="rId7"/>
    <p:sldId id="285" r:id="rId8"/>
    <p:sldId id="278" r:id="rId9"/>
    <p:sldId id="260" r:id="rId10"/>
    <p:sldId id="269" r:id="rId11"/>
    <p:sldId id="284" r:id="rId12"/>
    <p:sldId id="264" r:id="rId13"/>
    <p:sldId id="270" r:id="rId14"/>
    <p:sldId id="271" r:id="rId15"/>
    <p:sldId id="272" r:id="rId16"/>
    <p:sldId id="266" r:id="rId17"/>
    <p:sldId id="268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 Karen Goldstein, M.D." initials="DKGM" lastIdx="1" clrIdx="0">
    <p:extLst/>
  </p:cmAuthor>
  <p:cmAuthor id="2" name="Goldstein, Karen M DURVAMC" initials="KM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45"/>
    <p:restoredTop sz="57981" autoAdjust="0"/>
  </p:normalViewPr>
  <p:slideViewPr>
    <p:cSldViewPr snapToGrid="0" snapToObjects="1">
      <p:cViewPr varScale="1">
        <p:scale>
          <a:sx n="32" d="100"/>
          <a:sy n="32" d="100"/>
        </p:scale>
        <p:origin x="-1339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D1E2C-D8D6-A54C-9187-2C1C13E971D1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1B5D8-54A0-B44F-AC8C-73651C8B2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1B5D8-54A0-B44F-AC8C-73651C8B26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1B5D8-54A0-B44F-AC8C-73651C8B26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83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1B5D8-54A0-B44F-AC8C-73651C8B26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0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1B5D8-54A0-B44F-AC8C-73651C8B26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83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1B5D8-54A0-B44F-AC8C-73651C8B26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68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1B5D8-54A0-B44F-AC8C-73651C8B26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80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1B5D8-54A0-B44F-AC8C-73651C8B26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46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1B5D8-54A0-B44F-AC8C-73651C8B26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2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1B5D8-54A0-B44F-AC8C-73651C8B26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72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1B5D8-54A0-B44F-AC8C-73651C8B26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60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1B5D8-54A0-B44F-AC8C-73651C8B26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08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1B5D8-54A0-B44F-AC8C-73651C8B26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20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1B5D8-54A0-B44F-AC8C-73651C8B26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51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1B5D8-54A0-B44F-AC8C-73651C8B26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51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1B5D8-54A0-B44F-AC8C-73651C8B26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25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1B5D8-54A0-B44F-AC8C-73651C8B26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83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6733-5717-754E-8230-CD79227A2433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33F2-0F7B-CB4D-9A72-7EA3B333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74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6733-5717-754E-8230-CD79227A2433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33F2-0F7B-CB4D-9A72-7EA3B333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9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6733-5717-754E-8230-CD79227A2433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33F2-0F7B-CB4D-9A72-7EA3B333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6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6733-5717-754E-8230-CD79227A2433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33F2-0F7B-CB4D-9A72-7EA3B333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5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6733-5717-754E-8230-CD79227A2433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33F2-0F7B-CB4D-9A72-7EA3B333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9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6733-5717-754E-8230-CD79227A2433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33F2-0F7B-CB4D-9A72-7EA3B333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9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6733-5717-754E-8230-CD79227A2433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33F2-0F7B-CB4D-9A72-7EA3B333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6733-5717-754E-8230-CD79227A2433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33F2-0F7B-CB4D-9A72-7EA3B333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3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6733-5717-754E-8230-CD79227A2433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33F2-0F7B-CB4D-9A72-7EA3B333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7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6733-5717-754E-8230-CD79227A2433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33F2-0F7B-CB4D-9A72-7EA3B333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4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6733-5717-754E-8230-CD79227A2433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33F2-0F7B-CB4D-9A72-7EA3B333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86733-5717-754E-8230-CD79227A2433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A33F2-0F7B-CB4D-9A72-7EA3B333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1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501" y="122354"/>
            <a:ext cx="10727141" cy="1488082"/>
          </a:xfrm>
        </p:spPr>
        <p:txBody>
          <a:bodyPr>
            <a:normAutofit/>
          </a:bodyPr>
          <a:lstStyle/>
          <a:p>
            <a:r>
              <a:rPr lang="en-US" sz="4400" b="1" dirty="0"/>
              <a:t>Practice-Based Research Networks Add Value 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to </a:t>
            </a:r>
            <a:r>
              <a:rPr lang="en-US" sz="4400" b="1" dirty="0"/>
              <a:t>Evidence-Based Quality Improvement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716" y="1760560"/>
            <a:ext cx="11655188" cy="4285397"/>
          </a:xfrm>
        </p:spPr>
        <p:txBody>
          <a:bodyPr>
            <a:normAutofit fontScale="77500" lnSpcReduction="20000"/>
          </a:bodyPr>
          <a:lstStyle/>
          <a:p>
            <a:r>
              <a:rPr lang="en-US" sz="3800" b="1" dirty="0" smtClean="0"/>
              <a:t>Karen M. Goldstein, MD MSPH</a:t>
            </a:r>
          </a:p>
          <a:p>
            <a:r>
              <a:rPr lang="en-US" dirty="0" smtClean="0"/>
              <a:t>Research Associate, Durham VAMC Center for HSR&amp;D in Primary Care</a:t>
            </a:r>
          </a:p>
          <a:p>
            <a:r>
              <a:rPr lang="en-US" dirty="0" smtClean="0"/>
              <a:t>Assistant Professor, Duke University School of Medicine</a:t>
            </a:r>
          </a:p>
          <a:p>
            <a:endParaRPr lang="en-US" dirty="0" smtClean="0"/>
          </a:p>
          <a:p>
            <a:r>
              <a:rPr lang="en-US" i="1" dirty="0" smtClean="0"/>
              <a:t>Presenter:</a:t>
            </a:r>
          </a:p>
          <a:p>
            <a:r>
              <a:rPr lang="en-US" sz="3100" b="1" i="1" dirty="0" smtClean="0"/>
              <a:t>Susan Frayne MD</a:t>
            </a:r>
            <a:r>
              <a:rPr lang="is-IS" sz="3100" b="1" i="1" dirty="0" smtClean="0"/>
              <a:t>, MPH</a:t>
            </a:r>
          </a:p>
          <a:p>
            <a:r>
              <a:rPr lang="is-IS" i="1" dirty="0" smtClean="0"/>
              <a:t>Director, VA Women‘s Health Practice-Based Research Network, VA Palo Alto Health Care System</a:t>
            </a:r>
          </a:p>
          <a:p>
            <a:r>
              <a:rPr lang="is-IS" i="1" dirty="0" smtClean="0"/>
              <a:t>Professor, Stanford University School of Medicine</a:t>
            </a:r>
          </a:p>
          <a:p>
            <a:endParaRPr lang="en-US" dirty="0" smtClean="0"/>
          </a:p>
          <a:p>
            <a:r>
              <a:rPr lang="en-US" sz="3100" dirty="0" smtClean="0"/>
              <a:t>Authors: KM </a:t>
            </a:r>
            <a:r>
              <a:rPr lang="en-US" sz="3100" dirty="0"/>
              <a:t>Goldstein, D </a:t>
            </a:r>
            <a:r>
              <a:rPr lang="en-US" sz="3100" dirty="0" smtClean="0"/>
              <a:t>Vogt (Study PI)</a:t>
            </a:r>
            <a:r>
              <a:rPr lang="en-US" sz="3100" baseline="-25000" dirty="0" smtClean="0"/>
              <a:t>,</a:t>
            </a:r>
            <a:r>
              <a:rPr lang="en-US" sz="3100" baseline="30000" dirty="0" smtClean="0"/>
              <a:t> </a:t>
            </a:r>
            <a:r>
              <a:rPr lang="en-US" sz="3100" dirty="0"/>
              <a:t>A Hamilton, S Frayne, J </a:t>
            </a:r>
            <a:r>
              <a:rPr lang="en-US" sz="3100" dirty="0" err="1"/>
              <a:t>Gierisch</a:t>
            </a:r>
            <a:r>
              <a:rPr lang="en-US" sz="3100" dirty="0"/>
              <a:t>, J </a:t>
            </a:r>
            <a:r>
              <a:rPr lang="en-US" sz="3100" dirty="0" err="1"/>
              <a:t>Blakeney</a:t>
            </a:r>
            <a:r>
              <a:rPr lang="en-US" sz="3100" dirty="0"/>
              <a:t>, </a:t>
            </a:r>
            <a:endParaRPr lang="en-US" sz="3100" dirty="0" smtClean="0"/>
          </a:p>
          <a:p>
            <a:r>
              <a:rPr lang="en-US" sz="3100" dirty="0" smtClean="0"/>
              <a:t>A </a:t>
            </a:r>
            <a:r>
              <a:rPr lang="en-US" sz="3100" dirty="0"/>
              <a:t>Sadler, </a:t>
            </a:r>
            <a:r>
              <a:rPr lang="en-US" sz="3100" dirty="0" smtClean="0"/>
              <a:t>B </a:t>
            </a:r>
            <a:r>
              <a:rPr lang="en-US" sz="3100" dirty="0"/>
              <a:t>Bean-Mayberry, D Carney, B </a:t>
            </a:r>
            <a:r>
              <a:rPr lang="en-US" sz="3100" dirty="0" err="1"/>
              <a:t>DiLeone</a:t>
            </a:r>
            <a:r>
              <a:rPr lang="en-US" sz="3100" dirty="0"/>
              <a:t>, A Fox-Galalis, R </a:t>
            </a:r>
            <a:r>
              <a:rPr lang="en-US" sz="3100" dirty="0" err="1"/>
              <a:t>Klap</a:t>
            </a:r>
            <a:r>
              <a:rPr lang="en-US" sz="3100" dirty="0"/>
              <a:t>, E </a:t>
            </a:r>
            <a:r>
              <a:rPr lang="en-US" sz="3100" dirty="0" smtClean="0"/>
              <a:t>Yee (Study Co-PI), </a:t>
            </a:r>
          </a:p>
          <a:p>
            <a:r>
              <a:rPr lang="en-US" sz="3100" dirty="0" smtClean="0"/>
              <a:t>Y </a:t>
            </a:r>
            <a:r>
              <a:rPr lang="en-US" sz="3100" dirty="0"/>
              <a:t>Romodan, H </a:t>
            </a:r>
            <a:r>
              <a:rPr lang="en-US" sz="3100" dirty="0" err="1"/>
              <a:t>Strehlow</a:t>
            </a:r>
            <a:r>
              <a:rPr lang="en-US" sz="3100" dirty="0"/>
              <a:t>, J Yosef,</a:t>
            </a:r>
            <a:r>
              <a:rPr lang="en-US" sz="3100" baseline="30000" dirty="0"/>
              <a:t>, </a:t>
            </a:r>
            <a:r>
              <a:rPr lang="en-US" sz="3100" dirty="0"/>
              <a:t>E Yano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56595" y="6288695"/>
            <a:ext cx="7397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July 2016 NAPCRG Conference</a:t>
            </a:r>
          </a:p>
        </p:txBody>
      </p:sp>
      <p:pic>
        <p:nvPicPr>
          <p:cNvPr id="5" name="Picture 1" descr="VAWomenHealthLogo3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10430"/>
            <a:ext cx="2844800" cy="104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877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0522"/>
            <a:ext cx="10515600" cy="935038"/>
          </a:xfrm>
        </p:spPr>
        <p:txBody>
          <a:bodyPr/>
          <a:lstStyle/>
          <a:p>
            <a:r>
              <a:rPr lang="en-US" dirty="0" smtClean="0"/>
              <a:t>Methods: PBRN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016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VA Women’s Health PBRN (WH-PBRN)</a:t>
            </a:r>
          </a:p>
          <a:p>
            <a:pPr lvl="1"/>
            <a:r>
              <a:rPr lang="en-US" dirty="0"/>
              <a:t>Fosters inclusion of women Veterans in research</a:t>
            </a:r>
          </a:p>
          <a:p>
            <a:pPr lvl="1"/>
            <a:r>
              <a:rPr lang="en-US" dirty="0"/>
              <a:t>Promotes partnerships between women’s health clinicians and women’s health researchers in VA</a:t>
            </a:r>
          </a:p>
          <a:p>
            <a:pPr lvl="1"/>
            <a:r>
              <a:rPr lang="en-US" dirty="0" smtClean="0"/>
              <a:t>Established in 2010 with four inaugural sites</a:t>
            </a:r>
          </a:p>
          <a:p>
            <a:pPr lvl="2"/>
            <a:r>
              <a:rPr lang="en-US" dirty="0" smtClean="0"/>
              <a:t>2,600-5,000 women Veterans at the 4 sites; rural 10-53%; racial/ethnic minority 10-57%</a:t>
            </a:r>
          </a:p>
          <a:p>
            <a:pPr lvl="2"/>
            <a:r>
              <a:rPr lang="en-US" dirty="0" smtClean="0"/>
              <a:t>Cross-site similarities in administrative and clinical structures</a:t>
            </a:r>
          </a:p>
          <a:p>
            <a:pPr lvl="2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209" y="4140499"/>
            <a:ext cx="3363445" cy="188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87289" y="6217208"/>
            <a:ext cx="3631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 sites as of 2015</a:t>
            </a:r>
            <a:endParaRPr lang="en-US" dirty="0"/>
          </a:p>
        </p:txBody>
      </p:sp>
      <p:pic>
        <p:nvPicPr>
          <p:cNvPr id="8" name="Picture 1" descr="VAWomenHealthLogo3_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10430"/>
            <a:ext cx="2844800" cy="104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133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0522"/>
            <a:ext cx="10515600" cy="935038"/>
          </a:xfrm>
        </p:spPr>
        <p:txBody>
          <a:bodyPr/>
          <a:lstStyle/>
          <a:p>
            <a:r>
              <a:rPr lang="en-US" dirty="0" smtClean="0"/>
              <a:t>Methods: CWV Project as a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754" y="1210224"/>
            <a:ext cx="6565693" cy="5055666"/>
          </a:xfrm>
        </p:spPr>
        <p:txBody>
          <a:bodyPr>
            <a:normAutofit/>
          </a:bodyPr>
          <a:lstStyle/>
          <a:p>
            <a:r>
              <a:rPr lang="en-US" dirty="0" smtClean="0"/>
              <a:t>Caring for Women Veterans (CWV)</a:t>
            </a:r>
          </a:p>
          <a:p>
            <a:pPr lvl="1"/>
            <a:r>
              <a:rPr lang="en-US" dirty="0" smtClean="0"/>
              <a:t>Evidence-based gender awareness curriculum for VA staff</a:t>
            </a:r>
          </a:p>
          <a:p>
            <a:pPr lvl="1"/>
            <a:r>
              <a:rPr lang="en-US" dirty="0" smtClean="0"/>
              <a:t>At 4 inaugural WH-PBRN sites, conducted a cluster randomized trial:</a:t>
            </a:r>
          </a:p>
          <a:p>
            <a:pPr lvl="2"/>
            <a:r>
              <a:rPr lang="en-US" dirty="0" smtClean="0"/>
              <a:t>Evaluate an EBQI approach to tailoring the CWV training to the needs of local sites</a:t>
            </a:r>
          </a:p>
          <a:p>
            <a:pPr lvl="1"/>
            <a:r>
              <a:rPr lang="en-US" dirty="0" smtClean="0"/>
              <a:t>Clinical workgroups</a:t>
            </a:r>
          </a:p>
          <a:p>
            <a:pPr lvl="2"/>
            <a:r>
              <a:rPr lang="en-US" dirty="0" smtClean="0"/>
              <a:t>Expert Panel at each site identified clinical workgroups that would benefit from the training (e.g., Emergency Department, specialty clinics, community-based VA primary care clinics)</a:t>
            </a:r>
          </a:p>
          <a:p>
            <a:pPr lvl="2"/>
            <a:r>
              <a:rPr lang="en-US" dirty="0" smtClean="0"/>
              <a:t>Workgroups randomized to EBQI vs “training as usual”</a:t>
            </a:r>
          </a:p>
        </p:txBody>
      </p:sp>
      <p:pic>
        <p:nvPicPr>
          <p:cNvPr id="8" name="Picture 1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 r="7286" b="17825"/>
          <a:stretch>
            <a:fillRect/>
          </a:stretch>
        </p:blipFill>
        <p:spPr bwMode="auto">
          <a:xfrm>
            <a:off x="7060367" y="1424795"/>
            <a:ext cx="5131633" cy="404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VAWomenHealthLogo3_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10430"/>
            <a:ext cx="2844800" cy="104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383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Examples of </a:t>
            </a:r>
            <a:r>
              <a:rPr lang="en-US" b="1" dirty="0"/>
              <a:t>EBQI Tailoring for Implementation of </a:t>
            </a:r>
            <a:r>
              <a:rPr lang="en-US" b="1" i="1" dirty="0" smtClean="0"/>
              <a:t>Caring for Women Veterans</a:t>
            </a:r>
            <a:endParaRPr lang="en-US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939483"/>
              </p:ext>
            </p:extLst>
          </p:nvPr>
        </p:nvGraphicFramePr>
        <p:xfrm>
          <a:off x="245327" y="1843086"/>
          <a:ext cx="11775688" cy="4156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7783"/>
                <a:gridCol w="9397905"/>
              </a:tblGrid>
              <a:tr h="54430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sz="2400" dirty="0">
                          <a:effectLst/>
                        </a:rPr>
                        <a:t>Training Setting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Holding the training individually vs. in a group setting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8861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sz="2400">
                          <a:effectLst/>
                        </a:rPr>
                        <a:t>Clinical Environment</a:t>
                      </a:r>
                      <a:endParaRPr lang="en-US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Reviewing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pictures displayed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in clinical settings and change to create a more gender aware environment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38524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sz="2400" dirty="0">
                          <a:effectLst/>
                        </a:rPr>
                        <a:t>Participation incentive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Mandatory vs. optional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training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6643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sz="2400">
                          <a:effectLst/>
                        </a:rPr>
                        <a:t>Action Plans</a:t>
                      </a:r>
                      <a:endParaRPr lang="en-US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Option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for e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mployees to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create a specific action plan including specific gender-awareness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goals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6083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sz="2400">
                          <a:effectLst/>
                        </a:rPr>
                        <a:t>Marketing</a:t>
                      </a:r>
                      <a:endParaRPr lang="en-US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Option to create locally-produced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media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to encourage gender awareness among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staff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and patients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1" descr="VAWomenHealthLogo3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52722"/>
            <a:ext cx="2458387" cy="90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09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617" y="1459092"/>
            <a:ext cx="11047750" cy="43513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Site </a:t>
            </a:r>
            <a:r>
              <a:rPr lang="en-US" dirty="0"/>
              <a:t>teams identified impacts of the PBRN context on EBQI processes </a:t>
            </a:r>
            <a:r>
              <a:rPr lang="en-US" dirty="0" smtClean="0"/>
              <a:t>using: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formal review of project call </a:t>
            </a:r>
            <a:r>
              <a:rPr lang="en-US" dirty="0" smtClean="0"/>
              <a:t>minutes</a:t>
            </a:r>
          </a:p>
          <a:p>
            <a:pPr lvl="1"/>
            <a:r>
              <a:rPr lang="en-US" dirty="0"/>
              <a:t>Structured site team input</a:t>
            </a:r>
          </a:p>
          <a:p>
            <a:pPr lvl="1"/>
            <a:r>
              <a:rPr lang="en-US" dirty="0" smtClean="0"/>
              <a:t>Post-project </a:t>
            </a:r>
            <a:r>
              <a:rPr lang="en-US" dirty="0"/>
              <a:t>debriefing </a:t>
            </a:r>
            <a:r>
              <a:rPr lang="en-US" dirty="0" smtClean="0"/>
              <a:t>calls</a:t>
            </a:r>
          </a:p>
          <a:p>
            <a:r>
              <a:rPr lang="en-US" dirty="0" smtClean="0"/>
              <a:t>Mapped PBRN </a:t>
            </a:r>
            <a:r>
              <a:rPr lang="en-US" dirty="0"/>
              <a:t>site feedback </a:t>
            </a:r>
            <a:r>
              <a:rPr lang="en-US" dirty="0" smtClean="0"/>
              <a:t>to </a:t>
            </a:r>
            <a:r>
              <a:rPr lang="en-US" dirty="0"/>
              <a:t>the four </a:t>
            </a:r>
            <a:r>
              <a:rPr lang="en-US" u="sng" dirty="0"/>
              <a:t>Replicating Effective Programs </a:t>
            </a:r>
            <a:r>
              <a:rPr lang="en-US" dirty="0" smtClean="0"/>
              <a:t>(REP) implementation </a:t>
            </a:r>
            <a:r>
              <a:rPr lang="en-US" dirty="0"/>
              <a:t>phases: </a:t>
            </a:r>
            <a:endParaRPr lang="en-US" dirty="0" smtClean="0"/>
          </a:p>
          <a:p>
            <a:pPr lvl="1"/>
            <a:r>
              <a:rPr lang="en-US" dirty="0" smtClean="0"/>
              <a:t>Pre-condition </a:t>
            </a:r>
          </a:p>
          <a:p>
            <a:pPr lvl="1"/>
            <a:r>
              <a:rPr lang="en-US" dirty="0" smtClean="0"/>
              <a:t>Pre-implementation</a:t>
            </a:r>
          </a:p>
          <a:p>
            <a:pPr lvl="1"/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Maintenance/evolution</a:t>
            </a:r>
          </a:p>
          <a:p>
            <a:pPr marL="457200" lvl="1" indent="0" algn="r">
              <a:buNone/>
            </a:pPr>
            <a:r>
              <a:rPr lang="en-US" sz="2200" i="1" dirty="0" smtClean="0"/>
              <a:t>Kilbourne 2007 Implementation Science: REP</a:t>
            </a:r>
            <a:endParaRPr lang="en-US" sz="2200" i="1" dirty="0"/>
          </a:p>
        </p:txBody>
      </p:sp>
      <p:pic>
        <p:nvPicPr>
          <p:cNvPr id="4" name="Picture 1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 r="7286" b="17825"/>
          <a:stretch>
            <a:fillRect/>
          </a:stretch>
        </p:blipFill>
        <p:spPr bwMode="auto">
          <a:xfrm>
            <a:off x="10613035" y="5615482"/>
            <a:ext cx="1578965" cy="124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VAWomenHealthLogo3_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10430"/>
            <a:ext cx="2844800" cy="104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06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810455"/>
              </p:ext>
            </p:extLst>
          </p:nvPr>
        </p:nvGraphicFramePr>
        <p:xfrm>
          <a:off x="334537" y="245330"/>
          <a:ext cx="11463453" cy="6356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2546"/>
                <a:gridCol w="5084956"/>
                <a:gridCol w="4125951"/>
              </a:tblGrid>
              <a:tr h="1140179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effectLst/>
                        </a:rPr>
                        <a:t>Results: Barriers to and Facilitators of Successful Multi-Site Implementation </a:t>
                      </a:r>
                    </a:p>
                    <a:p>
                      <a:pPr algn="ctr"/>
                      <a:r>
                        <a:rPr lang="en-US" sz="2400" kern="1200" dirty="0" smtClean="0">
                          <a:effectLst/>
                        </a:rPr>
                        <a:t>within the VA WH-PBRN</a:t>
                      </a:r>
                      <a:endParaRPr lang="en-US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42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REP Domains</a:t>
                      </a:r>
                      <a:endParaRPr lang="en-US" sz="24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Barriers</a:t>
                      </a:r>
                      <a:endParaRPr lang="en-US" sz="24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Facilitators</a:t>
                      </a:r>
                      <a:endParaRPr lang="en-US" sz="2400" b="1" dirty="0"/>
                    </a:p>
                  </a:txBody>
                  <a:tcPr marT="45719" marB="45719"/>
                </a:tc>
              </a:tr>
              <a:tr h="1344638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Pre-Condition</a:t>
                      </a:r>
                      <a:endParaRPr lang="en-US" sz="20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Schedule coordination</a:t>
                      </a:r>
                      <a:r>
                        <a:rPr lang="en-US" sz="2000" baseline="0" dirty="0" smtClean="0"/>
                        <a:t> across sites due to competing time demands</a:t>
                      </a:r>
                      <a:endParaRPr lang="en-US" sz="20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Minimal local content tailoring due to similar site audiences</a:t>
                      </a:r>
                    </a:p>
                    <a:p>
                      <a:r>
                        <a:rPr lang="en-US" sz="2000" dirty="0" smtClean="0"/>
                        <a:t>Alignment</a:t>
                      </a:r>
                      <a:r>
                        <a:rPr lang="en-US" sz="2000" baseline="0" dirty="0" smtClean="0"/>
                        <a:t> of project/site goals</a:t>
                      </a:r>
                      <a:endParaRPr lang="en-US" sz="2000" dirty="0"/>
                    </a:p>
                  </a:txBody>
                  <a:tcPr marT="45719" marB="45719"/>
                </a:tc>
              </a:tr>
              <a:tr h="1344638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Pre-Implementation</a:t>
                      </a:r>
                      <a:endParaRPr lang="en-US" sz="20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Multi-level training needs across sites</a:t>
                      </a:r>
                      <a:endParaRPr lang="en-US" sz="20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Open communication across </a:t>
                      </a:r>
                      <a:r>
                        <a:rPr lang="en-US" sz="2000" baseline="0" dirty="0" smtClean="0"/>
                        <a:t>sites at all levels for rapid sharing of trouble-shooting strategies</a:t>
                      </a:r>
                    </a:p>
                  </a:txBody>
                  <a:tcPr marT="45719" marB="45719"/>
                </a:tc>
              </a:tr>
              <a:tr h="94124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Implementation</a:t>
                      </a:r>
                      <a:endParaRPr lang="en-US" sz="20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Variations</a:t>
                      </a:r>
                      <a:r>
                        <a:rPr lang="en-US" sz="2000" baseline="0" dirty="0" smtClean="0"/>
                        <a:t> in logistic needs across sites due to local tailoring choices</a:t>
                      </a:r>
                      <a:endParaRPr lang="en-US" sz="20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Support</a:t>
                      </a:r>
                      <a:r>
                        <a:rPr lang="en-US" sz="2000" baseline="0" dirty="0" smtClean="0"/>
                        <a:t> from study PI and PBRN coordinating center</a:t>
                      </a:r>
                      <a:endParaRPr lang="en-US" sz="2000" dirty="0"/>
                    </a:p>
                  </a:txBody>
                  <a:tcPr marT="45719" marB="45719"/>
                </a:tc>
              </a:tr>
              <a:tr h="94124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Maintenance/</a:t>
                      </a:r>
                    </a:p>
                    <a:p>
                      <a:r>
                        <a:rPr lang="en-US" sz="2000" b="1" dirty="0" smtClean="0"/>
                        <a:t>Evolution</a:t>
                      </a:r>
                      <a:endParaRPr lang="en-US" sz="20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Additional</a:t>
                      </a:r>
                      <a:r>
                        <a:rPr lang="en-US" sz="2000" baseline="0" dirty="0" smtClean="0"/>
                        <a:t> effort needed to create sustainment plans for multiple sites</a:t>
                      </a:r>
                      <a:endParaRPr lang="en-US" sz="20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Site</a:t>
                      </a:r>
                      <a:r>
                        <a:rPr lang="en-US" sz="2000" baseline="0" dirty="0" smtClean="0"/>
                        <a:t> leadership commitment to PBRN activities</a:t>
                      </a:r>
                      <a:endParaRPr lang="en-US" sz="2000" dirty="0"/>
                    </a:p>
                  </a:txBody>
                  <a:tcPr marT="45719" marB="45719"/>
                </a:tc>
              </a:tr>
            </a:tbl>
          </a:graphicData>
        </a:graphic>
      </p:graphicFrame>
      <p:pic>
        <p:nvPicPr>
          <p:cNvPr id="3" name="Picture 1" descr="VAWomenHealthLogo3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9522"/>
            <a:ext cx="1109272" cy="40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936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102034"/>
              </p:ext>
            </p:extLst>
          </p:nvPr>
        </p:nvGraphicFramePr>
        <p:xfrm>
          <a:off x="312234" y="356838"/>
          <a:ext cx="11418849" cy="6155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4781"/>
                <a:gridCol w="8854068"/>
              </a:tblGrid>
              <a:tr h="60805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Recommendations for EBQI projects within a PBRN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9507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Pre-Condition</a:t>
                      </a:r>
                      <a:endParaRPr lang="en-US" sz="2400" b="1" dirty="0"/>
                    </a:p>
                  </a:txBody>
                  <a:tcPr marL="91438" marR="91438" marT="45715" marB="45715"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effectLst/>
                        </a:rPr>
                        <a:t>*Build</a:t>
                      </a:r>
                      <a:r>
                        <a:rPr lang="en-US" sz="2400" kern="1200" baseline="0" dirty="0" smtClean="0">
                          <a:effectLst/>
                        </a:rPr>
                        <a:t> on areas of common mission between PBRN sites leads, facility leadership, and project objectives</a:t>
                      </a:r>
                      <a:endParaRPr lang="en-US" sz="2400" dirty="0"/>
                    </a:p>
                  </a:txBody>
                  <a:tcPr marL="91438" marR="91438" marT="45715" marB="45715"/>
                </a:tc>
              </a:tr>
              <a:tr h="194909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Pre-Implementation</a:t>
                      </a:r>
                      <a:endParaRPr lang="en-US" sz="2400" b="1" dirty="0"/>
                    </a:p>
                  </a:txBody>
                  <a:tcPr marL="91438" marR="91438" marT="45715" marB="45715"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effectLst/>
                        </a:rPr>
                        <a:t>*Capitalize on PBRN commonalities in multi-site process strategies and  preparations for local intervention tailoring </a:t>
                      </a:r>
                    </a:p>
                    <a:p>
                      <a:endParaRPr lang="en-US" sz="2400" kern="1200" dirty="0" smtClean="0">
                        <a:effectLst/>
                      </a:endParaRPr>
                    </a:p>
                    <a:p>
                      <a:r>
                        <a:rPr lang="en-US" sz="2400" kern="1200" dirty="0" smtClean="0">
                          <a:effectLst/>
                        </a:rPr>
                        <a:t>*Plan for coordination/tracking of multi-level training to support fidelity of implementation across sites</a:t>
                      </a:r>
                      <a:endParaRPr lang="en-US" sz="2400" dirty="0"/>
                    </a:p>
                  </a:txBody>
                  <a:tcPr marL="91438" marR="91438" marT="45715" marB="45715"/>
                </a:tc>
              </a:tr>
              <a:tr h="1049507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Implementation</a:t>
                      </a:r>
                      <a:endParaRPr lang="en-US" sz="2400" b="1" dirty="0"/>
                    </a:p>
                  </a:txBody>
                  <a:tcPr marL="91438" marR="91438" marT="45715" marB="45715"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effectLst/>
                        </a:rPr>
                        <a:t>*Share implementation strategy challenges/successes real-time across sites for benefit of partner sites</a:t>
                      </a:r>
                      <a:endParaRPr lang="en-US" sz="2400" dirty="0"/>
                    </a:p>
                  </a:txBody>
                  <a:tcPr marL="91438" marR="91438" marT="45715" marB="45715"/>
                </a:tc>
              </a:tr>
              <a:tr h="149930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Maintenance/</a:t>
                      </a:r>
                    </a:p>
                    <a:p>
                      <a:r>
                        <a:rPr lang="en-US" sz="2400" b="1" dirty="0" smtClean="0"/>
                        <a:t>Evolution</a:t>
                      </a:r>
                      <a:endParaRPr lang="en-US" sz="2400" b="1" dirty="0"/>
                    </a:p>
                  </a:txBody>
                  <a:tcPr marL="91438" marR="91438" marT="45715" marB="45715"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effectLst/>
                        </a:rPr>
                        <a:t>*Share dissemination materials across sites to amplify local site effort, capitalizing upon existing clinician-researcher partnerships at the local PBRN site</a:t>
                      </a:r>
                      <a:endParaRPr lang="en-US" sz="2400" dirty="0"/>
                    </a:p>
                  </a:txBody>
                  <a:tcPr marL="91438" marR="91438" marT="45715" marB="45715"/>
                </a:tc>
              </a:tr>
            </a:tbl>
          </a:graphicData>
        </a:graphic>
      </p:graphicFrame>
      <p:pic>
        <p:nvPicPr>
          <p:cNvPr id="3" name="Picture 1" descr="VAWomenHealthLogo3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12310"/>
            <a:ext cx="938763" cy="34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23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71909"/>
          </a:xfrm>
        </p:spPr>
        <p:txBody>
          <a:bodyPr/>
          <a:lstStyle/>
          <a:p>
            <a:r>
              <a:rPr lang="en-US" dirty="0"/>
              <a:t>PBRN involvement strengthened EBQI activities across all phases of this multi-site implementation </a:t>
            </a:r>
            <a:r>
              <a:rPr lang="en-US" dirty="0" smtClean="0"/>
              <a:t>project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/>
              <a:t>PBRN’s </a:t>
            </a:r>
            <a:r>
              <a:rPr lang="en-US" dirty="0"/>
              <a:t>existing researcher-clinician partnerships </a:t>
            </a:r>
            <a:r>
              <a:rPr lang="en-US" dirty="0" smtClean="0"/>
              <a:t>facilitated </a:t>
            </a:r>
            <a:r>
              <a:rPr lang="en-US" dirty="0"/>
              <a:t>implementation </a:t>
            </a:r>
            <a:r>
              <a:rPr lang="en-US" dirty="0" smtClean="0"/>
              <a:t>planning activities</a:t>
            </a:r>
          </a:p>
          <a:p>
            <a:pPr lvl="1"/>
            <a:r>
              <a:rPr lang="en-US" dirty="0" smtClean="0"/>
              <a:t>Built </a:t>
            </a:r>
            <a:r>
              <a:rPr lang="en-US" dirty="0"/>
              <a:t>on the efficiencies of site commonalities for multi-site project tools and scalable communication strategies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dirty="0"/>
              <a:t>PBRNs contribute to the uptake of evidence into everyday </a:t>
            </a:r>
            <a:r>
              <a:rPr lang="en-US" dirty="0" smtClean="0"/>
              <a:t>practice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serve as an important component of the future implementation of evidence-based initiatives</a:t>
            </a:r>
            <a:r>
              <a:rPr lang="en-US" dirty="0" smtClean="0">
                <a:effectLst/>
              </a:rPr>
              <a:t> using EBQI approaches</a:t>
            </a:r>
            <a:endParaRPr lang="en-US" dirty="0"/>
          </a:p>
        </p:txBody>
      </p:sp>
      <p:pic>
        <p:nvPicPr>
          <p:cNvPr id="4" name="Picture 1" descr="VAWomenHealthLogo3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10430"/>
            <a:ext cx="2844800" cy="104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024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37" y="1305505"/>
            <a:ext cx="7940034" cy="5552495"/>
          </a:xfrm>
        </p:spPr>
        <p:txBody>
          <a:bodyPr>
            <a:normAutofit/>
          </a:bodyPr>
          <a:lstStyle/>
          <a:p>
            <a:r>
              <a:rPr lang="en-US" sz="2400" dirty="0"/>
              <a:t>We would like to acknowledge and thank all of those who participated in this EBQI project at the four sites and without whom this project would not have been </a:t>
            </a:r>
            <a:r>
              <a:rPr lang="en-US" sz="2400" dirty="0" smtClean="0"/>
              <a:t>possible</a:t>
            </a:r>
            <a:endParaRPr lang="en-US" sz="2400" dirty="0"/>
          </a:p>
          <a:p>
            <a:r>
              <a:rPr lang="en-US" altLang="en-US" sz="2400" dirty="0"/>
              <a:t>This project was supported by: VA HSRD SDR 10-012 (PIs: Yano /Frayne); National Center for PTSD; HSRD Research Career Development Award #05-195 (Yano); NIMH/VA QUERI R25 MH080916 (Hamilton); HSRD Durham VAMC</a:t>
            </a:r>
            <a:r>
              <a:rPr lang="en-US" altLang="en-US" sz="2400" dirty="0" smtClean="0"/>
              <a:t>.</a:t>
            </a:r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views expressed are those of the authors and do not necessarily reflect the position or policy of the Department of Veterans Affairs or the United States government</a:t>
            </a:r>
            <a:r>
              <a:rPr lang="en-US" sz="2400" dirty="0" smtClean="0">
                <a:effectLst/>
              </a:rPr>
              <a:t> </a:t>
            </a:r>
          </a:p>
        </p:txBody>
      </p:sp>
      <p:pic>
        <p:nvPicPr>
          <p:cNvPr id="5" name="Picture 4" descr="C:\Users\vhapalpomera\Desktop\Photos of Women Veterans\Picture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020" y="900719"/>
            <a:ext cx="3516351" cy="495788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VAWomenHealthLogo3_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10430"/>
            <a:ext cx="2844800" cy="104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760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Kilbourne AM, Neumann MS, </a:t>
            </a:r>
            <a:r>
              <a:rPr lang="en-US" dirty="0" err="1"/>
              <a:t>Pincus</a:t>
            </a:r>
            <a:r>
              <a:rPr lang="en-US" dirty="0"/>
              <a:t> HA, Bauer MS, Stall R. Implementing evidence-based interventions in health care: application of the replicating effective programs framework. Implement Sci. 2007;2:42. </a:t>
            </a:r>
            <a:endParaRPr lang="en-US" dirty="0" smtClean="0"/>
          </a:p>
          <a:p>
            <a:r>
              <a:rPr lang="en-US" dirty="0"/>
              <a:t>Frayne SM, Carney DV, Bastian L, Bean-Mayberry B, Sadler A, </a:t>
            </a:r>
            <a:r>
              <a:rPr lang="en-US" dirty="0" err="1"/>
              <a:t>Klap</a:t>
            </a:r>
            <a:r>
              <a:rPr lang="en-US" dirty="0"/>
              <a:t> R et al. The VA Women's Health Practice-Based Research Network: amplifying women veterans' voices in VA research. </a:t>
            </a:r>
            <a:r>
              <a:rPr lang="en-US" dirty="0" smtClean="0"/>
              <a:t>J Gen Intern Med. </a:t>
            </a:r>
            <a:r>
              <a:rPr lang="en-US" dirty="0"/>
              <a:t>2013;28 </a:t>
            </a:r>
            <a:r>
              <a:rPr lang="en-US" dirty="0" err="1"/>
              <a:t>Suppl</a:t>
            </a:r>
            <a:r>
              <a:rPr lang="en-US" dirty="0"/>
              <a:t> 2:S504-9</a:t>
            </a:r>
            <a:r>
              <a:rPr lang="en-US" dirty="0" smtClean="0"/>
              <a:t>.</a:t>
            </a:r>
          </a:p>
          <a:p>
            <a:r>
              <a:rPr lang="en-US" dirty="0"/>
              <a:t>Vogt DS, Barry AA, King LA. Toward gender-aware health care: evaluation of an intervention to enhance care for female patients in the VA setting. J Health Psychol. 2008;13(5):624-38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1" descr="VAWomenHealthLogo3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10430"/>
            <a:ext cx="2844800" cy="104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129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Bench to Bedside?</a:t>
            </a:r>
            <a:endParaRPr lang="en-US" sz="3600" b="1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452" y="1872010"/>
            <a:ext cx="6101246" cy="485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VAWomenHealthLogo3_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10430"/>
            <a:ext cx="2844800" cy="104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567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Evidence-Based Quality Improvement (EBQI)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is EBQI</a:t>
            </a:r>
            <a:r>
              <a:rPr lang="en-US" dirty="0"/>
              <a:t>?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systematic approach to fostering the multilevel research-clinical partnerships necessary for effective </a:t>
            </a:r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Integrates </a:t>
            </a:r>
            <a:r>
              <a:rPr lang="en-US" dirty="0"/>
              <a:t>evidence through existing </a:t>
            </a:r>
            <a:r>
              <a:rPr lang="en-US" dirty="0" smtClean="0"/>
              <a:t>structures</a:t>
            </a:r>
          </a:p>
          <a:p>
            <a:pPr lvl="1"/>
            <a:r>
              <a:rPr lang="en-US" dirty="0" smtClean="0"/>
              <a:t>Tailors </a:t>
            </a:r>
            <a:r>
              <a:rPr lang="en-US" dirty="0"/>
              <a:t>evidence to local contexts</a:t>
            </a:r>
            <a:r>
              <a:rPr lang="en-US" dirty="0" smtClean="0">
                <a:effectLst/>
              </a:rPr>
              <a:t> </a:t>
            </a:r>
          </a:p>
          <a:p>
            <a:pPr marL="457200" lvl="1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/>
              <a:t>EBQI </a:t>
            </a:r>
            <a:r>
              <a:rPr lang="en-US" dirty="0"/>
              <a:t>has not </a:t>
            </a:r>
            <a:r>
              <a:rPr lang="en-US" dirty="0" smtClean="0"/>
              <a:t>been </a:t>
            </a:r>
            <a:r>
              <a:rPr lang="en-US" dirty="0"/>
              <a:t>tested in </a:t>
            </a:r>
            <a:r>
              <a:rPr lang="en-US" dirty="0" smtClean="0"/>
              <a:t>PBRNs</a:t>
            </a:r>
          </a:p>
          <a:p>
            <a:pPr lvl="1"/>
            <a:r>
              <a:rPr lang="en-US" dirty="0" smtClean="0"/>
              <a:t>PBRNs are potentially an ideal setting for applying EBQI: PBRNs provide real-world infrastructure for clinician-researcher collaboration</a:t>
            </a:r>
          </a:p>
          <a:p>
            <a:pPr lvl="1"/>
            <a:r>
              <a:rPr lang="en-US" dirty="0" smtClean="0"/>
              <a:t>PBRNs emphasize fostering practice-based change</a:t>
            </a:r>
          </a:p>
        </p:txBody>
      </p:sp>
      <p:pic>
        <p:nvPicPr>
          <p:cNvPr id="5" name="Picture 1" descr="VAWomenHealthLogo3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10430"/>
            <a:ext cx="2844800" cy="104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759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>
            <a:stCxn id="27" idx="0"/>
            <a:endCxn id="32" idx="4"/>
          </p:cNvCxnSpPr>
          <p:nvPr/>
        </p:nvCxnSpPr>
        <p:spPr>
          <a:xfrm flipH="1" flipV="1">
            <a:off x="2719124" y="3828182"/>
            <a:ext cx="1043982" cy="261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946774" y="2159768"/>
            <a:ext cx="1852506" cy="16684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Clinicians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509137" y="4090031"/>
            <a:ext cx="2507937" cy="867101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Local Site</a:t>
            </a:r>
          </a:p>
          <a:p>
            <a:pPr algn="ctr"/>
            <a:r>
              <a:rPr lang="en-US" sz="2000" b="1" dirty="0" smtClean="0"/>
              <a:t>EBQI Activities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94" y="3200688"/>
            <a:ext cx="308180" cy="442893"/>
          </a:xfrm>
          <a:prstGeom prst="rect">
            <a:avLst/>
          </a:prstGeom>
        </p:spPr>
      </p:pic>
      <p:cxnSp>
        <p:nvCxnSpPr>
          <p:cNvPr id="30" name="Straight Connector 29"/>
          <p:cNvCxnSpPr>
            <a:endCxn id="25" idx="4"/>
          </p:cNvCxnSpPr>
          <p:nvPr/>
        </p:nvCxnSpPr>
        <p:spPr>
          <a:xfrm flipV="1">
            <a:off x="3763105" y="3828182"/>
            <a:ext cx="1109922" cy="255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1792871" y="2132178"/>
            <a:ext cx="1852506" cy="16960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Research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078" y="3201129"/>
            <a:ext cx="504512" cy="50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453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EBQI at a Single Site</a:t>
            </a:r>
            <a:endParaRPr lang="en-US" sz="3600" b="1" dirty="0"/>
          </a:p>
        </p:txBody>
      </p:sp>
      <p:pic>
        <p:nvPicPr>
          <p:cNvPr id="10" name="Picture 1" descr="VAWomenHealthLogo3_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10430"/>
            <a:ext cx="2844800" cy="104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111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776614" y="1267785"/>
            <a:ext cx="10509337" cy="549399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60" idx="0"/>
            <a:endCxn id="55" idx="4"/>
          </p:cNvCxnSpPr>
          <p:nvPr/>
        </p:nvCxnSpPr>
        <p:spPr>
          <a:xfrm flipH="1" flipV="1">
            <a:off x="7063558" y="3863672"/>
            <a:ext cx="1043982" cy="261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8291208" y="2195258"/>
            <a:ext cx="1852506" cy="16684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Clinicians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6853571" y="4125521"/>
            <a:ext cx="2507937" cy="867101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Local Site</a:t>
            </a:r>
          </a:p>
          <a:p>
            <a:pPr algn="ctr"/>
            <a:r>
              <a:rPr lang="en-US" sz="2000" b="1" dirty="0" smtClean="0"/>
              <a:t>EBQI Activities</a:t>
            </a: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328" y="3236178"/>
            <a:ext cx="308180" cy="442893"/>
          </a:xfrm>
          <a:prstGeom prst="rect">
            <a:avLst/>
          </a:prstGeom>
        </p:spPr>
      </p:pic>
      <p:cxnSp>
        <p:nvCxnSpPr>
          <p:cNvPr id="57" name="Straight Connector 56"/>
          <p:cNvCxnSpPr>
            <a:endCxn id="26" idx="4"/>
          </p:cNvCxnSpPr>
          <p:nvPr/>
        </p:nvCxnSpPr>
        <p:spPr>
          <a:xfrm flipV="1">
            <a:off x="8107539" y="3863672"/>
            <a:ext cx="1109922" cy="255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6137305" y="2167668"/>
            <a:ext cx="1852506" cy="16960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Research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512" y="3236619"/>
            <a:ext cx="504512" cy="50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>
            <a:stCxn id="27" idx="0"/>
            <a:endCxn id="32" idx="4"/>
          </p:cNvCxnSpPr>
          <p:nvPr/>
        </p:nvCxnSpPr>
        <p:spPr>
          <a:xfrm flipH="1" flipV="1">
            <a:off x="2719124" y="3828182"/>
            <a:ext cx="1043982" cy="261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946774" y="2159768"/>
            <a:ext cx="1852506" cy="16684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Clinicians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509137" y="4090031"/>
            <a:ext cx="2507937" cy="867101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Local Site</a:t>
            </a:r>
          </a:p>
          <a:p>
            <a:pPr algn="ctr"/>
            <a:r>
              <a:rPr lang="en-US" sz="2000" b="1" dirty="0" smtClean="0"/>
              <a:t>EBQI Activities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94" y="3200688"/>
            <a:ext cx="308180" cy="442893"/>
          </a:xfrm>
          <a:prstGeom prst="rect">
            <a:avLst/>
          </a:prstGeom>
        </p:spPr>
      </p:pic>
      <p:cxnSp>
        <p:nvCxnSpPr>
          <p:cNvPr id="30" name="Straight Connector 29"/>
          <p:cNvCxnSpPr>
            <a:endCxn id="25" idx="4"/>
          </p:cNvCxnSpPr>
          <p:nvPr/>
        </p:nvCxnSpPr>
        <p:spPr>
          <a:xfrm flipV="1">
            <a:off x="3763105" y="3828182"/>
            <a:ext cx="1109922" cy="255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1792871" y="2132178"/>
            <a:ext cx="1852506" cy="16960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Research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078" y="3201129"/>
            <a:ext cx="504512" cy="50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453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EBQI in PBRN Context</a:t>
            </a:r>
            <a:endParaRPr lang="en-US" sz="3600" b="1" dirty="0"/>
          </a:p>
        </p:txBody>
      </p:sp>
      <p:pic>
        <p:nvPicPr>
          <p:cNvPr id="18" name="Picture 1" descr="VAWomenHealthLogo3_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10430"/>
            <a:ext cx="2844800" cy="104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270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776614" y="1267785"/>
            <a:ext cx="10509337" cy="549399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60" idx="0"/>
            <a:endCxn id="55" idx="4"/>
          </p:cNvCxnSpPr>
          <p:nvPr/>
        </p:nvCxnSpPr>
        <p:spPr>
          <a:xfrm flipH="1" flipV="1">
            <a:off x="7063558" y="3863672"/>
            <a:ext cx="1043982" cy="261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8291208" y="2195258"/>
            <a:ext cx="1852506" cy="16684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Clinicians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6853571" y="4125521"/>
            <a:ext cx="2507937" cy="867101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Local Site</a:t>
            </a:r>
          </a:p>
          <a:p>
            <a:pPr algn="ctr"/>
            <a:r>
              <a:rPr lang="en-US" sz="2000" b="1" dirty="0" smtClean="0"/>
              <a:t>EBQI Activities</a:t>
            </a: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328" y="3236178"/>
            <a:ext cx="308180" cy="442893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7147362" y="1644086"/>
            <a:ext cx="186026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Ongoing Local 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Partnership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57" name="Straight Connector 56"/>
          <p:cNvCxnSpPr>
            <a:endCxn id="26" idx="4"/>
          </p:cNvCxnSpPr>
          <p:nvPr/>
        </p:nvCxnSpPr>
        <p:spPr>
          <a:xfrm flipV="1">
            <a:off x="8107539" y="3863672"/>
            <a:ext cx="1109922" cy="255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989811" y="2898540"/>
            <a:ext cx="301397" cy="0"/>
          </a:xfrm>
          <a:prstGeom prst="line">
            <a:avLst/>
          </a:prstGeom>
          <a:ln w="101600" cmpd="dbl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6137305" y="2167668"/>
            <a:ext cx="1852506" cy="16960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Research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512" y="3236619"/>
            <a:ext cx="504512" cy="50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>
            <a:stCxn id="27" idx="0"/>
            <a:endCxn id="32" idx="4"/>
          </p:cNvCxnSpPr>
          <p:nvPr/>
        </p:nvCxnSpPr>
        <p:spPr>
          <a:xfrm flipH="1" flipV="1">
            <a:off x="2719124" y="3828182"/>
            <a:ext cx="1043982" cy="261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946774" y="2159768"/>
            <a:ext cx="1852506" cy="16684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Clinicians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509137" y="4090031"/>
            <a:ext cx="2507937" cy="867101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Local Site</a:t>
            </a:r>
          </a:p>
          <a:p>
            <a:pPr algn="ctr"/>
            <a:r>
              <a:rPr lang="en-US" sz="2000" b="1" dirty="0" smtClean="0"/>
              <a:t>EBQI Activities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94" y="3200688"/>
            <a:ext cx="308180" cy="44289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32974" y="1647262"/>
            <a:ext cx="186026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Ongoing Local 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Partnership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30" name="Straight Connector 29"/>
          <p:cNvCxnSpPr>
            <a:endCxn id="25" idx="4"/>
          </p:cNvCxnSpPr>
          <p:nvPr/>
        </p:nvCxnSpPr>
        <p:spPr>
          <a:xfrm flipV="1">
            <a:off x="3763105" y="3828182"/>
            <a:ext cx="1109922" cy="255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45377" y="2863050"/>
            <a:ext cx="301397" cy="0"/>
          </a:xfrm>
          <a:prstGeom prst="line">
            <a:avLst/>
          </a:prstGeom>
          <a:ln w="101600" cmpd="dbl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1792871" y="2132178"/>
            <a:ext cx="1852506" cy="16960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Research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078" y="3201129"/>
            <a:ext cx="504512" cy="50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453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EBQI in PBRN Context</a:t>
            </a:r>
            <a:endParaRPr lang="en-US" sz="3600" b="1" dirty="0"/>
          </a:p>
        </p:txBody>
      </p:sp>
      <p:pic>
        <p:nvPicPr>
          <p:cNvPr id="22" name="Picture 1" descr="VAWomenHealthLogo3_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10430"/>
            <a:ext cx="2844800" cy="104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454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776614" y="1267785"/>
            <a:ext cx="10509337" cy="549399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60" idx="0"/>
            <a:endCxn id="55" idx="4"/>
          </p:cNvCxnSpPr>
          <p:nvPr/>
        </p:nvCxnSpPr>
        <p:spPr>
          <a:xfrm flipH="1" flipV="1">
            <a:off x="7063558" y="3863672"/>
            <a:ext cx="1043982" cy="261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8291208" y="2195258"/>
            <a:ext cx="1852506" cy="16684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Clinicians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6853571" y="4125521"/>
            <a:ext cx="2507937" cy="867101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Local Site</a:t>
            </a:r>
          </a:p>
          <a:p>
            <a:pPr algn="ctr"/>
            <a:r>
              <a:rPr lang="en-US" sz="2000" b="1" dirty="0" smtClean="0"/>
              <a:t>EBQI Activities</a:t>
            </a: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328" y="3236178"/>
            <a:ext cx="308180" cy="442893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7147362" y="1644086"/>
            <a:ext cx="186026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Ongoing Local 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Partnership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57" name="Straight Connector 56"/>
          <p:cNvCxnSpPr>
            <a:endCxn id="26" idx="4"/>
          </p:cNvCxnSpPr>
          <p:nvPr/>
        </p:nvCxnSpPr>
        <p:spPr>
          <a:xfrm flipV="1">
            <a:off x="8107539" y="3863672"/>
            <a:ext cx="1109922" cy="255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989811" y="2898540"/>
            <a:ext cx="301397" cy="0"/>
          </a:xfrm>
          <a:prstGeom prst="line">
            <a:avLst/>
          </a:prstGeom>
          <a:ln w="101600" cmpd="dbl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6137305" y="2167668"/>
            <a:ext cx="1852506" cy="16960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Research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512" y="3236619"/>
            <a:ext cx="504512" cy="50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>
            <a:stCxn id="27" idx="0"/>
            <a:endCxn id="32" idx="4"/>
          </p:cNvCxnSpPr>
          <p:nvPr/>
        </p:nvCxnSpPr>
        <p:spPr>
          <a:xfrm flipH="1" flipV="1">
            <a:off x="2719124" y="3828182"/>
            <a:ext cx="1043982" cy="261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946774" y="2159768"/>
            <a:ext cx="1852506" cy="16684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Clinicians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509137" y="4090031"/>
            <a:ext cx="2507937" cy="867101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Local Site</a:t>
            </a:r>
          </a:p>
          <a:p>
            <a:pPr algn="ctr"/>
            <a:r>
              <a:rPr lang="en-US" sz="2000" b="1" dirty="0" smtClean="0"/>
              <a:t>EBQI Activities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94" y="3200688"/>
            <a:ext cx="308180" cy="44289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32974" y="1647262"/>
            <a:ext cx="186026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Ongoing Local 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Partnership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30" name="Straight Connector 29"/>
          <p:cNvCxnSpPr>
            <a:endCxn id="25" idx="4"/>
          </p:cNvCxnSpPr>
          <p:nvPr/>
        </p:nvCxnSpPr>
        <p:spPr>
          <a:xfrm flipV="1">
            <a:off x="3763105" y="3828182"/>
            <a:ext cx="1109922" cy="255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45377" y="2863050"/>
            <a:ext cx="301397" cy="0"/>
          </a:xfrm>
          <a:prstGeom prst="line">
            <a:avLst/>
          </a:prstGeom>
          <a:ln w="101600" cmpd="dbl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1792871" y="2132178"/>
            <a:ext cx="1852506" cy="16960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Research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078" y="3201129"/>
            <a:ext cx="504512" cy="50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453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EBQI in PBRN Context</a:t>
            </a:r>
            <a:endParaRPr lang="en-US" sz="3600" b="1" dirty="0"/>
          </a:p>
        </p:txBody>
      </p:sp>
      <p:pic>
        <p:nvPicPr>
          <p:cNvPr id="23" name="Picture 1" descr="VAWomenHealthLogo3_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10430"/>
            <a:ext cx="2844800" cy="104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Connector 33"/>
          <p:cNvCxnSpPr/>
          <p:nvPr/>
        </p:nvCxnSpPr>
        <p:spPr>
          <a:xfrm>
            <a:off x="4609228" y="1831227"/>
            <a:ext cx="2710796" cy="0"/>
          </a:xfrm>
          <a:prstGeom prst="line">
            <a:avLst/>
          </a:prstGeom>
          <a:ln w="101600" cmpd="dbl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45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776614" y="1267785"/>
            <a:ext cx="10509337" cy="549399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58235" y="5822107"/>
            <a:ext cx="384930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National PBRN Community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PBRN Coordinating Center support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19" name="Straight Connector 18"/>
          <p:cNvCxnSpPr>
            <a:stCxn id="60" idx="0"/>
            <a:endCxn id="55" idx="4"/>
          </p:cNvCxnSpPr>
          <p:nvPr/>
        </p:nvCxnSpPr>
        <p:spPr>
          <a:xfrm flipH="1" flipV="1">
            <a:off x="7063558" y="3863672"/>
            <a:ext cx="1043982" cy="261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8291208" y="2195258"/>
            <a:ext cx="1852506" cy="16684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Clinicians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6853571" y="4125521"/>
            <a:ext cx="2507937" cy="867101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Local Site</a:t>
            </a:r>
          </a:p>
          <a:p>
            <a:pPr algn="ctr"/>
            <a:r>
              <a:rPr lang="en-US" sz="2000" b="1" dirty="0" smtClean="0"/>
              <a:t>EBQI Activities</a:t>
            </a: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328" y="3236178"/>
            <a:ext cx="308180" cy="442893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7147362" y="1644086"/>
            <a:ext cx="186026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Ongoing Local 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Partnership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57" name="Straight Connector 56"/>
          <p:cNvCxnSpPr>
            <a:endCxn id="26" idx="4"/>
          </p:cNvCxnSpPr>
          <p:nvPr/>
        </p:nvCxnSpPr>
        <p:spPr>
          <a:xfrm flipV="1">
            <a:off x="8107539" y="3863672"/>
            <a:ext cx="1109922" cy="255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989811" y="2898540"/>
            <a:ext cx="301397" cy="0"/>
          </a:xfrm>
          <a:prstGeom prst="line">
            <a:avLst/>
          </a:prstGeom>
          <a:ln w="101600" cmpd="dbl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6137305" y="2167668"/>
            <a:ext cx="1852506" cy="16960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Research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512" y="3236619"/>
            <a:ext cx="504512" cy="50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>
            <a:stCxn id="27" idx="0"/>
            <a:endCxn id="32" idx="4"/>
          </p:cNvCxnSpPr>
          <p:nvPr/>
        </p:nvCxnSpPr>
        <p:spPr>
          <a:xfrm flipH="1" flipV="1">
            <a:off x="2719124" y="3828182"/>
            <a:ext cx="1043982" cy="261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946774" y="2159768"/>
            <a:ext cx="1852506" cy="16684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Clinicians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509137" y="4090031"/>
            <a:ext cx="2507937" cy="867101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Local Site</a:t>
            </a:r>
          </a:p>
          <a:p>
            <a:pPr algn="ctr"/>
            <a:r>
              <a:rPr lang="en-US" sz="2000" b="1" dirty="0" smtClean="0"/>
              <a:t>EBQI Activities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94" y="3200688"/>
            <a:ext cx="308180" cy="44289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32974" y="1647262"/>
            <a:ext cx="186026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Ongoing Local 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Partnership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30" name="Straight Connector 29"/>
          <p:cNvCxnSpPr>
            <a:endCxn id="25" idx="4"/>
          </p:cNvCxnSpPr>
          <p:nvPr/>
        </p:nvCxnSpPr>
        <p:spPr>
          <a:xfrm flipV="1">
            <a:off x="3763105" y="3828182"/>
            <a:ext cx="1109922" cy="255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45377" y="2863050"/>
            <a:ext cx="301397" cy="0"/>
          </a:xfrm>
          <a:prstGeom prst="line">
            <a:avLst/>
          </a:prstGeom>
          <a:ln w="101600" cmpd="dbl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1792871" y="2132178"/>
            <a:ext cx="1852506" cy="16960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Research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078" y="3201129"/>
            <a:ext cx="504512" cy="50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453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EBQI in PBRN Context</a:t>
            </a:r>
            <a:endParaRPr lang="en-US" sz="3600" b="1" dirty="0"/>
          </a:p>
        </p:txBody>
      </p:sp>
      <p:pic>
        <p:nvPicPr>
          <p:cNvPr id="23" name="Picture 1" descr="VAWomenHealthLogo3_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10430"/>
            <a:ext cx="2844800" cy="104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Connector 33"/>
          <p:cNvCxnSpPr/>
          <p:nvPr/>
        </p:nvCxnSpPr>
        <p:spPr>
          <a:xfrm>
            <a:off x="4609228" y="1831227"/>
            <a:ext cx="2710796" cy="0"/>
          </a:xfrm>
          <a:prstGeom prst="line">
            <a:avLst/>
          </a:prstGeom>
          <a:ln w="101600" cmpd="dbl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Up-Down Arrow 3"/>
          <p:cNvSpPr/>
          <p:nvPr/>
        </p:nvSpPr>
        <p:spPr>
          <a:xfrm>
            <a:off x="5896794" y="4559071"/>
            <a:ext cx="348339" cy="1070225"/>
          </a:xfrm>
          <a:prstGeom prst="up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7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0254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Our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405" y="3052259"/>
            <a:ext cx="10847060" cy="240416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dirty="0"/>
              <a:t>We evaluated EBQI implementation in a PBRN </a:t>
            </a:r>
            <a:r>
              <a:rPr lang="en-US" sz="3600" dirty="0" smtClean="0"/>
              <a:t>setting: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b="1" dirty="0" smtClean="0"/>
              <a:t>To what </a:t>
            </a:r>
            <a:r>
              <a:rPr lang="en-US" sz="3600" b="1" dirty="0"/>
              <a:t>extent </a:t>
            </a:r>
            <a:r>
              <a:rPr lang="en-US" sz="3600" b="1" dirty="0" smtClean="0"/>
              <a:t>does </a:t>
            </a:r>
            <a:r>
              <a:rPr lang="en-US" sz="3600" b="1" dirty="0"/>
              <a:t>the PBRN infrastructure </a:t>
            </a:r>
            <a:r>
              <a:rPr lang="en-US" sz="3600" b="1" dirty="0" smtClean="0"/>
              <a:t>add value to EBQI implementation of an evidence-based curriculum, “Caring for Women Veterans”?</a:t>
            </a:r>
            <a:r>
              <a:rPr lang="en-US" sz="3600" b="1" dirty="0" smtClean="0">
                <a:effectLst/>
              </a:rPr>
              <a:t> </a:t>
            </a:r>
            <a:endParaRPr lang="en-US" sz="3600" b="1" dirty="0"/>
          </a:p>
        </p:txBody>
      </p:sp>
      <p:pic>
        <p:nvPicPr>
          <p:cNvPr id="4" name="Picture 1" descr="VAWomenHealthLogo3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10430"/>
            <a:ext cx="2844800" cy="104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968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1101</Words>
  <Application>Microsoft Office PowerPoint</Application>
  <PresentationFormat>Custom</PresentationFormat>
  <Paragraphs>184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Practice-Based Research Networks Add Value  to Evidence-Based Quality Improvement</vt:lpstr>
      <vt:lpstr>Bench to Bedside?</vt:lpstr>
      <vt:lpstr>Evidence-Based Quality Improvement (EBQI)</vt:lpstr>
      <vt:lpstr>EBQI at a Single Site</vt:lpstr>
      <vt:lpstr>EBQI in PBRN Context</vt:lpstr>
      <vt:lpstr>EBQI in PBRN Context</vt:lpstr>
      <vt:lpstr>EBQI in PBRN Context</vt:lpstr>
      <vt:lpstr>EBQI in PBRN Context</vt:lpstr>
      <vt:lpstr>Our Objective</vt:lpstr>
      <vt:lpstr>Methods: PBRN Context</vt:lpstr>
      <vt:lpstr>Methods: CWV Project as a case study</vt:lpstr>
      <vt:lpstr>Examples of EBQI Tailoring for Implementation of Caring for Women Veterans</vt:lpstr>
      <vt:lpstr>Analysis</vt:lpstr>
      <vt:lpstr>PowerPoint Presentation</vt:lpstr>
      <vt:lpstr>PowerPoint Presentation</vt:lpstr>
      <vt:lpstr>Conclusions</vt:lpstr>
      <vt:lpstr>PowerPoint Presentation</vt:lpstr>
      <vt:lpstr>Selected 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Practice-Based Research Networks Add Value to Evidence-Based Quality Improvement</dc:title>
  <dc:creator>Dr Karen Goldstein, M.D.</dc:creator>
  <cp:lastModifiedBy>Diane Carney</cp:lastModifiedBy>
  <cp:revision>46</cp:revision>
  <dcterms:created xsi:type="dcterms:W3CDTF">2016-06-15T16:16:37Z</dcterms:created>
  <dcterms:modified xsi:type="dcterms:W3CDTF">2016-07-08T20:20:23Z</dcterms:modified>
</cp:coreProperties>
</file>