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3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79BD"/>
    <a:srgbClr val="FBC5B5"/>
    <a:srgbClr val="EEA121"/>
    <a:srgbClr val="1B35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0"/>
    <p:restoredTop sz="94629"/>
  </p:normalViewPr>
  <p:slideViewPr>
    <p:cSldViewPr snapToGrid="0" snapToObjects="1">
      <p:cViewPr varScale="1">
        <p:scale>
          <a:sx n="60" d="100"/>
          <a:sy n="60" d="100"/>
        </p:scale>
        <p:origin x="72" y="9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1575"/>
            <a:ext cx="12187160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778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&amp; Auth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F68EECA-6274-CA45-88F4-44C254ABAF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23E62CC-5B40-6940-9DAC-87BD536F1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ABF835-5CAD-1A43-9956-51DF8240D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EEA12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1093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EB2AD6A-8823-C247-99B6-AE2CEBD45B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8914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E42C82D-6602-C34E-A05E-82E313AA9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8B36B-561E-D247-B052-4329EFAE6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B3555"/>
                </a:solidFill>
              </a:defRPr>
            </a:lvl1pPr>
            <a:lvl2pPr>
              <a:defRPr>
                <a:solidFill>
                  <a:srgbClr val="EEA121"/>
                </a:solidFill>
              </a:defRPr>
            </a:lvl2pPr>
            <a:lvl3pPr>
              <a:defRPr>
                <a:solidFill>
                  <a:srgbClr val="FBC5B5"/>
                </a:solidFill>
              </a:defRPr>
            </a:lvl3pPr>
            <a:lvl4pPr>
              <a:defRPr>
                <a:solidFill>
                  <a:srgbClr val="4179BD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2924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057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281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98E8A-B3E6-294D-9514-5C6EEE417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r>
              <a:rPr lang="en-US" dirty="0"/>
              <a:t>The Research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F2B13-E236-6F49-A2E7-6713D570B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7280"/>
            <a:ext cx="10515600" cy="5079683"/>
          </a:xfrm>
        </p:spPr>
        <p:txBody>
          <a:bodyPr/>
          <a:lstStyle/>
          <a:p>
            <a:r>
              <a:rPr lang="en-US" dirty="0"/>
              <a:t>The misuse and abuse of prescription opioids (POs) is an epidemic in the USA today. </a:t>
            </a:r>
            <a:endParaRPr lang="en-US" dirty="0" smtClean="0"/>
          </a:p>
          <a:p>
            <a:r>
              <a:rPr lang="en-US" dirty="0" smtClean="0"/>
              <a:t>Many </a:t>
            </a:r>
            <a:r>
              <a:rPr lang="en-US" dirty="0"/>
              <a:t>states have implemented legislation to curb the use of POs resulting from inappropriate prescribing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Indiana legislated opioid prescribing rules that went into effect in December 2013.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rules changed how chronic pain is managed by healthcare providers.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qualitative study </a:t>
            </a:r>
            <a:r>
              <a:rPr lang="en-US" dirty="0" smtClean="0"/>
              <a:t>attempts to answer the question: </a:t>
            </a:r>
            <a:r>
              <a:rPr lang="en-US" i="1" dirty="0" smtClean="0"/>
              <a:t>What are the impacts </a:t>
            </a:r>
            <a:r>
              <a:rPr lang="en-US" i="1" dirty="0"/>
              <a:t>of Indiana’s opioid prescription legislation on the patient experiences around pain </a:t>
            </a:r>
            <a:r>
              <a:rPr lang="en-US" i="1" dirty="0" smtClean="0"/>
              <a:t>management?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332514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F7C9D-3B7F-6D44-8591-C9B28E2F8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8731"/>
          </a:xfrm>
        </p:spPr>
        <p:txBody>
          <a:bodyPr/>
          <a:lstStyle/>
          <a:p>
            <a:r>
              <a:rPr lang="en-US" dirty="0"/>
              <a:t>Research Design </a:t>
            </a:r>
            <a:r>
              <a:rPr lang="en-US"/>
              <a:t>and Method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FF268-F2F5-6646-817C-59147D779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3856"/>
            <a:ext cx="10515600" cy="5043107"/>
          </a:xfrm>
        </p:spPr>
        <p:txBody>
          <a:bodyPr/>
          <a:lstStyle/>
          <a:p>
            <a:r>
              <a:rPr lang="en-US" dirty="0"/>
              <a:t>This is a qualitative study using interviews of patient and primary care providers to obtain triangulated data sources.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patients were recruited from an integrated pain clinic to which chronic pain patients were referred from federally qualified health clinics (FQHCs).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primacy care providers were recruited from the same FQHCs. The study used inductive, emergent thematic analysis.</a:t>
            </a:r>
          </a:p>
          <a:p>
            <a:r>
              <a:rPr lang="en-US" dirty="0" smtClean="0"/>
              <a:t>Nine </a:t>
            </a:r>
            <a:r>
              <a:rPr lang="en-US" dirty="0"/>
              <a:t>patient participants and five primary care providers were included in the study.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082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39C00-1A11-484D-862A-18589269F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</p:spPr>
        <p:txBody>
          <a:bodyPr/>
          <a:lstStyle/>
          <a:p>
            <a:r>
              <a:rPr lang="en-US" dirty="0"/>
              <a:t>What the Research Found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E1B1B-A931-4D44-8BC6-4FD2A1E70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8720"/>
            <a:ext cx="10515600" cy="4988243"/>
          </a:xfrm>
        </p:spPr>
        <p:txBody>
          <a:bodyPr/>
          <a:lstStyle/>
          <a:p>
            <a:r>
              <a:rPr lang="en-US" dirty="0" smtClean="0"/>
              <a:t>Thre</a:t>
            </a:r>
            <a:r>
              <a:rPr lang="en-US" dirty="0" smtClean="0"/>
              <a:t>e main themes were identified:</a:t>
            </a:r>
            <a:endParaRPr lang="en-US" dirty="0"/>
          </a:p>
          <a:p>
            <a:pPr lvl="1"/>
            <a:r>
              <a:rPr lang="en-US" sz="2800" dirty="0">
                <a:solidFill>
                  <a:srgbClr val="1B3555"/>
                </a:solidFill>
              </a:rPr>
              <a:t>Living with chronic pain is disruptive to patients’ lives on multiple dimensions. </a:t>
            </a:r>
            <a:endParaRPr lang="en-US" sz="2800" dirty="0">
              <a:solidFill>
                <a:srgbClr val="1B3555"/>
              </a:solidFill>
            </a:endParaRPr>
          </a:p>
          <a:p>
            <a:pPr lvl="1"/>
            <a:r>
              <a:rPr lang="en-US" sz="2800" dirty="0">
                <a:solidFill>
                  <a:srgbClr val="1B3555"/>
                </a:solidFill>
              </a:rPr>
              <a:t>The </a:t>
            </a:r>
            <a:r>
              <a:rPr lang="en-US" sz="2800" dirty="0">
                <a:solidFill>
                  <a:srgbClr val="1B3555"/>
                </a:solidFill>
              </a:rPr>
              <a:t>established pain management practices were disrupted by the change in prescription rules. </a:t>
            </a:r>
            <a:endParaRPr lang="en-US" sz="2800" dirty="0">
              <a:solidFill>
                <a:srgbClr val="1B3555"/>
              </a:solidFill>
            </a:endParaRPr>
          </a:p>
          <a:p>
            <a:pPr lvl="1"/>
            <a:r>
              <a:rPr lang="en-US" sz="2800" dirty="0">
                <a:solidFill>
                  <a:srgbClr val="1B3555"/>
                </a:solidFill>
              </a:rPr>
              <a:t>Patient–provider </a:t>
            </a:r>
            <a:r>
              <a:rPr lang="en-US" sz="2800" dirty="0">
                <a:solidFill>
                  <a:srgbClr val="1B3555"/>
                </a:solidFill>
              </a:rPr>
              <a:t>relationships, which involve power dynamics and decision making, shifted significantly in parallel to the rule change.</a:t>
            </a:r>
          </a:p>
        </p:txBody>
      </p:sp>
    </p:spTree>
    <p:extLst>
      <p:ext uri="{BB962C8B-B14F-4D97-AF65-F5344CB8AC3E}">
        <p14:creationId xmlns:p14="http://schemas.microsoft.com/office/powerpoint/2010/main" val="1604115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9B006-40C1-804D-A904-C2770DF20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0443"/>
          </a:xfrm>
        </p:spPr>
        <p:txBody>
          <a:bodyPr/>
          <a:lstStyle/>
          <a:p>
            <a:r>
              <a:rPr lang="en-US" dirty="0"/>
              <a:t>What this means for Clinical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F1C0C-798E-E44A-96E3-1A784C127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9264"/>
            <a:ext cx="10515600" cy="5207699"/>
          </a:xfrm>
        </p:spPr>
        <p:txBody>
          <a:bodyPr/>
          <a:lstStyle/>
          <a:p>
            <a:r>
              <a:rPr lang="en-US" dirty="0"/>
              <a:t>As a result of the changes in pain management practice, some patients experienced significant </a:t>
            </a:r>
            <a:r>
              <a:rPr lang="en-US" dirty="0" smtClean="0"/>
              <a:t>challenges.</a:t>
            </a:r>
          </a:p>
          <a:p>
            <a:r>
              <a:rPr lang="en-US" dirty="0" smtClean="0"/>
              <a:t>Listening to </a:t>
            </a:r>
            <a:r>
              <a:rPr lang="en-US" dirty="0"/>
              <a:t>patient’s personal narrative is critical for healthcare providers who are designing and providing an effective pain management </a:t>
            </a:r>
            <a:r>
              <a:rPr lang="en-US" dirty="0" smtClean="0"/>
              <a:t>plan.</a:t>
            </a:r>
          </a:p>
          <a:p>
            <a:r>
              <a:rPr lang="en-US" dirty="0" smtClean="0"/>
              <a:t>The conversation should continue to ensure that </a:t>
            </a:r>
            <a:r>
              <a:rPr lang="en-US" dirty="0" smtClean="0"/>
              <a:t>care can still </a:t>
            </a:r>
            <a:r>
              <a:rPr lang="en-US" dirty="0"/>
              <a:t>be </a:t>
            </a:r>
            <a:r>
              <a:rPr lang="en-US" dirty="0" smtClean="0"/>
              <a:t>patient-centered when utilizing safe </a:t>
            </a:r>
            <a:r>
              <a:rPr lang="en-US" dirty="0"/>
              <a:t>and effective </a:t>
            </a:r>
            <a:r>
              <a:rPr lang="en-US" dirty="0" smtClean="0"/>
              <a:t>approaches </a:t>
            </a:r>
            <a:r>
              <a:rPr lang="en-US" smtClean="0"/>
              <a:t>for pain management.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36829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414141"/>
      </a:dk1>
      <a:lt1>
        <a:srgbClr val="FFFFFF"/>
      </a:lt1>
      <a:dk2>
        <a:srgbClr val="4179BD"/>
      </a:dk2>
      <a:lt2>
        <a:srgbClr val="E7E6E6"/>
      </a:lt2>
      <a:accent1>
        <a:srgbClr val="4179BD"/>
      </a:accent1>
      <a:accent2>
        <a:srgbClr val="EEA120"/>
      </a:accent2>
      <a:accent3>
        <a:srgbClr val="FBC5B5"/>
      </a:accent3>
      <a:accent4>
        <a:srgbClr val="1B3455"/>
      </a:accent4>
      <a:accent5>
        <a:srgbClr val="414141"/>
      </a:accent5>
      <a:accent6>
        <a:srgbClr val="414141"/>
      </a:accent6>
      <a:hlink>
        <a:srgbClr val="4179BD"/>
      </a:hlink>
      <a:folHlink>
        <a:srgbClr val="1B3455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PCRG2019" id="{47FFDAD4-AAE8-AF49-BA16-D5254214DB9A}" vid="{04A9208E-0D6C-CC40-BAFE-004D06FD226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294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Trebuchet MS</vt:lpstr>
      <vt:lpstr>Office Theme</vt:lpstr>
      <vt:lpstr>The Research Question</vt:lpstr>
      <vt:lpstr>Research Design and Method</vt:lpstr>
      <vt:lpstr>What the Research Found</vt:lpstr>
      <vt:lpstr>What this means for Clinical Practice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Research Question</dc:title>
  <dc:creator>Jessica Sand</dc:creator>
  <cp:lastModifiedBy>Morhaf Achkar</cp:lastModifiedBy>
  <cp:revision>3</cp:revision>
  <dcterms:created xsi:type="dcterms:W3CDTF">2019-02-14T16:03:51Z</dcterms:created>
  <dcterms:modified xsi:type="dcterms:W3CDTF">2019-02-14T20:59:06Z</dcterms:modified>
</cp:coreProperties>
</file>