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58" r:id="rId3"/>
    <p:sldId id="263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79BD"/>
    <a:srgbClr val="FBC5B5"/>
    <a:srgbClr val="EEA121"/>
    <a:srgbClr val="1B3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96"/>
    <p:restoredTop sz="94545"/>
  </p:normalViewPr>
  <p:slideViewPr>
    <p:cSldViewPr snapToGrid="0" snapToObjects="1">
      <p:cViewPr varScale="1">
        <p:scale>
          <a:sx n="103" d="100"/>
          <a:sy n="103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2AB54-C0A2-3F4D-8AFD-5974AB89E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What Matters in and from Primary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B3BE9-4ECF-F942-8F7C-7C92237F5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Rebecca S Etz,</a:t>
            </a:r>
            <a:r>
              <a:rPr lang="en-US" sz="2800" baseline="30000" dirty="0">
                <a:solidFill>
                  <a:schemeClr val="bg2">
                    <a:lumMod val="25000"/>
                  </a:schemeClr>
                </a:solidFill>
              </a:rPr>
              <a:t>1,4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 Kurt C Stange,</a:t>
            </a:r>
            <a:r>
              <a:rPr lang="en-US" sz="2800" baseline="30000" dirty="0">
                <a:solidFill>
                  <a:schemeClr val="bg2">
                    <a:lumMod val="25000"/>
                  </a:schemeClr>
                </a:solidFill>
              </a:rPr>
              <a:t>1,2,5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 Stephen J Zyzanski,</a:t>
            </a:r>
            <a:r>
              <a:rPr lang="en-US" sz="2800" baseline="30000" dirty="0">
                <a:solidFill>
                  <a:schemeClr val="bg2">
                    <a:lumMod val="25000"/>
                  </a:schemeClr>
                </a:solidFill>
              </a:rPr>
              <a:t>1,5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 Martha M Gonzalez,</a:t>
            </a:r>
            <a:r>
              <a:rPr lang="en-US" sz="2800" baseline="30000" dirty="0">
                <a:solidFill>
                  <a:schemeClr val="bg2">
                    <a:lumMod val="25000"/>
                  </a:schemeClr>
                </a:solidFill>
              </a:rPr>
              <a:t>1,4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 Jonathan P O’Neal,</a:t>
            </a:r>
            <a:r>
              <a:rPr lang="en-US" sz="2800" baseline="30000" dirty="0">
                <a:solidFill>
                  <a:schemeClr val="bg2">
                    <a:lumMod val="25000"/>
                  </a:schemeClr>
                </a:solidFill>
              </a:rPr>
              <a:t>1,4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 Sarah R Reves,</a:t>
            </a:r>
            <a:r>
              <a:rPr lang="en-US" sz="2800" baseline="30000" dirty="0">
                <a:solidFill>
                  <a:schemeClr val="bg2">
                    <a:lumMod val="25000"/>
                  </a:schemeClr>
                </a:solidFill>
              </a:rPr>
              <a:t>1,4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 and Robert L Phillips</a:t>
            </a:r>
            <a:r>
              <a:rPr lang="en-US" sz="2800" baseline="30000" dirty="0">
                <a:solidFill>
                  <a:schemeClr val="bg2">
                    <a:lumMod val="25000"/>
                  </a:schemeClr>
                </a:solidFill>
              </a:rPr>
              <a:t>3,6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marL="457200" lvl="1" indent="0">
              <a:buNone/>
            </a:pPr>
            <a:endParaRPr lang="en-US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sz="2000" baseline="30000" dirty="0">
                <a:solidFill>
                  <a:schemeClr val="bg2">
                    <a:lumMod val="25000"/>
                  </a:schemeClr>
                </a:solidFill>
              </a:rPr>
              <a:t>1 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The Larry A. Green Center; </a:t>
            </a:r>
            <a:r>
              <a:rPr lang="en-US" sz="2000" baseline="30000" dirty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 The Center for Community Health Integration; </a:t>
            </a:r>
            <a:r>
              <a:rPr lang="en-US" sz="2000" baseline="30000" dirty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 The Center for Professionalism and Value in Health Care; </a:t>
            </a:r>
            <a:r>
              <a:rPr lang="en-US" sz="2000" baseline="30000" dirty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 Virginia Commonwealth University; </a:t>
            </a:r>
            <a:r>
              <a:rPr lang="en-US" sz="2000" baseline="30000" dirty="0">
                <a:solidFill>
                  <a:schemeClr val="bg2">
                    <a:lumMod val="25000"/>
                  </a:schemeClr>
                </a:solidFill>
              </a:rPr>
              <a:t>5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 Case Western Reserve University; </a:t>
            </a:r>
            <a:r>
              <a:rPr lang="en-US" sz="2000" baseline="30000" dirty="0">
                <a:solidFill>
                  <a:schemeClr val="bg2">
                    <a:lumMod val="25000"/>
                  </a:schemeClr>
                </a:solidFill>
              </a:rPr>
              <a:t>6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 The American Board of Family Medicine 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This work supported by ABFM Foundation, AHRQ, NAPCRG,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</a:rPr>
              <a:t>FMAHealth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000">
                <a:solidFill>
                  <a:schemeClr val="bg2">
                    <a:lumMod val="25000"/>
                  </a:schemeClr>
                </a:solidFill>
              </a:rPr>
              <a:t>and VCU.</a:t>
            </a:r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191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 develop and test the psychometric properties of a potentially meaningful and parsimonious set of core primary care items, grounded in the experience of patients, primary care clinicians, and employers.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5043107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Stage 1 – Crowd-Sourcing Surveys</a:t>
            </a:r>
          </a:p>
          <a:p>
            <a:pPr lvl="1"/>
            <a:r>
              <a:rPr lang="en-US" dirty="0"/>
              <a:t>Fielded among patients (412), clinicians (525), employers (85)</a:t>
            </a:r>
          </a:p>
          <a:p>
            <a:pPr lvl="1"/>
            <a:r>
              <a:rPr lang="en-US" dirty="0"/>
              <a:t>Goal: Identify stakeholder definitions of quality</a:t>
            </a:r>
          </a:p>
          <a:p>
            <a:pPr marL="0" indent="0">
              <a:buNone/>
            </a:pPr>
            <a:r>
              <a:rPr lang="en-US" b="1" dirty="0"/>
              <a:t>Stage 2 – </a:t>
            </a:r>
            <a:r>
              <a:rPr lang="en-US" b="1" dirty="0" err="1"/>
              <a:t>Starfield</a:t>
            </a:r>
            <a:r>
              <a:rPr lang="en-US" b="1" dirty="0"/>
              <a:t> Summit III</a:t>
            </a:r>
          </a:p>
          <a:p>
            <a:pPr lvl="1"/>
            <a:r>
              <a:rPr lang="en-US" dirty="0"/>
              <a:t>2½ day meeting of diverse primary care stakeholders</a:t>
            </a:r>
          </a:p>
          <a:p>
            <a:pPr lvl="1"/>
            <a:r>
              <a:rPr lang="en-US" dirty="0"/>
              <a:t>Goal: Revise &amp; refine crowd-sourced quality indicator areas</a:t>
            </a:r>
          </a:p>
          <a:p>
            <a:pPr lvl="1"/>
            <a:r>
              <a:rPr lang="en-US" dirty="0"/>
              <a:t>Goal: Create set of items able to meaningfully assess primary care</a:t>
            </a:r>
          </a:p>
          <a:p>
            <a:pPr marL="0" indent="0">
              <a:buNone/>
            </a:pPr>
            <a:r>
              <a:rPr lang="en-US" b="1" dirty="0"/>
              <a:t>Stage 3 – Assess properties of patient-report items</a:t>
            </a:r>
          </a:p>
          <a:p>
            <a:pPr lvl="1"/>
            <a:r>
              <a:rPr lang="en-US" dirty="0"/>
              <a:t>Field potential set of patient reported items asynchronously and at point of care</a:t>
            </a:r>
          </a:p>
          <a:p>
            <a:pPr lvl="1"/>
            <a:r>
              <a:rPr lang="en-US" dirty="0"/>
              <a:t>Test reliability and construct validity using factor, goodness of fit, &amp; Rasch model analyses</a:t>
            </a:r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E1B1B-A931-4D44-8BC6-4FD2A1E7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327" y="1188720"/>
            <a:ext cx="11364684" cy="498824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Stage 1 – Stakeholders had unique interests</a:t>
            </a:r>
          </a:p>
          <a:p>
            <a:pPr lvl="1"/>
            <a:r>
              <a:rPr lang="en-US" dirty="0"/>
              <a:t>Clinicians say: current measures miss 42% of what’s important &amp; what they do that’s important is not recognized or supported</a:t>
            </a:r>
          </a:p>
          <a:p>
            <a:pPr lvl="1"/>
            <a:r>
              <a:rPr lang="en-US" dirty="0"/>
              <a:t>Patients agree: 72% overlap with clinicians &amp; highlight importance of personalized attention</a:t>
            </a:r>
          </a:p>
          <a:p>
            <a:pPr marL="0" indent="0">
              <a:buNone/>
            </a:pPr>
            <a:r>
              <a:rPr lang="en-US" b="1" dirty="0"/>
              <a:t>Stage 2 – 11 domains that integrate stakeholders and research</a:t>
            </a:r>
          </a:p>
          <a:p>
            <a:pPr lvl="1"/>
            <a:r>
              <a:rPr lang="en-US" dirty="0"/>
              <a:t>Identified a concise set of patient-reported measures: 11 items total</a:t>
            </a:r>
          </a:p>
          <a:p>
            <a:pPr lvl="1"/>
            <a:r>
              <a:rPr lang="en-US" dirty="0"/>
              <a:t>Measure integrates best stakeholder voices with best practice research</a:t>
            </a:r>
          </a:p>
          <a:p>
            <a:pPr marL="0" indent="0">
              <a:buNone/>
            </a:pPr>
            <a:r>
              <a:rPr lang="en-US" b="1" dirty="0"/>
              <a:t>Stage 3 – Assess 11-item Person-Centered Primary Care Measure</a:t>
            </a:r>
          </a:p>
          <a:p>
            <a:pPr lvl="1"/>
            <a:r>
              <a:rPr lang="en-US" dirty="0"/>
              <a:t>All 11 items strongly assess a single factor with negligible redundancy</a:t>
            </a:r>
          </a:p>
          <a:p>
            <a:pPr lvl="1"/>
            <a:r>
              <a:rPr lang="en-US" dirty="0"/>
              <a:t>Works in pediatric and adult populations, asynchronously or at point of care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0389"/>
            <a:ext cx="10515600" cy="4916574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The 11-item Person-Centered Primary Care Measure*…</a:t>
            </a:r>
          </a:p>
          <a:p>
            <a:pPr lvl="1"/>
            <a:r>
              <a:rPr lang="en-US" dirty="0"/>
              <a:t>Is a person centered patient assessment of primary care quality</a:t>
            </a:r>
          </a:p>
          <a:p>
            <a:pPr lvl="1"/>
            <a:r>
              <a:rPr lang="en-US" dirty="0"/>
              <a:t>Provides empirical evidence that broad scope of primary care is conceptually coherent</a:t>
            </a:r>
          </a:p>
          <a:p>
            <a:pPr lvl="1"/>
            <a:r>
              <a:rPr lang="en-US" dirty="0"/>
              <a:t>Can be used effectively in a diversity of primary care settings</a:t>
            </a:r>
          </a:p>
          <a:p>
            <a:pPr lvl="1"/>
            <a:r>
              <a:rPr lang="en-US" dirty="0"/>
              <a:t>Allows for assessment of primary care while significantly reducing measure burden</a:t>
            </a:r>
          </a:p>
          <a:p>
            <a:pPr lvl="1"/>
            <a:r>
              <a:rPr lang="en-US" dirty="0"/>
              <a:t>Can be used to determine which primary care aspects most impact population health</a:t>
            </a:r>
          </a:p>
          <a:p>
            <a:pPr lvl="1"/>
            <a:r>
              <a:rPr lang="en-US" dirty="0"/>
              <a:t>Can be used to reduce physician burnout and support QI and </a:t>
            </a:r>
            <a:r>
              <a:rPr lang="en-US"/>
              <a:t>high quality care</a:t>
            </a:r>
            <a:endParaRPr lang="en-US" dirty="0"/>
          </a:p>
          <a:p>
            <a:pPr marL="0" indent="0">
              <a:buNone/>
            </a:pPr>
            <a:r>
              <a:rPr lang="en-US" sz="2000" dirty="0"/>
              <a:t>* Etz RS, </a:t>
            </a:r>
            <a:r>
              <a:rPr lang="en-US" sz="2000" dirty="0" err="1"/>
              <a:t>Zyzanski</a:t>
            </a:r>
            <a:r>
              <a:rPr lang="en-US" sz="2000" dirty="0"/>
              <a:t> SJ, Gonzalez MM, Reves SR, O'Neal JP, Stange KC. A new comprehensive measure of high-value aspects of primary care. </a:t>
            </a:r>
            <a:r>
              <a:rPr lang="en-US" sz="2000" i="1" dirty="0"/>
              <a:t>Ann Fam Med </a:t>
            </a:r>
            <a:r>
              <a:rPr lang="en-US" sz="2000" dirty="0"/>
              <a:t>2019; (</a:t>
            </a:r>
            <a:r>
              <a:rPr lang="en-US" sz="2000" i="1" dirty="0"/>
              <a:t>under review</a:t>
            </a:r>
            <a:r>
              <a:rPr lang="en-US" sz="2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476</TotalTime>
  <Words>475</Words>
  <Application>Microsoft Macintosh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Office Theme</vt:lpstr>
      <vt:lpstr>Measuring What Matters in and from Primary Care</vt:lpstr>
      <vt:lpstr>The Research Question</vt:lpstr>
      <vt:lpstr>Research Design and Method</vt:lpstr>
      <vt:lpstr>What the Research Found</vt:lpstr>
      <vt:lpstr>What this means for Clinical Practice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Microsoft Office User</cp:lastModifiedBy>
  <cp:revision>24</cp:revision>
  <dcterms:created xsi:type="dcterms:W3CDTF">2019-02-14T16:03:51Z</dcterms:created>
  <dcterms:modified xsi:type="dcterms:W3CDTF">2019-03-12T14:27:12Z</dcterms:modified>
</cp:coreProperties>
</file>