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5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0"/>
    <p:restoredTop sz="94629"/>
  </p:normalViewPr>
  <p:slideViewPr>
    <p:cSldViewPr snapToGrid="0" snapToObjects="1">
      <p:cViewPr varScale="1">
        <p:scale>
          <a:sx n="69" d="100"/>
          <a:sy n="69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a modified CAGE questionnaire be used to assess potential problematic social media use among teens and young adults?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33856"/>
            <a:ext cx="10624127" cy="5043107"/>
          </a:xfrm>
        </p:spPr>
        <p:txBody>
          <a:bodyPr/>
          <a:lstStyle/>
          <a:p>
            <a:r>
              <a:rPr lang="en-US" sz="2400" dirty="0" err="1"/>
              <a:t>MyVoice</a:t>
            </a:r>
            <a:r>
              <a:rPr lang="en-US" sz="2400" dirty="0"/>
              <a:t> is an ongoing longitudinal mixed methods study that collects quantitative and qualitative data from youth via text messaging. </a:t>
            </a:r>
          </a:p>
          <a:p>
            <a:pPr lvl="1"/>
            <a:r>
              <a:rPr lang="en-US" sz="2000" dirty="0"/>
              <a:t>We recruited youth ages 14-24 from across the US in person and using Facebook and Instagram to match weighted national benchmarks from the 2016 American Community Survey. </a:t>
            </a:r>
          </a:p>
          <a:p>
            <a:pPr lvl="0"/>
            <a:r>
              <a:rPr lang="en-US" sz="2400" dirty="0"/>
              <a:t>We asked the national </a:t>
            </a:r>
            <a:r>
              <a:rPr lang="en-US" sz="2400" dirty="0" err="1"/>
              <a:t>MyVoice</a:t>
            </a:r>
            <a:r>
              <a:rPr lang="en-US" sz="2400" dirty="0"/>
              <a:t> cohort 6 open-ended questions (modified social media CAGE questionnaire):</a:t>
            </a:r>
          </a:p>
          <a:p>
            <a:pPr lvl="1"/>
            <a:r>
              <a:rPr lang="en-US" sz="2000" dirty="0"/>
              <a:t>List the types of social media (SM) you use:</a:t>
            </a:r>
          </a:p>
          <a:p>
            <a:pPr lvl="1"/>
            <a:r>
              <a:rPr lang="en-US" sz="2000" dirty="0"/>
              <a:t>Do you find yourself checking your social media without realizing it? Describe it</a:t>
            </a:r>
          </a:p>
          <a:p>
            <a:pPr lvl="1"/>
            <a:r>
              <a:rPr lang="en-US" sz="2000" dirty="0"/>
              <a:t>Have you ever felt like you should CUT BACK on your SM use? Describe it</a:t>
            </a:r>
          </a:p>
          <a:p>
            <a:pPr lvl="1"/>
            <a:r>
              <a:rPr lang="en-US" sz="2000" dirty="0"/>
              <a:t>Have people ANNOYED you by commenting on how often you use SM?  Tell us about it</a:t>
            </a:r>
          </a:p>
          <a:p>
            <a:pPr lvl="1"/>
            <a:r>
              <a:rPr lang="en-US" sz="2000" dirty="0"/>
              <a:t>Have you ever felt GUILTY about your SM use? What happened?</a:t>
            </a:r>
          </a:p>
          <a:p>
            <a:pPr lvl="1"/>
            <a:r>
              <a:rPr lang="en-US" sz="2000" dirty="0"/>
              <a:t>Is checking your SM the FIRST THING you do in the morning?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33856"/>
            <a:ext cx="10624127" cy="5043107"/>
          </a:xfrm>
        </p:spPr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Two investigators independently analyzed the qualitative responses using thematic analysis to identify the major themes.</a:t>
            </a:r>
          </a:p>
          <a:p>
            <a:pPr marL="0" lvl="0" indent="0">
              <a:buNone/>
            </a:pPr>
            <a:r>
              <a:rPr lang="en-US" dirty="0"/>
              <a:t> </a:t>
            </a:r>
          </a:p>
          <a:p>
            <a:pPr lvl="0"/>
            <a:r>
              <a:rPr lang="en-US" dirty="0"/>
              <a:t>Quantitative data was summarized using descriptive statistics.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879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438357"/>
          </a:xfrm>
        </p:spPr>
        <p:txBody>
          <a:bodyPr/>
          <a:lstStyle/>
          <a:p>
            <a:pPr lvl="0"/>
            <a:r>
              <a:rPr lang="en-US" sz="2400" b="1" dirty="0"/>
              <a:t>572 participants </a:t>
            </a:r>
            <a:r>
              <a:rPr lang="en-US" sz="2400" dirty="0"/>
              <a:t>responded to at least one of the questions, while </a:t>
            </a:r>
            <a:r>
              <a:rPr lang="en-US" sz="2400" b="1" dirty="0" smtClean="0"/>
              <a:t>537 </a:t>
            </a:r>
            <a:r>
              <a:rPr lang="en-US" sz="2400" b="1" dirty="0"/>
              <a:t>responded </a:t>
            </a:r>
            <a:r>
              <a:rPr lang="en-US" sz="2400" dirty="0"/>
              <a:t>to all four CAGE questions.</a:t>
            </a:r>
          </a:p>
          <a:p>
            <a:pPr lvl="1"/>
            <a:r>
              <a:rPr lang="en-US" sz="2000" dirty="0"/>
              <a:t>The majority of our participants were white (77%) females (56.5%) with some HS education </a:t>
            </a:r>
            <a:r>
              <a:rPr lang="en-US" sz="2000" dirty="0" smtClean="0"/>
              <a:t>(94%).</a:t>
            </a:r>
            <a:endParaRPr lang="en-US" sz="2000" dirty="0"/>
          </a:p>
          <a:p>
            <a:pPr lvl="0"/>
            <a:r>
              <a:rPr lang="en-US" sz="2400" dirty="0"/>
              <a:t>Over 60% of respondents answered “yes” to at least 2/4 of the CAGE questions.</a:t>
            </a:r>
          </a:p>
          <a:p>
            <a:pPr lvl="1"/>
            <a:r>
              <a:rPr lang="en-US" sz="2000" dirty="0"/>
              <a:t>If this were a standard CAGE questionnaire, over 60% would screen “positive”</a:t>
            </a:r>
          </a:p>
          <a:p>
            <a:pPr lvl="1"/>
            <a:r>
              <a:rPr lang="en-US" sz="2000" dirty="0"/>
              <a:t>Many youth described themselves as being “constantly connected,” but they were still able to function well in their daily lives and were not bothered by their social media use.</a:t>
            </a:r>
          </a:p>
          <a:p>
            <a:r>
              <a:rPr lang="en-US" sz="2400" dirty="0"/>
              <a:t>Participants were willing to respond to the CAGE-style questionnaire and provided </a:t>
            </a:r>
            <a:r>
              <a:rPr lang="en-US" sz="2400" dirty="0" smtClean="0"/>
              <a:t>insightful </a:t>
            </a:r>
            <a:r>
              <a:rPr lang="en-US" sz="2400" dirty="0"/>
              <a:t>and nuanced views of their social media use.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 CAGE-style questionnaire is a familiar and easy-to-use tool that may be helpful to </a:t>
            </a:r>
            <a:r>
              <a:rPr lang="en-US"/>
              <a:t>clinicians to </a:t>
            </a:r>
            <a:r>
              <a:rPr lang="en-US" dirty="0"/>
              <a:t>open a dialogue with youth about their social media use that goes beyond screening for screen time.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350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Office Theme</vt:lpstr>
      <vt:lpstr>The Research Question</vt:lpstr>
      <vt:lpstr>Research Design and Method</vt:lpstr>
      <vt:lpstr>Research Design and Method (cont’d)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Pacl, Kristin</cp:lastModifiedBy>
  <cp:revision>6</cp:revision>
  <dcterms:created xsi:type="dcterms:W3CDTF">2019-02-14T16:03:51Z</dcterms:created>
  <dcterms:modified xsi:type="dcterms:W3CDTF">2019-03-01T08:09:53Z</dcterms:modified>
</cp:coreProperties>
</file>