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3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9BD"/>
    <a:srgbClr val="FBC5B5"/>
    <a:srgbClr val="EEA121"/>
    <a:srgbClr val="1B3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10"/>
    <p:restoredTop sz="94629"/>
  </p:normalViewPr>
  <p:slideViewPr>
    <p:cSldViewPr snapToGrid="0" snapToObjects="1">
      <p:cViewPr varScale="1">
        <p:scale>
          <a:sx n="50" d="100"/>
          <a:sy n="50" d="100"/>
        </p:scale>
        <p:origin x="48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5943925-C973-3142-89C9-7FBD23CD64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1575"/>
            <a:ext cx="12187160" cy="685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77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&amp; Auth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F68EECA-6274-CA45-88F4-44C254ABAF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1" y="11575"/>
            <a:ext cx="12189339" cy="68561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3E62CC-5B40-6940-9DAC-87BD536F1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4179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ABF835-5CAD-1A43-9956-51DF8240D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EEA12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109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EB2AD6A-8823-C247-99B6-AE2CEBD45B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914" y="11575"/>
            <a:ext cx="12189339" cy="68561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42C82D-6602-C34E-A05E-82E313AA9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179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8B36B-561E-D247-B052-4329EFAE6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B3555"/>
                </a:solidFill>
              </a:defRPr>
            </a:lvl1pPr>
            <a:lvl2pPr>
              <a:defRPr>
                <a:solidFill>
                  <a:srgbClr val="EEA121"/>
                </a:solidFill>
              </a:defRPr>
            </a:lvl2pPr>
            <a:lvl3pPr>
              <a:defRPr>
                <a:solidFill>
                  <a:srgbClr val="FBC5B5"/>
                </a:solidFill>
              </a:defRPr>
            </a:lvl3pPr>
            <a:lvl4pPr>
              <a:defRPr>
                <a:solidFill>
                  <a:srgbClr val="4179BD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2924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5943925-C973-3142-89C9-7FBD23CD64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1" y="11575"/>
            <a:ext cx="12189339" cy="685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05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81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98E8A-B3E6-294D-9514-5C6EEE417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r>
              <a:rPr lang="en-US" dirty="0"/>
              <a:t>The 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F2B13-E236-6F49-A2E7-6713D570B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/>
          <a:lstStyle/>
          <a:p>
            <a:r>
              <a:rPr lang="en-US" dirty="0"/>
              <a:t>Knee osteoarthritis (OA) is common, debilitating and often refractory to routine care. </a:t>
            </a:r>
            <a:endParaRPr lang="en-US" dirty="0" smtClean="0"/>
          </a:p>
          <a:p>
            <a:r>
              <a:rPr lang="en-US" dirty="0" smtClean="0"/>
              <a:t>Prolotherapy</a:t>
            </a:r>
            <a:r>
              <a:rPr lang="en-US" dirty="0"/>
              <a:t>, a “regenerative” </a:t>
            </a:r>
            <a:r>
              <a:rPr lang="en-US" dirty="0" smtClean="0"/>
              <a:t>injection therapy</a:t>
            </a:r>
            <a:r>
              <a:rPr lang="en-US" dirty="0"/>
              <a:t>, has been reported to be effective in rigorous randomized controlled trials. </a:t>
            </a:r>
            <a:endParaRPr lang="en-US" dirty="0" smtClean="0"/>
          </a:p>
          <a:p>
            <a:pPr lvl="1"/>
            <a:r>
              <a:rPr lang="en-US" dirty="0">
                <a:solidFill>
                  <a:srgbClr val="FF0000"/>
                </a:solidFill>
              </a:rPr>
              <a:t>The standard injection protocol includes injections inside and around the knee </a:t>
            </a:r>
            <a:r>
              <a:rPr lang="en-US" dirty="0" smtClean="0">
                <a:solidFill>
                  <a:srgbClr val="FF0000"/>
                </a:solidFill>
              </a:rPr>
              <a:t>joint, but requires special training, limiting access. </a:t>
            </a:r>
          </a:p>
          <a:p>
            <a:pPr lvl="1"/>
            <a:endParaRPr lang="en-US" dirty="0"/>
          </a:p>
          <a:p>
            <a:r>
              <a:rPr lang="en-US" dirty="0" smtClean="0"/>
              <a:t>Study </a:t>
            </a:r>
            <a:r>
              <a:rPr lang="en-US" dirty="0"/>
              <a:t>question: </a:t>
            </a:r>
            <a:r>
              <a:rPr lang="en-US" dirty="0" smtClean="0"/>
              <a:t>Among </a:t>
            </a:r>
            <a:r>
              <a:rPr lang="en-US" dirty="0"/>
              <a:t>adults with knee OA, what is the effect of a brief prolotherapy injection protocol, compared to blinded saline injections, on knee pain as assessed by a validated questionnaire?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51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F7C9D-3B7F-6D44-8591-C9B28E2F8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/>
          <a:lstStyle/>
          <a:p>
            <a:r>
              <a:rPr lang="en-US" dirty="0"/>
              <a:t>Research Design </a:t>
            </a:r>
            <a:r>
              <a:rPr lang="en-US"/>
              <a:t>and Method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FF268-F2F5-6646-817C-59147D779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856"/>
            <a:ext cx="10515600" cy="5043107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Design: 12-month blinded randomized controlled trial (N=76)</a:t>
            </a:r>
          </a:p>
          <a:p>
            <a:r>
              <a:rPr lang="en-US" dirty="0" smtClean="0"/>
              <a:t>Participants: Adults with knee OA.</a:t>
            </a:r>
          </a:p>
          <a:p>
            <a:r>
              <a:rPr lang="en-US" dirty="0" smtClean="0"/>
              <a:t>Intervention: Participants were allocated </a:t>
            </a:r>
            <a:r>
              <a:rPr lang="en-US" dirty="0"/>
              <a:t>to 4 monthly </a:t>
            </a:r>
            <a:r>
              <a:rPr lang="en-US" dirty="0" err="1" smtClean="0"/>
              <a:t>ntra</a:t>
            </a:r>
            <a:r>
              <a:rPr lang="en-US" dirty="0" smtClean="0"/>
              <a:t>-articular injections of prolotherapy (hypertonic dextrose) or control (saline).</a:t>
            </a:r>
          </a:p>
          <a:p>
            <a:r>
              <a:rPr lang="en-US" dirty="0" smtClean="0"/>
              <a:t>Assessment: Western </a:t>
            </a:r>
            <a:r>
              <a:rPr lang="en-US" dirty="0"/>
              <a:t>Ontario McMaster University Osteoarthritis Index (WOMAC) pain </a:t>
            </a:r>
            <a:r>
              <a:rPr lang="en-US" dirty="0" smtClean="0"/>
              <a:t>sub-scale (0-100 points).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082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39C00-1A11-484D-862A-18589269F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dirty="0"/>
              <a:t>What the Research Found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E1B1B-A931-4D44-8BC6-4FD2A1E70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720"/>
            <a:ext cx="11124156" cy="4988243"/>
          </a:xfrm>
        </p:spPr>
        <p:txBody>
          <a:bodyPr/>
          <a:lstStyle/>
          <a:p>
            <a:r>
              <a:rPr lang="en-US" dirty="0"/>
              <a:t>76 participants </a:t>
            </a:r>
            <a:endParaRPr lang="en-US" dirty="0" smtClean="0"/>
          </a:p>
          <a:p>
            <a:r>
              <a:rPr lang="en-US" dirty="0" smtClean="0"/>
              <a:t>High adherence </a:t>
            </a:r>
            <a:r>
              <a:rPr lang="en-US" dirty="0"/>
              <a:t>to treatment and </a:t>
            </a:r>
            <a:r>
              <a:rPr lang="en-US" dirty="0"/>
              <a:t>questionnaires </a:t>
            </a:r>
            <a:r>
              <a:rPr lang="en-US" dirty="0" smtClean="0"/>
              <a:t>completion.</a:t>
            </a:r>
          </a:p>
          <a:p>
            <a:r>
              <a:rPr lang="en-US" dirty="0" smtClean="0"/>
              <a:t>Dextrose </a:t>
            </a:r>
            <a:r>
              <a:rPr lang="en-US" dirty="0"/>
              <a:t>prolotherapy participants reported </a:t>
            </a:r>
            <a:r>
              <a:rPr lang="en-US" dirty="0" smtClean="0"/>
              <a:t>over </a:t>
            </a:r>
            <a:r>
              <a:rPr lang="en-US" dirty="0"/>
              <a:t>22 points of change on the </a:t>
            </a:r>
            <a:r>
              <a:rPr lang="en-US" dirty="0" smtClean="0"/>
              <a:t>WOMAC </a:t>
            </a:r>
            <a:r>
              <a:rPr lang="en-US" dirty="0"/>
              <a:t>pain </a:t>
            </a:r>
            <a:r>
              <a:rPr lang="en-US" dirty="0" smtClean="0"/>
              <a:t>scale; </a:t>
            </a:r>
            <a:r>
              <a:rPr lang="en-US" dirty="0"/>
              <a:t>control participants reported about 10 points; </a:t>
            </a:r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ifference </a:t>
            </a:r>
            <a:r>
              <a:rPr lang="en-US" dirty="0"/>
              <a:t>between groups was </a:t>
            </a:r>
            <a:r>
              <a:rPr lang="en-US" dirty="0" smtClean="0"/>
              <a:t>statistically </a:t>
            </a:r>
            <a:r>
              <a:rPr lang="en-US" dirty="0"/>
              <a:t>and clinically significant at </a:t>
            </a:r>
            <a:r>
              <a:rPr lang="en-US" dirty="0" smtClean="0"/>
              <a:t>6 </a:t>
            </a:r>
            <a:r>
              <a:rPr lang="en-US" dirty="0"/>
              <a:t>and 12 </a:t>
            </a:r>
            <a:r>
              <a:rPr lang="en-US" dirty="0" smtClean="0"/>
              <a:t>months.</a:t>
            </a:r>
          </a:p>
          <a:p>
            <a:r>
              <a:rPr lang="en-US" dirty="0" smtClean="0"/>
              <a:t>Satisfaction </a:t>
            </a:r>
            <a:r>
              <a:rPr lang="en-US" dirty="0"/>
              <a:t>with dextrose prolotherapy was </a:t>
            </a:r>
            <a:r>
              <a:rPr lang="en-US" dirty="0" smtClean="0"/>
              <a:t>high</a:t>
            </a:r>
          </a:p>
          <a:p>
            <a:r>
              <a:rPr lang="en-US" dirty="0" smtClean="0"/>
              <a:t>No </a:t>
            </a:r>
            <a:r>
              <a:rPr lang="en-US" dirty="0"/>
              <a:t>adverse events were reported.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115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9B006-40C1-804D-A904-C2770DF20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443"/>
          </a:xfrm>
        </p:spPr>
        <p:txBody>
          <a:bodyPr/>
          <a:lstStyle/>
          <a:p>
            <a:r>
              <a:rPr lang="en-US" dirty="0"/>
              <a:t>What this means for Clinical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F1C0C-798E-E44A-96E3-1A784C127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9264"/>
            <a:ext cx="10515600" cy="5207699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rolotherapy </a:t>
            </a:r>
            <a:r>
              <a:rPr lang="en-US" dirty="0"/>
              <a:t>using 25% dextrose as the injectant safely reduced pain by clinically relevant margins through 12 months.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procedure, a single intra-articular injection delivered monthly for 4 sessions, is straightforward and routinely taught </a:t>
            </a:r>
            <a:r>
              <a:rPr lang="en-US" dirty="0" smtClean="0"/>
              <a:t>as part of </a:t>
            </a:r>
            <a:r>
              <a:rPr lang="en-US" dirty="0"/>
              <a:t>conventional medical training.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findings suggest that dextrose prolotherapy may be a safe, accessible therapy ready for routine care of knee OA.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829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414141"/>
      </a:dk1>
      <a:lt1>
        <a:srgbClr val="FFFFFF"/>
      </a:lt1>
      <a:dk2>
        <a:srgbClr val="4179BD"/>
      </a:dk2>
      <a:lt2>
        <a:srgbClr val="E7E6E6"/>
      </a:lt2>
      <a:accent1>
        <a:srgbClr val="4179BD"/>
      </a:accent1>
      <a:accent2>
        <a:srgbClr val="EEA120"/>
      </a:accent2>
      <a:accent3>
        <a:srgbClr val="FBC5B5"/>
      </a:accent3>
      <a:accent4>
        <a:srgbClr val="1B3455"/>
      </a:accent4>
      <a:accent5>
        <a:srgbClr val="414141"/>
      </a:accent5>
      <a:accent6>
        <a:srgbClr val="414141"/>
      </a:accent6>
      <a:hlink>
        <a:srgbClr val="4179BD"/>
      </a:hlink>
      <a:folHlink>
        <a:srgbClr val="1B3455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PCRG2019" id="{47FFDAD4-AAE8-AF49-BA16-D5254214DB9A}" vid="{04A9208E-0D6C-CC40-BAFE-004D06FD226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9966</TotalTime>
  <Words>289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Office Theme</vt:lpstr>
      <vt:lpstr>The Research Question</vt:lpstr>
      <vt:lpstr>Research Design and Method</vt:lpstr>
      <vt:lpstr>What the Research Found</vt:lpstr>
      <vt:lpstr>What this means for Clinical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Research Question</dc:title>
  <dc:creator>Jessica Sand</dc:creator>
  <cp:lastModifiedBy>Rabago David P</cp:lastModifiedBy>
  <cp:revision>5</cp:revision>
  <dcterms:created xsi:type="dcterms:W3CDTF">2019-02-14T16:03:51Z</dcterms:created>
  <dcterms:modified xsi:type="dcterms:W3CDTF">2019-02-26T19:51:34Z</dcterms:modified>
</cp:coreProperties>
</file>