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58" r:id="rId3"/>
    <p:sldId id="266" r:id="rId4"/>
    <p:sldId id="264" r:id="rId5"/>
    <p:sldId id="263" r:id="rId6"/>
    <p:sldId id="261" r:id="rId7"/>
    <p:sldId id="265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555"/>
    <a:srgbClr val="4179BD"/>
    <a:srgbClr val="FBC5B5"/>
    <a:srgbClr val="EEA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75"/>
    <p:restoredTop sz="94629"/>
  </p:normalViewPr>
  <p:slideViewPr>
    <p:cSldViewPr snapToGrid="0" snapToObjects="1">
      <p:cViewPr varScale="1">
        <p:scale>
          <a:sx n="131" d="100"/>
          <a:sy n="131" d="100"/>
        </p:scale>
        <p:origin x="6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24C19F6-6BF5-5C4D-80BF-D0895CC20744}"/>
              </a:ext>
            </a:extLst>
          </p:cNvPr>
          <p:cNvSpPr txBox="1"/>
          <p:nvPr/>
        </p:nvSpPr>
        <p:spPr>
          <a:xfrm>
            <a:off x="2188724" y="4542815"/>
            <a:ext cx="7538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Pediatric HITSS (</a:t>
            </a:r>
            <a:r>
              <a:rPr lang="en-US" sz="4000" dirty="0" err="1">
                <a:solidFill>
                  <a:schemeClr val="bg1"/>
                </a:solidFill>
              </a:rPr>
              <a:t>PedHITSS</a:t>
            </a:r>
            <a:r>
              <a:rPr lang="en-US" sz="4000" dirty="0">
                <a:solidFill>
                  <a:schemeClr val="bg1"/>
                </a:solidFill>
              </a:rPr>
              <a:t>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57246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Question/Objective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097281"/>
            <a:ext cx="12192000" cy="789886"/>
          </a:xfrm>
          <a:solidFill>
            <a:schemeClr val="accent1"/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2000" dirty="0">
                <a:solidFill>
                  <a:schemeClr val="bg1"/>
                </a:solidFill>
              </a:rPr>
              <a:t>To develop a validated, short child abuse screening tool to identify and accurately screen childhood physical and sexual abuse in clinical settings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5" name="Table">
            <a:extLst>
              <a:ext uri="{FF2B5EF4-FFF2-40B4-BE49-F238E27FC236}">
                <a16:creationId xmlns:a16="http://schemas.microsoft.com/office/drawing/2014/main" id="{CE3E48BE-79E7-8F41-8DB8-C1351F6D09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3931275"/>
              </p:ext>
            </p:extLst>
          </p:nvPr>
        </p:nvGraphicFramePr>
        <p:xfrm>
          <a:off x="952714" y="1965510"/>
          <a:ext cx="10212207" cy="4076371"/>
        </p:xfrm>
        <a:graphic>
          <a:graphicData uri="http://schemas.openxmlformats.org/drawingml/2006/table">
            <a:tbl>
              <a:tblPr/>
              <a:tblGrid>
                <a:gridCol w="4363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3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3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9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50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7260">
                <a:tc gridSpan="6">
                  <a:txBody>
                    <a:bodyPr/>
                    <a:lstStyle/>
                    <a:p>
                      <a:pPr algn="l" defTabSz="457200">
                        <a:defRPr sz="3300">
                          <a:solidFill>
                            <a:srgbClr val="323232"/>
                          </a:solidFill>
                          <a:latin typeface="Avenir Next"/>
                          <a:ea typeface="Avenir Next"/>
                          <a:cs typeface="Avenir Next"/>
                          <a:sym typeface="Avenir Next"/>
                        </a:defRPr>
                      </a:pPr>
                      <a:r>
                        <a:rPr sz="1400" dirty="0"/>
                        <a:t>Please read the following and </a:t>
                      </a:r>
                      <a:r>
                        <a:rPr sz="1400" dirty="0">
                          <a:latin typeface="Avenir Next Demi Bold"/>
                          <a:ea typeface="Avenir Next Demi Bold"/>
                          <a:cs typeface="Avenir Next Demi Bold"/>
                          <a:sym typeface="Avenir Next Demi Bold"/>
                        </a:rPr>
                        <a:t>put a checkmark</a:t>
                      </a:r>
                      <a:r>
                        <a:rPr sz="1400" dirty="0"/>
                        <a:t> in the box to show how often an immediate family member has done the following to a child in the last year. Please do not sign or put your name on this survey.</a:t>
                      </a:r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6625">
                <a:tc>
                  <a:txBody>
                    <a:bodyPr/>
                    <a:lstStyle/>
                    <a:p>
                      <a:pPr algn="l" defTabSz="457200">
                        <a:defRPr sz="3300">
                          <a:uFill>
                            <a:solidFill>
                              <a:srgbClr val="000000"/>
                            </a:solidFill>
                          </a:uFill>
                          <a:latin typeface="Avenir Next"/>
                          <a:ea typeface="Avenir Next"/>
                          <a:cs typeface="Avenir Next"/>
                          <a:sym typeface="Avenir Next"/>
                        </a:defRPr>
                      </a:pPr>
                      <a:r>
                        <a:rPr sz="1400" dirty="0"/>
                        <a:t>During the</a:t>
                      </a:r>
                      <a:r>
                        <a:rPr sz="1400" b="1" dirty="0"/>
                        <a:t> </a:t>
                      </a:r>
                      <a:r>
                        <a:rPr sz="1400" b="1" u="sng" dirty="0"/>
                        <a:t>last year</a:t>
                      </a:r>
                      <a:r>
                        <a:rPr sz="1400" dirty="0"/>
                        <a:t>, how often would you </a:t>
                      </a:r>
                      <a:r>
                        <a:rPr sz="1400" b="1" u="sng" dirty="0"/>
                        <a:t>estimate</a:t>
                      </a:r>
                      <a:r>
                        <a:rPr sz="1400" b="1" dirty="0"/>
                        <a:t> </a:t>
                      </a:r>
                      <a:r>
                        <a:rPr sz="1400" dirty="0"/>
                        <a:t>that an immediate family member did each of the following to a child.</a:t>
                      </a:r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sz="1400" dirty="0">
                          <a:uFill>
                            <a:solidFill>
                              <a:srgbClr val="000000"/>
                            </a:solidFill>
                          </a:uFill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Rarely </a:t>
                      </a:r>
                      <a:endParaRPr lang="en-US" sz="1400" dirty="0">
                        <a:uFill>
                          <a:solidFill>
                            <a:srgbClr val="000000"/>
                          </a:solidFill>
                        </a:uFill>
                        <a:latin typeface="Avenir Next"/>
                        <a:ea typeface="Avenir Next"/>
                        <a:cs typeface="Avenir Next"/>
                        <a:sym typeface="Avenir Next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sz="1400" dirty="0">
                          <a:uFill>
                            <a:solidFill>
                              <a:srgbClr val="000000"/>
                            </a:solidFill>
                          </a:uFill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(1)</a:t>
                      </a:r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sz="1400" dirty="0">
                          <a:uFill>
                            <a:solidFill>
                              <a:srgbClr val="000000"/>
                            </a:solidFill>
                          </a:uFill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Sometimes </a:t>
                      </a:r>
                      <a:endParaRPr lang="en-US" sz="1400" dirty="0">
                        <a:uFill>
                          <a:solidFill>
                            <a:srgbClr val="000000"/>
                          </a:solidFill>
                        </a:uFill>
                        <a:latin typeface="Avenir Next"/>
                        <a:ea typeface="Avenir Next"/>
                        <a:cs typeface="Avenir Next"/>
                        <a:sym typeface="Avenir Next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sz="1400" dirty="0">
                          <a:uFill>
                            <a:solidFill>
                              <a:srgbClr val="000000"/>
                            </a:solidFill>
                          </a:uFill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(2)</a:t>
                      </a:r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sz="1400" dirty="0">
                          <a:uFill>
                            <a:solidFill>
                              <a:srgbClr val="000000"/>
                            </a:solidFill>
                          </a:uFill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Fairly often </a:t>
                      </a:r>
                      <a:endParaRPr lang="en-US" sz="1400" dirty="0">
                        <a:uFill>
                          <a:solidFill>
                            <a:srgbClr val="000000"/>
                          </a:solidFill>
                        </a:uFill>
                        <a:latin typeface="Avenir Next"/>
                        <a:ea typeface="Avenir Next"/>
                        <a:cs typeface="Avenir Next"/>
                        <a:sym typeface="Avenir Next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sz="1400" dirty="0">
                          <a:uFill>
                            <a:solidFill>
                              <a:srgbClr val="000000"/>
                            </a:solidFill>
                          </a:uFill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(3)</a:t>
                      </a:r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sz="1400" dirty="0">
                          <a:uFill>
                            <a:solidFill>
                              <a:srgbClr val="000000"/>
                            </a:solidFill>
                          </a:uFill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Frequently </a:t>
                      </a:r>
                      <a:endParaRPr lang="en-US" sz="1400" dirty="0">
                        <a:uFill>
                          <a:solidFill>
                            <a:srgbClr val="000000"/>
                          </a:solidFill>
                        </a:uFill>
                        <a:latin typeface="Avenir Next"/>
                        <a:ea typeface="Avenir Next"/>
                        <a:cs typeface="Avenir Next"/>
                        <a:sym typeface="Avenir Next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sz="1400" dirty="0">
                          <a:uFill>
                            <a:solidFill>
                              <a:srgbClr val="000000"/>
                            </a:solidFill>
                          </a:uFill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(4)</a:t>
                      </a:r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sz="1400" dirty="0">
                          <a:uFill>
                            <a:solidFill>
                              <a:srgbClr val="000000"/>
                            </a:solidFill>
                          </a:uFill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Never </a:t>
                      </a:r>
                      <a:endParaRPr lang="en-US" sz="1400" dirty="0">
                        <a:uFill>
                          <a:solidFill>
                            <a:srgbClr val="000000"/>
                          </a:solidFill>
                        </a:uFill>
                        <a:latin typeface="Avenir Next"/>
                        <a:ea typeface="Avenir Next"/>
                        <a:cs typeface="Avenir Next"/>
                        <a:sym typeface="Avenir Next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sz="1400" dirty="0">
                          <a:uFill>
                            <a:solidFill>
                              <a:srgbClr val="000000"/>
                            </a:solidFill>
                          </a:uFill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(0)</a:t>
                      </a:r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649">
                <a:tc>
                  <a:txBody>
                    <a:bodyPr/>
                    <a:lstStyle/>
                    <a:p>
                      <a:pPr algn="l" defTabSz="457200">
                        <a:defRPr sz="3300">
                          <a:uFill>
                            <a:solidFill>
                              <a:srgbClr val="000000"/>
                            </a:solidFill>
                          </a:uFill>
                          <a:latin typeface="Avenir Next"/>
                          <a:ea typeface="Avenir Next"/>
                          <a:cs typeface="Avenir Next"/>
                          <a:sym typeface="Avenir Next"/>
                        </a:defRPr>
                      </a:pPr>
                      <a:r>
                        <a:rPr sz="1400" dirty="0"/>
                        <a:t>Physically </a:t>
                      </a:r>
                      <a:r>
                        <a:rPr sz="1400" b="1" dirty="0"/>
                        <a:t>HURT</a:t>
                      </a:r>
                      <a:r>
                        <a:rPr sz="1400" dirty="0"/>
                        <a:t> him/her</a:t>
                      </a:r>
                      <a:endParaRPr lang="en-US" sz="1400" dirty="0"/>
                    </a:p>
                    <a:p>
                      <a:pPr algn="l" defTabSz="457200">
                        <a:defRPr sz="3300">
                          <a:uFill>
                            <a:solidFill>
                              <a:srgbClr val="000000"/>
                            </a:solidFill>
                          </a:uFill>
                          <a:latin typeface="Avenir Next"/>
                          <a:ea typeface="Avenir Next"/>
                          <a:cs typeface="Avenir Next"/>
                          <a:sym typeface="Avenir Next"/>
                        </a:defRPr>
                      </a:pPr>
                      <a:endParaRPr sz="1400" dirty="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1D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1D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1D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1D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1D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 dirty="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1DA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963">
                <a:tc>
                  <a:txBody>
                    <a:bodyPr/>
                    <a:lstStyle/>
                    <a:p>
                      <a:pPr algn="l" defTabSz="457200">
                        <a:defRPr sz="3300">
                          <a:uFill>
                            <a:solidFill>
                              <a:srgbClr val="000000"/>
                            </a:solidFill>
                          </a:uFill>
                          <a:latin typeface="Avenir Next"/>
                          <a:ea typeface="Avenir Next"/>
                          <a:cs typeface="Avenir Next"/>
                          <a:sym typeface="Avenir Next"/>
                        </a:defRPr>
                      </a:pPr>
                      <a:r>
                        <a:rPr sz="1400" b="1"/>
                        <a:t>INSULT</a:t>
                      </a:r>
                      <a:r>
                        <a:rPr sz="1400"/>
                        <a:t> him/her or Talk down to him/her</a:t>
                      </a:r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963">
                <a:tc>
                  <a:txBody>
                    <a:bodyPr/>
                    <a:lstStyle/>
                    <a:p>
                      <a:pPr algn="l" defTabSz="457200">
                        <a:defRPr sz="3300">
                          <a:uFill>
                            <a:solidFill>
                              <a:srgbClr val="000000"/>
                            </a:solidFill>
                          </a:uFill>
                          <a:latin typeface="Avenir Next"/>
                          <a:ea typeface="Avenir Next"/>
                          <a:cs typeface="Avenir Next"/>
                          <a:sym typeface="Avenir Next"/>
                        </a:defRPr>
                      </a:pPr>
                      <a:r>
                        <a:rPr sz="1400" b="1"/>
                        <a:t>THREATEN</a:t>
                      </a:r>
                      <a:r>
                        <a:rPr sz="1400"/>
                        <a:t> him/her with physical harm</a:t>
                      </a:r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1D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 dirty="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1D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1D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1D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1D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1DA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649">
                <a:tc>
                  <a:txBody>
                    <a:bodyPr/>
                    <a:lstStyle/>
                    <a:p>
                      <a:pPr algn="l" defTabSz="457200">
                        <a:defRPr sz="3300">
                          <a:uFill>
                            <a:solidFill>
                              <a:srgbClr val="000000"/>
                            </a:solidFill>
                          </a:uFill>
                          <a:latin typeface="Avenir Next"/>
                          <a:ea typeface="Avenir Next"/>
                          <a:cs typeface="Avenir Next"/>
                          <a:sym typeface="Avenir Next"/>
                        </a:defRPr>
                      </a:pPr>
                      <a:r>
                        <a:rPr sz="1400" b="1" dirty="0"/>
                        <a:t>SCREAM</a:t>
                      </a:r>
                      <a:r>
                        <a:rPr sz="1400" dirty="0"/>
                        <a:t> or Curse at him/her</a:t>
                      </a:r>
                      <a:endParaRPr lang="en-US" sz="1400" dirty="0"/>
                    </a:p>
                    <a:p>
                      <a:pPr algn="l" defTabSz="457200">
                        <a:defRPr sz="3300">
                          <a:uFill>
                            <a:solidFill>
                              <a:srgbClr val="000000"/>
                            </a:solidFill>
                          </a:uFill>
                          <a:latin typeface="Avenir Next"/>
                          <a:ea typeface="Avenir Next"/>
                          <a:cs typeface="Avenir Next"/>
                          <a:sym typeface="Avenir Next"/>
                        </a:defRPr>
                      </a:pPr>
                      <a:endParaRPr sz="1400" dirty="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649">
                <a:tc>
                  <a:txBody>
                    <a:bodyPr/>
                    <a:lstStyle/>
                    <a:p>
                      <a:pPr algn="l" defTabSz="457200">
                        <a:defRPr sz="3300">
                          <a:uFill>
                            <a:solidFill>
                              <a:srgbClr val="000000"/>
                            </a:solidFill>
                          </a:uFill>
                          <a:latin typeface="Avenir Next"/>
                          <a:ea typeface="Avenir Next"/>
                          <a:cs typeface="Avenir Next"/>
                          <a:sym typeface="Avenir Next"/>
                        </a:defRPr>
                      </a:pPr>
                      <a:r>
                        <a:rPr sz="1400" dirty="0"/>
                        <a:t>Forced him/her to have </a:t>
                      </a:r>
                      <a:r>
                        <a:rPr sz="1400" b="1" dirty="0"/>
                        <a:t>SEX</a:t>
                      </a:r>
                      <a:endParaRPr lang="en-US" sz="1400" b="1" dirty="0"/>
                    </a:p>
                    <a:p>
                      <a:pPr algn="l" defTabSz="457200">
                        <a:defRPr sz="3300">
                          <a:uFill>
                            <a:solidFill>
                              <a:srgbClr val="000000"/>
                            </a:solidFill>
                          </a:uFill>
                          <a:latin typeface="Avenir Next"/>
                          <a:ea typeface="Avenir Next"/>
                          <a:cs typeface="Avenir Next"/>
                          <a:sym typeface="Avenir Next"/>
                        </a:defRPr>
                      </a:pPr>
                      <a:endParaRPr sz="1400" b="1" dirty="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1D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 dirty="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1D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 dirty="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1D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 dirty="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1D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 dirty="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1D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300">
                          <a:sym typeface="Helvetica Neue"/>
                        </a:defRPr>
                      </a:pPr>
                      <a:endParaRPr sz="1400" dirty="0"/>
                    </a:p>
                  </a:txBody>
                  <a:tcPr marL="25400" marR="25400" marT="25400" marB="25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1DA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and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1133"/>
            <a:ext cx="10515600" cy="4879017"/>
          </a:xfrm>
        </p:spPr>
        <p:txBody>
          <a:bodyPr/>
          <a:lstStyle/>
          <a:p>
            <a:pPr marL="546100" indent="-546100" defTabSz="709930">
              <a:spcBef>
                <a:spcPts val="2000"/>
              </a:spcBef>
              <a:defRPr sz="4128"/>
            </a:pPr>
            <a:r>
              <a:rPr lang="en-US" sz="1800" dirty="0"/>
              <a:t>Data were collected between 2014 and 2017 from </a:t>
            </a:r>
            <a:r>
              <a:rPr lang="en-US" sz="1800" i="1" dirty="0"/>
              <a:t>parents and guardians</a:t>
            </a:r>
            <a:r>
              <a:rPr lang="en-US" sz="1800" dirty="0"/>
              <a:t> of pediatric patients (0-12 years old, </a:t>
            </a:r>
            <a:r>
              <a:rPr lang="en-US" sz="1800" i="1" dirty="0"/>
              <a:t>M </a:t>
            </a:r>
            <a:r>
              <a:rPr lang="en-US" sz="1800" dirty="0"/>
              <a:t>age = 5.8, </a:t>
            </a:r>
            <a:r>
              <a:rPr lang="en-US" sz="1800" i="1" dirty="0"/>
              <a:t>SD </a:t>
            </a:r>
            <a:r>
              <a:rPr lang="en-US" sz="1800" dirty="0"/>
              <a:t>– 3.8); </a:t>
            </a:r>
            <a:r>
              <a:rPr lang="en-US" sz="1800" i="1" dirty="0"/>
              <a:t>N = </a:t>
            </a:r>
            <a:r>
              <a:rPr lang="en-US" sz="1800" dirty="0"/>
              <a:t>500 guardians (</a:t>
            </a:r>
            <a:r>
              <a:rPr lang="en-US" sz="1800" i="1" dirty="0"/>
              <a:t>M </a:t>
            </a:r>
            <a:r>
              <a:rPr lang="en-US" sz="1800" dirty="0"/>
              <a:t>age = 33.5, </a:t>
            </a:r>
            <a:r>
              <a:rPr lang="en-US" sz="1800" i="1" dirty="0"/>
              <a:t>SD </a:t>
            </a:r>
            <a:r>
              <a:rPr lang="en-US" sz="1800" dirty="0"/>
              <a:t>= 8.5)</a:t>
            </a:r>
          </a:p>
          <a:p>
            <a:pPr marL="546100" indent="-546100" defTabSz="709930">
              <a:spcBef>
                <a:spcPts val="2000"/>
              </a:spcBef>
              <a:defRPr sz="4128"/>
            </a:pPr>
            <a:r>
              <a:rPr lang="en-US" sz="1800" dirty="0"/>
              <a:t>Participants were 419 parents or guardians of pediatric patients (age 0-12). The Pediatric Hurt-Insult-Threaten-Scream-Sex (HITSS) screening tool is a 5-item questionnaire scored on a scale of 0 = never to 4 = frequently. </a:t>
            </a:r>
          </a:p>
          <a:p>
            <a:pPr marL="546100" indent="-546100" defTabSz="709930">
              <a:spcBef>
                <a:spcPts val="2000"/>
              </a:spcBef>
              <a:defRPr sz="4128"/>
            </a:pPr>
            <a:r>
              <a:rPr lang="en-US" sz="1800" dirty="0"/>
              <a:t>Participants completed assessments during a medical visit or, specific to abused subsample, after a counseling appointment</a:t>
            </a:r>
          </a:p>
          <a:p>
            <a:pPr marL="546100" indent="-546100" defTabSz="709930">
              <a:spcBef>
                <a:spcPts val="2000"/>
              </a:spcBef>
              <a:defRPr sz="4128"/>
            </a:pPr>
            <a:r>
              <a:rPr lang="en-US" sz="1800" dirty="0"/>
              <a:t>Abused subsample: 96.1% female, 89.4% English-speaking, 34.4% Hispanic/21.1%White, </a:t>
            </a:r>
          </a:p>
          <a:p>
            <a:pPr marL="546100" indent="-546100" defTabSz="709930">
              <a:spcBef>
                <a:spcPts val="2000"/>
              </a:spcBef>
              <a:defRPr sz="4128"/>
            </a:pPr>
            <a:r>
              <a:rPr lang="en-US" sz="1800" dirty="0"/>
              <a:t>Non-abused subsample: 85.5 % female, 73.1% English-speaking, 54.5% Hispanic/19.4% White, </a:t>
            </a:r>
          </a:p>
          <a:p>
            <a:pPr marL="546100" indent="-546100" defTabSz="709930">
              <a:spcBef>
                <a:spcPts val="2000"/>
              </a:spcBef>
              <a:defRPr sz="4128"/>
            </a:pPr>
            <a:r>
              <a:rPr lang="en-US" sz="1800" dirty="0"/>
              <a:t>Participants were recruited from an ambulatory care setting, a medical center for at-risk referral clinic, or homeless shelter clinic. </a:t>
            </a:r>
          </a:p>
        </p:txBody>
      </p:sp>
    </p:spTree>
    <p:extLst>
      <p:ext uri="{BB962C8B-B14F-4D97-AF65-F5344CB8AC3E}">
        <p14:creationId xmlns:p14="http://schemas.microsoft.com/office/powerpoint/2010/main" val="3114225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graphicFrame>
        <p:nvGraphicFramePr>
          <p:cNvPr id="6" name="Table">
            <a:extLst>
              <a:ext uri="{FF2B5EF4-FFF2-40B4-BE49-F238E27FC236}">
                <a16:creationId xmlns:a16="http://schemas.microsoft.com/office/drawing/2014/main" id="{BAC6AF3E-33FE-FE47-A0F9-1176E9986B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294967"/>
              </p:ext>
            </p:extLst>
          </p:nvPr>
        </p:nvGraphicFramePr>
        <p:xfrm>
          <a:off x="635068" y="1133856"/>
          <a:ext cx="10515600" cy="4911059"/>
        </p:xfrm>
        <a:graphic>
          <a:graphicData uri="http://schemas.openxmlformats.org/drawingml/2006/table">
            <a:tbl>
              <a:tblPr/>
              <a:tblGrid>
                <a:gridCol w="2444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8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6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6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618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b="1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Characteristics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b="1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Total (n=422), No. (%) 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b="1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Abused (n=180), No. (%) 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b="1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Non-abused (n=242), No. (%) 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290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b="1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Parents/Guardians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290">
                <a:tc>
                  <a:txBody>
                    <a:bodyPr/>
                    <a:lstStyle/>
                    <a:p>
                      <a:pPr marL="280034" indent="12065"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Age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2700">
                          <a:latin typeface="Avenir Next"/>
                          <a:ea typeface="Avenir Next"/>
                          <a:cs typeface="Avenir Next"/>
                          <a:sym typeface="Avenir Next"/>
                        </a:defRPr>
                      </a:pPr>
                      <a:r>
                        <a:rPr sz="1400" i="1"/>
                        <a:t>M </a:t>
                      </a:r>
                      <a:r>
                        <a:rPr sz="1400"/>
                        <a:t> = 33.5, SD = 8.5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927">
                <a:tc>
                  <a:txBody>
                    <a:bodyPr/>
                    <a:lstStyle/>
                    <a:p>
                      <a:pPr marL="280034" indent="12065"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Language of Survey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290">
                <a:tc>
                  <a:txBody>
                    <a:bodyPr/>
                    <a:lstStyle/>
                    <a:p>
                      <a:pPr marL="596900"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English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338 (80.1)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161 (89.4)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177 (73.1)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290">
                <a:tc>
                  <a:txBody>
                    <a:bodyPr/>
                    <a:lstStyle/>
                    <a:p>
                      <a:pPr marL="596900"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Spanish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84 (19.9)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19 (10.6)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65 (26.9)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290">
                <a:tc>
                  <a:txBody>
                    <a:bodyPr/>
                    <a:lstStyle/>
                    <a:p>
                      <a:pPr marL="280034" indent="12065"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Sex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290">
                <a:tc>
                  <a:txBody>
                    <a:bodyPr/>
                    <a:lstStyle/>
                    <a:p>
                      <a:pPr marL="596900" indent="12065"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Female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380 (90.0)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173 (96.1)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207 (85.5)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290">
                <a:tc>
                  <a:txBody>
                    <a:bodyPr/>
                    <a:lstStyle/>
                    <a:p>
                      <a:pPr marL="596900"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Male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37 (8.8)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5 (2.8)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32 (13.2)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290">
                <a:tc>
                  <a:txBody>
                    <a:bodyPr/>
                    <a:lstStyle/>
                    <a:p>
                      <a:pPr marL="280034" indent="12065"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Race/Ethnicity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290">
                <a:tc>
                  <a:txBody>
                    <a:bodyPr/>
                    <a:lstStyle/>
                    <a:p>
                      <a:pPr marL="596900"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Hispanic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194 (46)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62 (34.4)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132 (54.5)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290">
                <a:tc>
                  <a:txBody>
                    <a:bodyPr/>
                    <a:lstStyle/>
                    <a:p>
                      <a:pPr marL="596900"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White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85 (20.1)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38 (21.1)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47 (19.4)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290">
                <a:tc>
                  <a:txBody>
                    <a:bodyPr/>
                    <a:lstStyle/>
                    <a:p>
                      <a:pPr marL="596900" indent="12065"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Black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116 (27.5)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72 (40)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44 (18.2)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290">
                <a:tc>
                  <a:txBody>
                    <a:bodyPr/>
                    <a:lstStyle/>
                    <a:p>
                      <a:pPr marL="596900" indent="12065"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Asian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18 (4.3)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3 (1.7)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15 (6.2)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0927">
                <a:tc>
                  <a:txBody>
                    <a:bodyPr/>
                    <a:lstStyle/>
                    <a:p>
                      <a:pPr marL="596900" indent="12065"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Other/Mixed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6 (1.4)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4 (2.2)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2 (0.8)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7290">
                <a:tc>
                  <a:txBody>
                    <a:bodyPr/>
                    <a:lstStyle/>
                    <a:p>
                      <a:pPr indent="12064" algn="l" defTabSz="457200">
                        <a:defRPr sz="1800"/>
                      </a:pPr>
                      <a:r>
                        <a:rPr sz="1400" b="1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Children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7290">
                <a:tc>
                  <a:txBody>
                    <a:bodyPr/>
                    <a:lstStyle/>
                    <a:p>
                      <a:pPr marL="280034" indent="12065"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Age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2700">
                          <a:latin typeface="Avenir Next"/>
                          <a:ea typeface="Avenir Next"/>
                          <a:cs typeface="Avenir Next"/>
                          <a:sym typeface="Avenir Next"/>
                        </a:defRPr>
                      </a:pPr>
                      <a:r>
                        <a:rPr sz="1400" i="1"/>
                        <a:t>M</a:t>
                      </a:r>
                      <a:r>
                        <a:rPr sz="1400"/>
                        <a:t> = 5.8, SD =3.8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7290">
                <a:tc>
                  <a:txBody>
                    <a:bodyPr/>
                    <a:lstStyle/>
                    <a:p>
                      <a:pPr marL="280034" indent="12065"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Sex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700">
                          <a:sym typeface="Helvetica Neue"/>
                        </a:defRPr>
                      </a:pPr>
                      <a:endParaRPr sz="1400"/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7290">
                <a:tc>
                  <a:txBody>
                    <a:bodyPr/>
                    <a:lstStyle/>
                    <a:p>
                      <a:pPr marL="280034" indent="280034"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Female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204 (48.3)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94 (52.2)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110 (45.5)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DFF">
                        <a:alpha val="1125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7290">
                <a:tc>
                  <a:txBody>
                    <a:bodyPr/>
                    <a:lstStyle/>
                    <a:p>
                      <a:pPr marL="280034" indent="280034" algn="l" defTabSz="457200">
                        <a:defRPr sz="1800"/>
                      </a:pPr>
                      <a:r>
                        <a:rPr sz="1400" dirty="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Male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dirty="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214 (50.7)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dirty="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85 (47.2)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dirty="0"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129 (53.3)</a:t>
                      </a:r>
                    </a:p>
                  </a:txBody>
                  <a:tcPr marT="1270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5880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and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4879017"/>
          </a:xfrm>
        </p:spPr>
        <p:txBody>
          <a:bodyPr/>
          <a:lstStyle/>
          <a:p>
            <a:pPr marL="546100" indent="-546100" defTabSz="709930">
              <a:spcBef>
                <a:spcPts val="2000"/>
              </a:spcBef>
              <a:defRPr sz="4128"/>
            </a:pPr>
            <a:r>
              <a:rPr lang="en-US" sz="2000" dirty="0"/>
              <a:t>Concurrent validity of </a:t>
            </a:r>
            <a:r>
              <a:rPr lang="en-US" sz="2000" dirty="0" err="1"/>
              <a:t>PedHITSS</a:t>
            </a:r>
            <a:r>
              <a:rPr lang="en-US" sz="2000" dirty="0"/>
              <a:t> was tested with 242 participants identified as non-abused who completed the </a:t>
            </a:r>
            <a:r>
              <a:rPr lang="en-US" sz="2000" dirty="0" err="1"/>
              <a:t>PedHITSS</a:t>
            </a:r>
            <a:r>
              <a:rPr lang="en-US" sz="2000" dirty="0"/>
              <a:t> and the CTSPC. </a:t>
            </a:r>
          </a:p>
          <a:p>
            <a:pPr marL="546100" indent="-546100" defTabSz="709930">
              <a:spcBef>
                <a:spcPts val="2000"/>
              </a:spcBef>
              <a:defRPr sz="4128"/>
            </a:pPr>
            <a:r>
              <a:rPr lang="en-US" sz="2000" dirty="0"/>
              <a:t>Construct validity was assessed with 180 participants previously identified as victims of child abuse. Results: Concurrent validity between the CTSPC and </a:t>
            </a:r>
            <a:r>
              <a:rPr lang="en-US" sz="2000" dirty="0" err="1"/>
              <a:t>PedHITSS</a:t>
            </a:r>
            <a:r>
              <a:rPr lang="en-US" sz="2000" dirty="0"/>
              <a:t> was strong, </a:t>
            </a:r>
            <a:r>
              <a:rPr lang="en-US" sz="2000" dirty="0" err="1"/>
              <a:t>rs</a:t>
            </a:r>
            <a:r>
              <a:rPr lang="en-US" sz="2000" dirty="0"/>
              <a:t>=.70 (p &lt; .001). </a:t>
            </a:r>
            <a:endParaRPr lang="en-US" sz="2400" dirty="0"/>
          </a:p>
          <a:p>
            <a:pPr marL="546100" indent="-546100" defTabSz="709930">
              <a:spcBef>
                <a:spcPts val="2000"/>
              </a:spcBef>
              <a:defRPr sz="4128"/>
            </a:pPr>
            <a:r>
              <a:rPr lang="en-US" sz="2400" dirty="0"/>
              <a:t>Data analyses:</a:t>
            </a:r>
            <a:br>
              <a:rPr lang="en-US" sz="2400" dirty="0"/>
            </a:br>
            <a:r>
              <a:rPr lang="en-US" sz="2000" dirty="0"/>
              <a:t>• Reliability: Cronbach’s α </a:t>
            </a:r>
            <a:br>
              <a:rPr lang="en-US" sz="2000" dirty="0"/>
            </a:br>
            <a:r>
              <a:rPr lang="en-US" sz="2000" dirty="0"/>
              <a:t>• Convergent and discriminant validity: Pearson’s </a:t>
            </a:r>
            <a:r>
              <a:rPr lang="en-US" sz="2000" i="1" dirty="0"/>
              <a:t>r</a:t>
            </a:r>
            <a:br>
              <a:rPr lang="en-US" sz="2000" dirty="0"/>
            </a:br>
            <a:r>
              <a:rPr lang="en-US" sz="2000" dirty="0"/>
              <a:t>• Construct validity: Factor analysis, Kaiser-Meyer-Olkin measure of sampling adequacy, Bartlett’s test of sphericity, shared variance across scale items (h2), exploratory factor analysis (EFA), confirmatory factor analysis (CFA) </a:t>
            </a:r>
            <a:br>
              <a:rPr lang="en-US" sz="2000" dirty="0"/>
            </a:br>
            <a:r>
              <a:rPr lang="en-US" sz="2000" dirty="0"/>
              <a:t>• Specificity and sensitivity: Receiver operating characteristic (ROC) curve</a:t>
            </a:r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3942"/>
            <a:ext cx="10515600" cy="5150296"/>
          </a:xfrm>
        </p:spPr>
        <p:txBody>
          <a:bodyPr/>
          <a:lstStyle/>
          <a:p>
            <a:pPr marL="605790" indent="-603504" defTabSz="668655">
              <a:spcBef>
                <a:spcPts val="2300"/>
              </a:spcBef>
              <a:defRPr sz="3888"/>
            </a:pPr>
            <a:r>
              <a:rPr lang="en-US" sz="2400" dirty="0"/>
              <a:t>Reliability</a:t>
            </a:r>
            <a:br>
              <a:rPr lang="en-US" sz="2400" dirty="0"/>
            </a:br>
            <a:r>
              <a:rPr lang="en-US" sz="2000" dirty="0"/>
              <a:t>• CTSPC and </a:t>
            </a:r>
            <a:r>
              <a:rPr lang="en-US" sz="2000" dirty="0" err="1"/>
              <a:t>PedHITSS</a:t>
            </a:r>
            <a:r>
              <a:rPr lang="en-US" sz="2000" dirty="0"/>
              <a:t> have high internal consistency for both the non-abused and abused subsamples</a:t>
            </a:r>
          </a:p>
          <a:p>
            <a:pPr marL="605790" indent="-603504" defTabSz="668655">
              <a:spcBef>
                <a:spcPts val="2300"/>
              </a:spcBef>
              <a:defRPr sz="3888"/>
            </a:pPr>
            <a:r>
              <a:rPr lang="en-US" sz="2400" dirty="0"/>
              <a:t>Convergent and Discriminant Validity</a:t>
            </a:r>
            <a:br>
              <a:rPr lang="en-US" sz="2000" dirty="0"/>
            </a:br>
            <a:r>
              <a:rPr lang="en-US" sz="2000" dirty="0"/>
              <a:t>• The CTSPC (24-item) and </a:t>
            </a:r>
            <a:r>
              <a:rPr lang="en-US" sz="2000" dirty="0" err="1"/>
              <a:t>PedHITSS</a:t>
            </a:r>
            <a:r>
              <a:rPr lang="en-US" sz="2000" dirty="0"/>
              <a:t> scale totals were strongly correlated (r = .70, p &lt; .01). </a:t>
            </a:r>
          </a:p>
          <a:p>
            <a:pPr marL="605790" indent="-603504" defTabSz="668655">
              <a:spcBef>
                <a:spcPts val="2300"/>
              </a:spcBef>
              <a:defRPr sz="3888"/>
            </a:pPr>
            <a:r>
              <a:rPr lang="en-US" sz="2400" dirty="0"/>
              <a:t>Construct Validity</a:t>
            </a:r>
            <a:br>
              <a:rPr lang="en-US" sz="2400" dirty="0"/>
            </a:br>
            <a:r>
              <a:rPr lang="en-US" sz="2000" dirty="0"/>
              <a:t>• Exploratory Factor Analysis (EFA): One-factor model: Eigenvalue = 3.15. Accounted for 63% of the variance of the five items (model fit: </a:t>
            </a:r>
            <a:r>
              <a:rPr lang="en-US" sz="2000" dirty="0">
                <a:latin typeface="Avenir Book Oblique"/>
                <a:ea typeface="Avenir Book Oblique"/>
                <a:cs typeface="Avenir Book Oblique"/>
                <a:sym typeface="Avenir Book Oblique"/>
              </a:rPr>
              <a:t>X2 </a:t>
            </a:r>
            <a:r>
              <a:rPr lang="en-US" sz="2000" dirty="0"/>
              <a:t>(5) = 25.78, p &lt; .01) Two-factor model: Second factor, Eigenvalue = .93. Accounted for 82% of the variance.</a:t>
            </a:r>
            <a:br>
              <a:rPr lang="en-US" sz="2000" dirty="0"/>
            </a:br>
            <a:r>
              <a:rPr lang="en-US" sz="2000" dirty="0"/>
              <a:t>• Confirmatory Factor Analysis (CFA): Two clusters of items (</a:t>
            </a:r>
            <a:r>
              <a:rPr lang="en-US" sz="2000" dirty="0">
                <a:latin typeface="Avenir Book Oblique"/>
                <a:ea typeface="Avenir Book Oblique"/>
                <a:cs typeface="Avenir Book Oblique"/>
                <a:sym typeface="Avenir Book Oblique"/>
              </a:rPr>
              <a:t>X2</a:t>
            </a:r>
            <a:r>
              <a:rPr lang="en-US" sz="2000" dirty="0"/>
              <a:t> = 1.76, p = .185): (1) insult, threaten, and scream, and (2) hurt and, to a much lesser extent, sexual abuse. Model was non-significant: one-factor solution is preferable. </a:t>
            </a:r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C3F4C4-F1D2-7E45-81C9-0F5D384F0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1600"/>
            <a:ext cx="5504234" cy="464036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Specificity and Sensitivity </a:t>
            </a:r>
            <a:br>
              <a:rPr lang="en-US" sz="2400" dirty="0"/>
            </a:br>
            <a:r>
              <a:rPr lang="en-US" sz="2000" dirty="0"/>
              <a:t>• The </a:t>
            </a:r>
            <a:r>
              <a:rPr lang="en-US" sz="2000" dirty="0" err="1"/>
              <a:t>PedHITSS</a:t>
            </a:r>
            <a:r>
              <a:rPr lang="en-US" sz="2000" dirty="0"/>
              <a:t> performed superior to the CTSPC in accurately determining participant group membership (i.e., non-abused versus abused)</a:t>
            </a:r>
            <a:br>
              <a:rPr lang="en-US" sz="2000" dirty="0"/>
            </a:br>
            <a:r>
              <a:rPr lang="en-US" sz="2000" dirty="0"/>
              <a:t>• Findings indicate that any positive answer (≤1) on the </a:t>
            </a:r>
            <a:r>
              <a:rPr lang="en-US" sz="2000" dirty="0" err="1"/>
              <a:t>PedHITSS</a:t>
            </a:r>
            <a:r>
              <a:rPr lang="en-US" sz="2000" dirty="0"/>
              <a:t> maximizes sensitivity while also demonstrating good specificity</a:t>
            </a:r>
            <a:br>
              <a:rPr lang="en-US" sz="2000" dirty="0"/>
            </a:br>
            <a:r>
              <a:rPr lang="en-US" sz="2000" dirty="0"/>
              <a:t>• The optimal </a:t>
            </a:r>
            <a:r>
              <a:rPr lang="en-US" sz="2000" dirty="0" err="1"/>
              <a:t>PedHITSS</a:t>
            </a:r>
            <a:r>
              <a:rPr lang="en-US" sz="2000" dirty="0"/>
              <a:t> </a:t>
            </a:r>
            <a:r>
              <a:rPr lang="en-US" sz="2000" dirty="0" err="1"/>
              <a:t>cutpoint</a:t>
            </a:r>
            <a:r>
              <a:rPr lang="en-US" sz="2000" dirty="0"/>
              <a:t> is 1, indicating that in either scoring method, a positive answer on any item requires physician follow-up</a:t>
            </a:r>
            <a:br>
              <a:rPr lang="en-US" sz="2000" dirty="0"/>
            </a:br>
            <a:r>
              <a:rPr lang="en-US" sz="2000" dirty="0"/>
              <a:t>• Further, 100% of the sample is correctly classified at a </a:t>
            </a:r>
            <a:r>
              <a:rPr lang="en-US" sz="2000" dirty="0" err="1"/>
              <a:t>PedHITSS</a:t>
            </a:r>
            <a:r>
              <a:rPr lang="en-US" sz="2000" dirty="0"/>
              <a:t> score of 8.5</a:t>
            </a:r>
            <a:endParaRPr lang="en-US" sz="2400" dirty="0"/>
          </a:p>
        </p:txBody>
      </p:sp>
      <p:pic>
        <p:nvPicPr>
          <p:cNvPr id="6" name="Image" descr="Image">
            <a:extLst>
              <a:ext uri="{FF2B5EF4-FFF2-40B4-BE49-F238E27FC236}">
                <a16:creationId xmlns:a16="http://schemas.microsoft.com/office/drawing/2014/main" id="{C3EED565-1A6B-EB4E-B1EA-264CDA8BAB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69375" y="1839036"/>
            <a:ext cx="5046366" cy="317992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97449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8075"/>
            <a:ext cx="10515600" cy="5207699"/>
          </a:xfrm>
        </p:spPr>
        <p:txBody>
          <a:bodyPr/>
          <a:lstStyle/>
          <a:p>
            <a:r>
              <a:rPr lang="en-US" dirty="0"/>
              <a:t>Approximately 25.6% of U.S. children experience abuse in their lifetime, and 2.36 deaths per every 100,000 children are attributable to abuse or neglect</a:t>
            </a:r>
          </a:p>
          <a:p>
            <a:r>
              <a:rPr lang="en-US" dirty="0" err="1"/>
              <a:t>PedHITSS</a:t>
            </a:r>
            <a:r>
              <a:rPr lang="en-US" dirty="0"/>
              <a:t> is a short validated tool which can be easily  administered in clinical settings to screen for childhood physical and sexual abuse</a:t>
            </a:r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532</Words>
  <Application>Microsoft Macintosh PowerPoint</Application>
  <PresentationFormat>Widescreen</PresentationFormat>
  <Paragraphs>99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Avenir Book Oblique</vt:lpstr>
      <vt:lpstr>Avenir Next</vt:lpstr>
      <vt:lpstr>Avenir Next Demi Bold</vt:lpstr>
      <vt:lpstr>Helvetica Neue</vt:lpstr>
      <vt:lpstr>Trebuchet MS</vt:lpstr>
      <vt:lpstr>Office Theme</vt:lpstr>
      <vt:lpstr>PowerPoint Presentation</vt:lpstr>
      <vt:lpstr>The Research Question/Objective</vt:lpstr>
      <vt:lpstr>Research Design and Method</vt:lpstr>
      <vt:lpstr>Research Design and Method</vt:lpstr>
      <vt:lpstr>Research Design and Method</vt:lpstr>
      <vt:lpstr>What the Research Found</vt:lpstr>
      <vt:lpstr>What the Research Found</vt:lpstr>
      <vt:lpstr>What this means for Clinical Practice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Amer Shakil</cp:lastModifiedBy>
  <cp:revision>20</cp:revision>
  <dcterms:created xsi:type="dcterms:W3CDTF">2019-02-14T16:03:51Z</dcterms:created>
  <dcterms:modified xsi:type="dcterms:W3CDTF">2019-02-27T17:58:23Z</dcterms:modified>
</cp:coreProperties>
</file>