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63"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FBC5B5"/>
    <a:srgbClr val="EEA121"/>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0"/>
    <p:restoredTop sz="78987" autoAdjust="0"/>
  </p:normalViewPr>
  <p:slideViewPr>
    <p:cSldViewPr snapToGrid="0" snapToObjects="1">
      <p:cViewPr varScale="1">
        <p:scale>
          <a:sx n="71" d="100"/>
          <a:sy n="71" d="100"/>
        </p:scale>
        <p:origin x="14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78F256-C4D0-474F-944A-049463129F3A}" type="datetimeFigureOut">
              <a:rPr lang="en-US" smtClean="0"/>
              <a:t>3/4/2019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D3B46B-EA79-466E-B207-4CA8EB497D8E}" type="slidenum">
              <a:rPr lang="en-US" smtClean="0"/>
              <a:t>‹#›</a:t>
            </a:fld>
            <a:endParaRPr lang="en-US"/>
          </a:p>
        </p:txBody>
      </p:sp>
    </p:spTree>
    <p:extLst>
      <p:ext uri="{BB962C8B-B14F-4D97-AF65-F5344CB8AC3E}">
        <p14:creationId xmlns:p14="http://schemas.microsoft.com/office/powerpoint/2010/main" val="2987678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Study Design:</a:t>
            </a:r>
            <a:r>
              <a:rPr lang="en-US" sz="1200" i="0" kern="1200" dirty="0">
                <a:solidFill>
                  <a:schemeClr val="tx1"/>
                </a:solidFill>
                <a:effectLst/>
                <a:latin typeface="+mn-lt"/>
                <a:ea typeface="+mn-ea"/>
                <a:cs typeface="+mn-cs"/>
              </a:rPr>
              <a:t> This is a</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cohort study comparing fill rates for medications intended to be taken continuously during 15 months pre-label change and 13 months post-label change.  </a:t>
            </a:r>
          </a:p>
          <a:p>
            <a:r>
              <a:rPr lang="en-US" sz="1200" b="1" i="0" kern="1200" dirty="0">
                <a:solidFill>
                  <a:schemeClr val="tx1"/>
                </a:solidFill>
                <a:effectLst/>
                <a:latin typeface="+mn-lt"/>
                <a:ea typeface="+mn-ea"/>
                <a:cs typeface="+mn-cs"/>
              </a:rPr>
              <a:t>Setting/Dataset:</a:t>
            </a:r>
            <a:r>
              <a:rPr lang="en-US" sz="1200" kern="1200" dirty="0">
                <a:solidFill>
                  <a:schemeClr val="tx1"/>
                </a:solidFill>
                <a:effectLst/>
                <a:latin typeface="+mn-lt"/>
                <a:ea typeface="+mn-ea"/>
                <a:cs typeface="+mn-cs"/>
              </a:rPr>
              <a:t> Pharmacy claims data for one pharmacy organization (8 sites) extracted from a health plan serving urban Wisconsin Medicaid patients with children. </a:t>
            </a:r>
          </a:p>
          <a:p>
            <a:r>
              <a:rPr lang="en-US" sz="1200" b="1" i="0" kern="1200" dirty="0">
                <a:solidFill>
                  <a:schemeClr val="tx1"/>
                </a:solidFill>
                <a:effectLst/>
                <a:latin typeface="+mn-lt"/>
                <a:ea typeface="+mn-ea"/>
                <a:cs typeface="+mn-cs"/>
              </a:rPr>
              <a:t>Patients</a:t>
            </a:r>
            <a:r>
              <a:rPr lang="en-US" sz="1200" b="1" i="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Inclusion criteria: 1) age 0-64; 2) both genders; 3) Medicaid eligible for at least 24 of 28 months; and 4) prescription filled at any of the 8 pharmacy organization sites. </a:t>
            </a:r>
          </a:p>
          <a:p>
            <a:r>
              <a:rPr lang="en-US" sz="1200" b="1" i="0" kern="1200" dirty="0">
                <a:solidFill>
                  <a:schemeClr val="tx1"/>
                </a:solidFill>
                <a:effectLst/>
                <a:latin typeface="+mn-lt"/>
                <a:ea typeface="+mn-ea"/>
                <a:cs typeface="+mn-cs"/>
              </a:rPr>
              <a:t>Intervention:</a:t>
            </a:r>
            <a:r>
              <a:rPr lang="en-US" sz="1200" kern="1200" dirty="0">
                <a:solidFill>
                  <a:schemeClr val="tx1"/>
                </a:solidFill>
                <a:effectLst/>
                <a:latin typeface="+mn-lt"/>
                <a:ea typeface="+mn-ea"/>
                <a:cs typeface="+mn-cs"/>
              </a:rPr>
              <a:t> Medication labels were modified to comply with the USP standards and implemented at each pharmacy site.</a:t>
            </a:r>
          </a:p>
          <a:p>
            <a:r>
              <a:rPr lang="en-US" sz="120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Main Outcome Measures:</a:t>
            </a:r>
            <a:r>
              <a:rPr lang="en-US" sz="1200" kern="1200" dirty="0">
                <a:solidFill>
                  <a:schemeClr val="tx1"/>
                </a:solidFill>
                <a:effectLst/>
                <a:latin typeface="+mn-lt"/>
                <a:ea typeface="+mn-ea"/>
                <a:cs typeface="+mn-cs"/>
              </a:rPr>
              <a:t> Medication possession ratio (MPR) of 3 classes of medications: 1) asthma controller; 2) anti-hypertensive; and 3) contraceptive. MPR = sum of days' supply for all fills of a drug in a time period, divided by the number of days in the time period, expressed as percent. MPR values during the time period before and after the label change were compared to examine any association of the label change with MPR.</a:t>
            </a:r>
            <a:endParaRPr lang="en-US" dirty="0"/>
          </a:p>
        </p:txBody>
      </p:sp>
      <p:sp>
        <p:nvSpPr>
          <p:cNvPr id="4" name="Slide Number Placeholder 3"/>
          <p:cNvSpPr>
            <a:spLocks noGrp="1"/>
          </p:cNvSpPr>
          <p:nvPr>
            <p:ph type="sldNum" sz="quarter" idx="5"/>
          </p:nvPr>
        </p:nvSpPr>
        <p:spPr/>
        <p:txBody>
          <a:bodyPr/>
          <a:lstStyle/>
          <a:p>
            <a:fld id="{A8D3B46B-EA79-466E-B207-4CA8EB497D8E}" type="slidenum">
              <a:rPr lang="en-US" smtClean="0"/>
              <a:t>2</a:t>
            </a:fld>
            <a:endParaRPr lang="en-US"/>
          </a:p>
        </p:txBody>
      </p:sp>
    </p:spTree>
    <p:extLst>
      <p:ext uri="{BB962C8B-B14F-4D97-AF65-F5344CB8AC3E}">
        <p14:creationId xmlns:p14="http://schemas.microsoft.com/office/powerpoint/2010/main" val="2012137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Results:</a:t>
            </a:r>
            <a:r>
              <a:rPr lang="en-US" sz="1200" kern="1200" dirty="0">
                <a:solidFill>
                  <a:schemeClr val="tx1"/>
                </a:solidFill>
                <a:effectLst/>
                <a:latin typeface="+mn-lt"/>
                <a:ea typeface="+mn-ea"/>
                <a:cs typeface="+mn-cs"/>
              </a:rPr>
              <a:t> 1157 patients had </a:t>
            </a:r>
            <a:r>
              <a:rPr lang="en-US" sz="1200" i="0" kern="1200" dirty="0">
                <a:solidFill>
                  <a:schemeClr val="tx1"/>
                </a:solidFill>
                <a:effectLst/>
                <a:latin typeface="+mn-lt"/>
                <a:ea typeface="+mn-ea"/>
                <a:cs typeface="+mn-cs"/>
              </a:rPr>
              <a:t>12,566 prescriptions filled that met inclusion criteria.</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Mean age: 23 years; 70% female.  </a:t>
            </a:r>
          </a:p>
          <a:p>
            <a:r>
              <a:rPr lang="en-US" sz="1200" kern="1200" dirty="0">
                <a:solidFill>
                  <a:schemeClr val="tx1"/>
                </a:solidFill>
                <a:effectLst/>
                <a:latin typeface="+mn-lt"/>
                <a:ea typeface="+mn-ea"/>
                <a:cs typeface="+mn-cs"/>
              </a:rPr>
              <a:t>re/post MPRs (N): </a:t>
            </a:r>
          </a:p>
          <a:p>
            <a:pPr marL="228600" indent="-228600">
              <a:buAutoNum type="arabicParenR"/>
            </a:pPr>
            <a:r>
              <a:rPr lang="en-US" sz="1200" kern="1200" dirty="0">
                <a:solidFill>
                  <a:schemeClr val="tx1"/>
                </a:solidFill>
                <a:effectLst/>
                <a:latin typeface="+mn-lt"/>
                <a:ea typeface="+mn-ea"/>
                <a:cs typeface="+mn-cs"/>
              </a:rPr>
              <a:t>asthma controller- 88%(726)/94%(459) </a:t>
            </a:r>
            <a:r>
              <a:rPr lang="en-US" sz="1200" b="1" kern="1200" dirty="0">
                <a:solidFill>
                  <a:schemeClr val="tx1"/>
                </a:solidFill>
                <a:effectLst/>
                <a:latin typeface="+mn-lt"/>
                <a:ea typeface="+mn-ea"/>
                <a:cs typeface="+mn-cs"/>
              </a:rPr>
              <a:t>p&lt;0.0001</a:t>
            </a:r>
            <a:r>
              <a:rPr lang="en-US" sz="1200" kern="1200" dirty="0">
                <a:solidFill>
                  <a:schemeClr val="tx1"/>
                </a:solidFill>
                <a:effectLst/>
                <a:latin typeface="+mn-lt"/>
                <a:ea typeface="+mn-ea"/>
                <a:cs typeface="+mn-cs"/>
              </a:rPr>
              <a:t>; </a:t>
            </a:r>
          </a:p>
          <a:p>
            <a:pPr marL="228600" indent="-228600">
              <a:buAutoNum type="arabicParenR"/>
            </a:pPr>
            <a:r>
              <a:rPr lang="en-US" sz="1200" kern="1200" dirty="0">
                <a:solidFill>
                  <a:schemeClr val="tx1"/>
                </a:solidFill>
                <a:effectLst/>
                <a:latin typeface="+mn-lt"/>
                <a:ea typeface="+mn-ea"/>
                <a:cs typeface="+mn-cs"/>
              </a:rPr>
              <a:t>anti-hypertensive 89%(195)/96%(174) </a:t>
            </a:r>
            <a:r>
              <a:rPr lang="en-US" sz="1200" b="1" kern="1200" dirty="0">
                <a:solidFill>
                  <a:schemeClr val="tx1"/>
                </a:solidFill>
                <a:effectLst/>
                <a:latin typeface="+mn-lt"/>
                <a:ea typeface="+mn-ea"/>
                <a:cs typeface="+mn-cs"/>
              </a:rPr>
              <a:t>p&lt;0.0001</a:t>
            </a:r>
            <a:r>
              <a:rPr lang="en-US" sz="1200" kern="1200" dirty="0">
                <a:solidFill>
                  <a:schemeClr val="tx1"/>
                </a:solidFill>
                <a:effectLst/>
                <a:latin typeface="+mn-lt"/>
                <a:ea typeface="+mn-ea"/>
                <a:cs typeface="+mn-cs"/>
              </a:rPr>
              <a:t>; and </a:t>
            </a:r>
          </a:p>
          <a:p>
            <a:pPr marL="228600" indent="-228600">
              <a:buAutoNum type="arabicParenR"/>
            </a:pPr>
            <a:r>
              <a:rPr lang="en-US" sz="1200" kern="1200" dirty="0">
                <a:solidFill>
                  <a:schemeClr val="tx1"/>
                </a:solidFill>
                <a:effectLst/>
                <a:latin typeface="+mn-lt"/>
                <a:ea typeface="+mn-ea"/>
                <a:cs typeface="+mn-cs"/>
              </a:rPr>
              <a:t>contraceptive 89%(150)/97%(85) </a:t>
            </a:r>
            <a:r>
              <a:rPr lang="en-US" sz="1200" b="1" kern="1200" dirty="0">
                <a:solidFill>
                  <a:schemeClr val="tx1"/>
                </a:solidFill>
                <a:effectLst/>
                <a:latin typeface="+mn-lt"/>
                <a:ea typeface="+mn-ea"/>
                <a:cs typeface="+mn-cs"/>
              </a:rPr>
              <a:t>p&lt;0.0001</a:t>
            </a:r>
            <a:r>
              <a:rPr lang="en-US" sz="1200" kern="1200" dirty="0">
                <a:solidFill>
                  <a:schemeClr val="tx1"/>
                </a:solidFill>
                <a:effectLst/>
                <a:latin typeface="+mn-lt"/>
                <a:ea typeface="+mn-ea"/>
                <a:cs typeface="+mn-cs"/>
              </a:rPr>
              <a:t>. </a:t>
            </a:r>
          </a:p>
          <a:p>
            <a:pPr marL="0" indent="0">
              <a:buNone/>
            </a:pPr>
            <a:r>
              <a:rPr lang="en-US" sz="1200" kern="1200" dirty="0">
                <a:solidFill>
                  <a:schemeClr val="tx1"/>
                </a:solidFill>
                <a:effectLst/>
                <a:latin typeface="+mn-lt"/>
                <a:ea typeface="+mn-ea"/>
                <a:cs typeface="+mn-cs"/>
              </a:rPr>
              <a:t>The proportion of all contraceptive patients with MPRs 51-80% decreased from 20% in the pre-period and to 2% in the post-period and with MPRs 0-50% from 4% to 0%, respectively</a:t>
            </a:r>
          </a:p>
          <a:p>
            <a:pPr marL="0" indent="0">
              <a:buNone/>
            </a:pPr>
            <a:r>
              <a:rPr lang="en-US" sz="1200" kern="1200" dirty="0">
                <a:solidFill>
                  <a:schemeClr val="tx1"/>
                </a:solidFill>
                <a:effectLst/>
                <a:latin typeface="+mn-lt"/>
                <a:ea typeface="+mn-ea"/>
                <a:cs typeface="+mn-cs"/>
              </a:rPr>
              <a:t>Note asthma controller med patients are a paired sample- these are the same people before and after the label changes.  The other 2 groups had numbers too low to analyze a paired sample.</a:t>
            </a:r>
            <a:endParaRPr lang="en-US" dirty="0"/>
          </a:p>
        </p:txBody>
      </p:sp>
      <p:sp>
        <p:nvSpPr>
          <p:cNvPr id="4" name="Slide Number Placeholder 3"/>
          <p:cNvSpPr>
            <a:spLocks noGrp="1"/>
          </p:cNvSpPr>
          <p:nvPr>
            <p:ph type="sldNum" sz="quarter" idx="5"/>
          </p:nvPr>
        </p:nvSpPr>
        <p:spPr/>
        <p:txBody>
          <a:bodyPr/>
          <a:lstStyle/>
          <a:p>
            <a:fld id="{A8D3B46B-EA79-466E-B207-4CA8EB497D8E}" type="slidenum">
              <a:rPr lang="en-US" smtClean="0"/>
              <a:t>3</a:t>
            </a:fld>
            <a:endParaRPr lang="en-US"/>
          </a:p>
        </p:txBody>
      </p:sp>
    </p:spTree>
    <p:extLst>
      <p:ext uri="{BB962C8B-B14F-4D97-AF65-F5344CB8AC3E}">
        <p14:creationId xmlns:p14="http://schemas.microsoft.com/office/powerpoint/2010/main" val="3945628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 = Emergency Department</a:t>
            </a:r>
          </a:p>
        </p:txBody>
      </p:sp>
      <p:sp>
        <p:nvSpPr>
          <p:cNvPr id="4" name="Slide Number Placeholder 3"/>
          <p:cNvSpPr>
            <a:spLocks noGrp="1"/>
          </p:cNvSpPr>
          <p:nvPr>
            <p:ph type="sldNum" sz="quarter" idx="5"/>
          </p:nvPr>
        </p:nvSpPr>
        <p:spPr/>
        <p:txBody>
          <a:bodyPr/>
          <a:lstStyle/>
          <a:p>
            <a:fld id="{A8D3B46B-EA79-466E-B207-4CA8EB497D8E}" type="slidenum">
              <a:rPr lang="en-US" smtClean="0"/>
              <a:t>4</a:t>
            </a:fld>
            <a:endParaRPr lang="en-US"/>
          </a:p>
        </p:txBody>
      </p:sp>
    </p:spTree>
    <p:extLst>
      <p:ext uri="{BB962C8B-B14F-4D97-AF65-F5344CB8AC3E}">
        <p14:creationId xmlns:p14="http://schemas.microsoft.com/office/powerpoint/2010/main" val="3788559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742666" y="1459073"/>
            <a:ext cx="10515600" cy="3939854"/>
          </a:xfrm>
        </p:spPr>
        <p:txBody>
          <a:bodyPr/>
          <a:lstStyle/>
          <a:p>
            <a:pPr marL="0" indent="0">
              <a:lnSpc>
                <a:spcPct val="140000"/>
              </a:lnSpc>
              <a:buNone/>
            </a:pPr>
            <a:r>
              <a:rPr lang="en-US" sz="3600" dirty="0"/>
              <a:t>Does changing prescription medication labels to conform to the United States Pharmacopeia (USP) patient-centered, more understandable, prescription medication label standards increase medication adherence?</a:t>
            </a:r>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7"/>
            <a:ext cx="11158182" cy="4802920"/>
          </a:xfrm>
        </p:spPr>
        <p:txBody>
          <a:bodyPr/>
          <a:lstStyle/>
          <a:p>
            <a:pPr>
              <a:spcAft>
                <a:spcPts val="500"/>
              </a:spcAft>
            </a:pPr>
            <a:r>
              <a:rPr lang="en-US" dirty="0"/>
              <a:t>Part of evaluation of a project to pilot test implementing prescription medication label changes to USP standards</a:t>
            </a:r>
          </a:p>
          <a:p>
            <a:pPr>
              <a:spcAft>
                <a:spcPts val="500"/>
              </a:spcAft>
            </a:pPr>
            <a:r>
              <a:rPr lang="en-US" dirty="0"/>
              <a:t>8 pharmacy sites</a:t>
            </a:r>
          </a:p>
          <a:p>
            <a:pPr>
              <a:spcAft>
                <a:spcPts val="500"/>
              </a:spcAft>
            </a:pPr>
            <a:r>
              <a:rPr lang="en-US" dirty="0"/>
              <a:t>Pharmacy claims data for Medicaid adults with children</a:t>
            </a:r>
          </a:p>
          <a:p>
            <a:pPr>
              <a:spcAft>
                <a:spcPts val="500"/>
              </a:spcAft>
            </a:pPr>
            <a:r>
              <a:rPr lang="en-US" dirty="0"/>
              <a:t> Medication possession ratio (MPR) of 3 classes of medications:     1) asthma controllers; 2) anti-hypertensives; 3) contraceptives</a:t>
            </a:r>
          </a:p>
          <a:p>
            <a:pPr>
              <a:spcAft>
                <a:spcPts val="500"/>
              </a:spcAft>
            </a:pPr>
            <a:r>
              <a:rPr lang="en-US" dirty="0"/>
              <a:t>MPR = sum of days' supply for all fills of a drug in a time period, divided by the number of days, expressed as percent</a:t>
            </a:r>
          </a:p>
          <a:p>
            <a:r>
              <a:rPr lang="en-US"/>
              <a:t>1,157 </a:t>
            </a:r>
            <a:r>
              <a:rPr lang="en-US" dirty="0"/>
              <a:t>patients had 12,566 total of all prescriptions </a:t>
            </a:r>
          </a:p>
        </p:txBody>
      </p:sp>
    </p:spTree>
    <p:extLst>
      <p:ext uri="{BB962C8B-B14F-4D97-AF65-F5344CB8AC3E}">
        <p14:creationId xmlns:p14="http://schemas.microsoft.com/office/powerpoint/2010/main" val="38010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pic>
        <p:nvPicPr>
          <p:cNvPr id="11" name="Picture 10">
            <a:extLst>
              <a:ext uri="{FF2B5EF4-FFF2-40B4-BE49-F238E27FC236}">
                <a16:creationId xmlns:a16="http://schemas.microsoft.com/office/drawing/2014/main" id="{FE0B625C-8428-4656-A3DA-DC79C45B0D10}"/>
              </a:ext>
            </a:extLst>
          </p:cNvPr>
          <p:cNvPicPr>
            <a:picLocks noChangeAspect="1"/>
          </p:cNvPicPr>
          <p:nvPr/>
        </p:nvPicPr>
        <p:blipFill>
          <a:blip r:embed="rId3"/>
          <a:stretch>
            <a:fillRect/>
          </a:stretch>
        </p:blipFill>
        <p:spPr>
          <a:xfrm>
            <a:off x="-48969" y="1052785"/>
            <a:ext cx="12289938" cy="4514080"/>
          </a:xfrm>
          <a:prstGeom prst="rect">
            <a:avLst/>
          </a:prstGeom>
        </p:spPr>
      </p:pic>
      <p:sp>
        <p:nvSpPr>
          <p:cNvPr id="13" name="Content Placeholder 12">
            <a:extLst>
              <a:ext uri="{FF2B5EF4-FFF2-40B4-BE49-F238E27FC236}">
                <a16:creationId xmlns:a16="http://schemas.microsoft.com/office/drawing/2014/main" id="{41607F8E-576B-4059-A157-0026D6D5B273}"/>
              </a:ext>
            </a:extLst>
          </p:cNvPr>
          <p:cNvSpPr>
            <a:spLocks noGrp="1"/>
          </p:cNvSpPr>
          <p:nvPr>
            <p:ph idx="1"/>
          </p:nvPr>
        </p:nvSpPr>
        <p:spPr>
          <a:xfrm>
            <a:off x="166616" y="5410541"/>
            <a:ext cx="11858768" cy="556544"/>
          </a:xfrm>
        </p:spPr>
        <p:txBody>
          <a:bodyPr/>
          <a:lstStyle/>
          <a:p>
            <a:r>
              <a:rPr lang="en-US" dirty="0"/>
              <a:t>Significant decrease in MPR in low and medium groups</a:t>
            </a:r>
          </a:p>
        </p:txBody>
      </p:sp>
    </p:spTree>
    <p:extLst>
      <p:ext uri="{BB962C8B-B14F-4D97-AF65-F5344CB8AC3E}">
        <p14:creationId xmlns:p14="http://schemas.microsoft.com/office/powerpoint/2010/main" val="160411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1148316"/>
            <a:ext cx="10515600" cy="4890126"/>
          </a:xfrm>
        </p:spPr>
        <p:txBody>
          <a:bodyPr/>
          <a:lstStyle/>
          <a:p>
            <a:pPr>
              <a:spcAft>
                <a:spcPts val="1000"/>
              </a:spcAft>
            </a:pPr>
            <a:r>
              <a:rPr lang="en-US" sz="3000" dirty="0"/>
              <a:t>Widespread implementation of the USP patient-centered, more understandable, medication label standards has a very strong potential to increase adherence in Medicaid populations and improve medical outcomes.</a:t>
            </a:r>
          </a:p>
          <a:p>
            <a:pPr marL="0" indent="0">
              <a:buNone/>
            </a:pPr>
            <a:r>
              <a:rPr lang="en-US" sz="3000" b="1"/>
              <a:t>Potential for </a:t>
            </a:r>
            <a:r>
              <a:rPr lang="en-US" sz="3000" b="1" dirty="0"/>
              <a:t>d</a:t>
            </a:r>
            <a:r>
              <a:rPr lang="en-US" sz="3000" b="1"/>
              <a:t>ecreased </a:t>
            </a:r>
            <a:r>
              <a:rPr lang="en-US" sz="3000" b="1" dirty="0"/>
              <a:t>frequencies of:</a:t>
            </a:r>
          </a:p>
          <a:p>
            <a:pPr>
              <a:lnSpc>
                <a:spcPct val="110000"/>
              </a:lnSpc>
            </a:pPr>
            <a:r>
              <a:rPr lang="en-US" dirty="0"/>
              <a:t>Asthma controllers: hospitalizations, ED and urgent care visits</a:t>
            </a:r>
          </a:p>
          <a:p>
            <a:pPr>
              <a:lnSpc>
                <a:spcPct val="110000"/>
              </a:lnSpc>
            </a:pPr>
            <a:r>
              <a:rPr lang="en-US" dirty="0"/>
              <a:t>Antihypertensives: cardiac events, strokes and renal failure</a:t>
            </a:r>
          </a:p>
          <a:p>
            <a:pPr>
              <a:lnSpc>
                <a:spcPct val="110000"/>
              </a:lnSpc>
            </a:pPr>
            <a:r>
              <a:rPr lang="en-US" dirty="0"/>
              <a:t>Contraceptives: unintended pregnancies, iron deficient anemia</a:t>
            </a:r>
          </a:p>
          <a:p>
            <a:pPr>
              <a:lnSpc>
                <a:spcPct val="110000"/>
              </a:lnSpc>
            </a:pPr>
            <a:r>
              <a:rPr lang="en-US" dirty="0"/>
              <a:t>Other unintended outcomes due to incomplete treatment</a:t>
            </a:r>
          </a:p>
          <a:p>
            <a:endParaRPr lang="en-US" dirty="0"/>
          </a:p>
          <a:p>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TotalTime>
  <Words>567</Words>
  <Application>Microsoft Office PowerPoint</Application>
  <PresentationFormat>Widescreen</PresentationFormat>
  <Paragraphs>35</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Trebuchet MS</vt:lpstr>
      <vt:lpstr>Office Theme</vt:lpstr>
      <vt:lpstr>The Research Question</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Paul Smith</cp:lastModifiedBy>
  <cp:revision>9</cp:revision>
  <dcterms:created xsi:type="dcterms:W3CDTF">2019-02-14T16:03:51Z</dcterms:created>
  <dcterms:modified xsi:type="dcterms:W3CDTF">2019-03-04T23:00:12Z</dcterms:modified>
</cp:coreProperties>
</file>