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63" r:id="rId3"/>
    <p:sldId id="261" r:id="rId4"/>
    <p:sldId id="262" r:id="rId5"/>
    <p:sldId id="26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79BD"/>
    <a:srgbClr val="FBC5B5"/>
    <a:srgbClr val="EEA121"/>
    <a:srgbClr val="1B35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0"/>
    <p:restoredTop sz="94629"/>
  </p:normalViewPr>
  <p:slideViewPr>
    <p:cSldViewPr snapToGrid="0" snapToObjects="1">
      <p:cViewPr varScale="1">
        <p:scale>
          <a:sx n="106" d="100"/>
          <a:sy n="106" d="100"/>
        </p:scale>
        <p:origin x="-78" y="-15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xmlns="" id="{35943925-C973-3142-89C9-7FBD23CD6412}"/>
              </a:ext>
            </a:extLst>
          </p:cNvPr>
          <p:cNvPicPr>
            <a:picLocks noChangeAspect="1"/>
          </p:cNvPicPr>
          <p:nvPr userDrawn="1"/>
        </p:nvPicPr>
        <p:blipFill>
          <a:blip r:embed="rId2"/>
          <a:stretch>
            <a:fillRect/>
          </a:stretch>
        </p:blipFill>
        <p:spPr>
          <a:xfrm>
            <a:off x="0" y="11575"/>
            <a:ext cx="12187160" cy="6856149"/>
          </a:xfrm>
          <a:prstGeom prst="rect">
            <a:avLst/>
          </a:prstGeom>
        </p:spPr>
      </p:pic>
    </p:spTree>
    <p:extLst>
      <p:ext uri="{BB962C8B-B14F-4D97-AF65-F5344CB8AC3E}">
        <p14:creationId xmlns:p14="http://schemas.microsoft.com/office/powerpoint/2010/main" val="3465778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le &amp; Authors">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xmlns="" id="{4F68EECA-6274-CA45-88F4-44C254ABAF26}"/>
              </a:ext>
            </a:extLst>
          </p:cNvPr>
          <p:cNvPicPr>
            <a:picLocks noChangeAspect="1"/>
          </p:cNvPicPr>
          <p:nvPr userDrawn="1"/>
        </p:nvPicPr>
        <p:blipFill>
          <a:blip r:embed="rId2"/>
          <a:stretch>
            <a:fillRect/>
          </a:stretch>
        </p:blipFill>
        <p:spPr>
          <a:xfrm>
            <a:off x="2661" y="11575"/>
            <a:ext cx="12189339" cy="6856149"/>
          </a:xfrm>
          <a:prstGeom prst="rect">
            <a:avLst/>
          </a:prstGeom>
        </p:spPr>
      </p:pic>
      <p:sp>
        <p:nvSpPr>
          <p:cNvPr id="2" name="Title 1">
            <a:extLst>
              <a:ext uri="{FF2B5EF4-FFF2-40B4-BE49-F238E27FC236}">
                <a16:creationId xmlns:a16="http://schemas.microsoft.com/office/drawing/2014/main" xmlns="" id="{523E62CC-5B40-6940-9DAC-87BD536F1B2E}"/>
              </a:ext>
            </a:extLst>
          </p:cNvPr>
          <p:cNvSpPr>
            <a:spLocks noGrp="1"/>
          </p:cNvSpPr>
          <p:nvPr>
            <p:ph type="title"/>
          </p:nvPr>
        </p:nvSpPr>
        <p:spPr>
          <a:xfrm>
            <a:off x="831850" y="1709738"/>
            <a:ext cx="10515600" cy="2852737"/>
          </a:xfrm>
          <a:prstGeom prst="rect">
            <a:avLst/>
          </a:prstGeom>
        </p:spPr>
        <p:txBody>
          <a:bodyPr anchor="b"/>
          <a:lstStyle>
            <a:lvl1pPr>
              <a:defRPr sz="6000">
                <a:solidFill>
                  <a:srgbClr val="4179BD"/>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F6ABF835-5CAD-1A43-9956-51DF8240D8E7}"/>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rgbClr val="EEA12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11093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8EB2AD6A-8823-C247-99B6-AE2CEBD45B71}"/>
              </a:ext>
            </a:extLst>
          </p:cNvPr>
          <p:cNvPicPr>
            <a:picLocks noChangeAspect="1"/>
          </p:cNvPicPr>
          <p:nvPr userDrawn="1"/>
        </p:nvPicPr>
        <p:blipFill>
          <a:blip r:embed="rId2"/>
          <a:stretch>
            <a:fillRect/>
          </a:stretch>
        </p:blipFill>
        <p:spPr>
          <a:xfrm>
            <a:off x="-8914" y="11575"/>
            <a:ext cx="12189339" cy="6856149"/>
          </a:xfrm>
          <a:prstGeom prst="rect">
            <a:avLst/>
          </a:prstGeom>
        </p:spPr>
      </p:pic>
      <p:sp>
        <p:nvSpPr>
          <p:cNvPr id="2" name="Title 1">
            <a:extLst>
              <a:ext uri="{FF2B5EF4-FFF2-40B4-BE49-F238E27FC236}">
                <a16:creationId xmlns:a16="http://schemas.microsoft.com/office/drawing/2014/main" xmlns="" id="{FE42C82D-6602-C34E-A05E-82E313AA93F9}"/>
              </a:ext>
            </a:extLst>
          </p:cNvPr>
          <p:cNvSpPr>
            <a:spLocks noGrp="1"/>
          </p:cNvSpPr>
          <p:nvPr>
            <p:ph type="title"/>
          </p:nvPr>
        </p:nvSpPr>
        <p:spPr>
          <a:xfrm>
            <a:off x="838200" y="365125"/>
            <a:ext cx="10515600" cy="1325563"/>
          </a:xfrm>
          <a:prstGeom prst="rect">
            <a:avLst/>
          </a:prstGeom>
        </p:spPr>
        <p:txBody>
          <a:bodyPr/>
          <a:lstStyle>
            <a:lvl1pPr>
              <a:defRPr>
                <a:solidFill>
                  <a:srgbClr val="4179BD"/>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EAC8B36B-561E-D247-B052-4329EFAE6C93}"/>
              </a:ext>
            </a:extLst>
          </p:cNvPr>
          <p:cNvSpPr>
            <a:spLocks noGrp="1"/>
          </p:cNvSpPr>
          <p:nvPr>
            <p:ph idx="1"/>
          </p:nvPr>
        </p:nvSpPr>
        <p:spPr>
          <a:xfrm>
            <a:off x="838200" y="1825625"/>
            <a:ext cx="10515600" cy="4351338"/>
          </a:xfrm>
          <a:prstGeom prst="rect">
            <a:avLst/>
          </a:prstGeom>
        </p:spPr>
        <p:txBody>
          <a:bodyPr/>
          <a:lstStyle>
            <a:lvl1pPr>
              <a:defRPr>
                <a:solidFill>
                  <a:srgbClr val="1B3555"/>
                </a:solidFill>
              </a:defRPr>
            </a:lvl1pPr>
            <a:lvl2pPr>
              <a:defRPr>
                <a:solidFill>
                  <a:srgbClr val="EEA121"/>
                </a:solidFill>
              </a:defRPr>
            </a:lvl2pPr>
            <a:lvl3pPr>
              <a:defRPr>
                <a:solidFill>
                  <a:srgbClr val="FBC5B5"/>
                </a:solidFill>
              </a:defRPr>
            </a:lvl3pPr>
            <a:lvl4pPr>
              <a:defRPr>
                <a:solidFill>
                  <a:srgbClr val="4179BD"/>
                </a:solidFill>
              </a:defRPr>
            </a:lvl4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52924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xmlns="" id="{35943925-C973-3142-89C9-7FBD23CD6412}"/>
              </a:ext>
            </a:extLst>
          </p:cNvPr>
          <p:cNvPicPr>
            <a:picLocks noChangeAspect="1"/>
          </p:cNvPicPr>
          <p:nvPr userDrawn="1"/>
        </p:nvPicPr>
        <p:blipFill>
          <a:blip r:embed="rId2"/>
          <a:stretch>
            <a:fillRect/>
          </a:stretch>
        </p:blipFill>
        <p:spPr>
          <a:xfrm>
            <a:off x="2661" y="11575"/>
            <a:ext cx="12189339" cy="6856149"/>
          </a:xfrm>
          <a:prstGeom prst="rect">
            <a:avLst/>
          </a:prstGeom>
        </p:spPr>
      </p:pic>
    </p:spTree>
    <p:extLst>
      <p:ext uri="{BB962C8B-B14F-4D97-AF65-F5344CB8AC3E}">
        <p14:creationId xmlns:p14="http://schemas.microsoft.com/office/powerpoint/2010/main" val="21280570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281555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doi.org/10.1016/j.ypmed.2018.10.014"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98E8A-B3E6-294D-9514-5C6EEE417EBD}"/>
              </a:ext>
            </a:extLst>
          </p:cNvPr>
          <p:cNvSpPr>
            <a:spLocks noGrp="1"/>
          </p:cNvSpPr>
          <p:nvPr>
            <p:ph type="title"/>
          </p:nvPr>
        </p:nvSpPr>
        <p:spPr>
          <a:xfrm>
            <a:off x="838200" y="365125"/>
            <a:ext cx="10515600" cy="732155"/>
          </a:xfrm>
        </p:spPr>
        <p:txBody>
          <a:bodyPr/>
          <a:lstStyle/>
          <a:p>
            <a:r>
              <a:rPr lang="en-US" dirty="0"/>
              <a:t>The Research Question</a:t>
            </a:r>
          </a:p>
        </p:txBody>
      </p:sp>
      <p:sp>
        <p:nvSpPr>
          <p:cNvPr id="3" name="Content Placeholder 2">
            <a:extLst>
              <a:ext uri="{FF2B5EF4-FFF2-40B4-BE49-F238E27FC236}">
                <a16:creationId xmlns:a16="http://schemas.microsoft.com/office/drawing/2014/main" xmlns="" id="{4D6F2B13-E236-6F49-A2E7-6713D570B2BC}"/>
              </a:ext>
            </a:extLst>
          </p:cNvPr>
          <p:cNvSpPr>
            <a:spLocks noGrp="1"/>
          </p:cNvSpPr>
          <p:nvPr>
            <p:ph idx="1"/>
          </p:nvPr>
        </p:nvSpPr>
        <p:spPr>
          <a:xfrm>
            <a:off x="838200" y="1274833"/>
            <a:ext cx="10515600" cy="5079683"/>
          </a:xfrm>
        </p:spPr>
        <p:txBody>
          <a:bodyPr/>
          <a:lstStyle/>
          <a:p>
            <a:pPr>
              <a:spcAft>
                <a:spcPts val="1200"/>
              </a:spcAft>
            </a:pPr>
            <a:r>
              <a:rPr lang="en-US" dirty="0"/>
              <a:t>Flexible sigmoidoscopy (FS) is the only cancer screening modality (for any type of cancer) to reduce all-cause mortality compared to usual care in RCT’s.</a:t>
            </a:r>
          </a:p>
          <a:p>
            <a:pPr>
              <a:spcAft>
                <a:spcPts val="1200"/>
              </a:spcAft>
            </a:pPr>
            <a:r>
              <a:rPr lang="en-US" dirty="0"/>
              <a:t>Is this unique outcome more attributable to prevention of colorectal cancer (CRC) or to early detection?</a:t>
            </a:r>
          </a:p>
        </p:txBody>
      </p:sp>
    </p:spTree>
    <p:extLst>
      <p:ext uri="{BB962C8B-B14F-4D97-AF65-F5344CB8AC3E}">
        <p14:creationId xmlns:p14="http://schemas.microsoft.com/office/powerpoint/2010/main" val="2332514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FF7C9D-3B7F-6D44-8591-C9B28E2F8EF5}"/>
              </a:ext>
            </a:extLst>
          </p:cNvPr>
          <p:cNvSpPr>
            <a:spLocks noGrp="1"/>
          </p:cNvSpPr>
          <p:nvPr>
            <p:ph type="title"/>
          </p:nvPr>
        </p:nvSpPr>
        <p:spPr>
          <a:xfrm>
            <a:off x="838200" y="365125"/>
            <a:ext cx="10515600" cy="768731"/>
          </a:xfrm>
        </p:spPr>
        <p:txBody>
          <a:bodyPr/>
          <a:lstStyle/>
          <a:p>
            <a:r>
              <a:rPr lang="en-US" dirty="0"/>
              <a:t>Research Design </a:t>
            </a:r>
            <a:r>
              <a:rPr lang="en-US"/>
              <a:t>and Method</a:t>
            </a:r>
            <a:endParaRPr lang="en-US" dirty="0"/>
          </a:p>
        </p:txBody>
      </p:sp>
      <p:sp>
        <p:nvSpPr>
          <p:cNvPr id="3" name="Content Placeholder 2">
            <a:extLst>
              <a:ext uri="{FF2B5EF4-FFF2-40B4-BE49-F238E27FC236}">
                <a16:creationId xmlns:a16="http://schemas.microsoft.com/office/drawing/2014/main" xmlns="" id="{B64FF268-F2F5-6646-817C-59147D779BBF}"/>
              </a:ext>
            </a:extLst>
          </p:cNvPr>
          <p:cNvSpPr>
            <a:spLocks noGrp="1"/>
          </p:cNvSpPr>
          <p:nvPr>
            <p:ph idx="1"/>
          </p:nvPr>
        </p:nvSpPr>
        <p:spPr>
          <a:xfrm>
            <a:off x="838200" y="1275904"/>
            <a:ext cx="10515600" cy="5043107"/>
          </a:xfrm>
        </p:spPr>
        <p:txBody>
          <a:bodyPr/>
          <a:lstStyle/>
          <a:p>
            <a:r>
              <a:rPr lang="en-US" dirty="0"/>
              <a:t>Study selection: RCT’s selected by the U.S. Preventive Services Task Force 2016 Evidence Review for Colorectal Cancer Screening</a:t>
            </a:r>
          </a:p>
          <a:p>
            <a:r>
              <a:rPr lang="en-US" dirty="0"/>
              <a:t>Intention-to-screen, random-effects, meta-analysis of:</a:t>
            </a:r>
          </a:p>
          <a:p>
            <a:pPr marL="2514600" lvl="1"/>
            <a:r>
              <a:rPr lang="en-US" dirty="0"/>
              <a:t>All-cause mortality</a:t>
            </a:r>
          </a:p>
          <a:p>
            <a:pPr marL="2514600" lvl="1"/>
            <a:r>
              <a:rPr lang="en-US" dirty="0"/>
              <a:t>CRC incidence</a:t>
            </a:r>
          </a:p>
          <a:p>
            <a:pPr marL="2514600" lvl="1"/>
            <a:r>
              <a:rPr lang="en-US" dirty="0" smtClean="0"/>
              <a:t>CRC </a:t>
            </a:r>
            <a:r>
              <a:rPr lang="en-US" dirty="0"/>
              <a:t>mortality</a:t>
            </a:r>
          </a:p>
          <a:p>
            <a:r>
              <a:rPr lang="en-US" dirty="0" smtClean="0"/>
              <a:t>Regression </a:t>
            </a:r>
            <a:r>
              <a:rPr lang="en-US" dirty="0"/>
              <a:t>analysis of:</a:t>
            </a:r>
          </a:p>
          <a:p>
            <a:pPr marL="2514600" lvl="1"/>
            <a:r>
              <a:rPr lang="en-US" dirty="0"/>
              <a:t>CRC incidence versus all-cause mortality</a:t>
            </a:r>
          </a:p>
          <a:p>
            <a:pPr marL="2514600" lvl="1"/>
            <a:r>
              <a:rPr lang="en-US" dirty="0"/>
              <a:t>CRC incidence versus CRC mortality</a:t>
            </a:r>
          </a:p>
          <a:p>
            <a:pPr marL="2514600" lvl="1"/>
            <a:r>
              <a:rPr lang="en-US" dirty="0"/>
              <a:t>CRC mortality versus all-cause mortality</a:t>
            </a:r>
          </a:p>
        </p:txBody>
      </p:sp>
    </p:spTree>
    <p:extLst>
      <p:ext uri="{BB962C8B-B14F-4D97-AF65-F5344CB8AC3E}">
        <p14:creationId xmlns:p14="http://schemas.microsoft.com/office/powerpoint/2010/main" val="3801082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A39C00-1A11-484D-862A-18589269F909}"/>
              </a:ext>
            </a:extLst>
          </p:cNvPr>
          <p:cNvSpPr>
            <a:spLocks noGrp="1"/>
          </p:cNvSpPr>
          <p:nvPr>
            <p:ph type="title"/>
          </p:nvPr>
        </p:nvSpPr>
        <p:spPr>
          <a:xfrm>
            <a:off x="838200" y="365125"/>
            <a:ext cx="10515600" cy="823595"/>
          </a:xfrm>
        </p:spPr>
        <p:txBody>
          <a:bodyPr/>
          <a:lstStyle/>
          <a:p>
            <a:r>
              <a:rPr lang="en-US" dirty="0"/>
              <a:t>What the Research Found</a:t>
            </a:r>
          </a:p>
        </p:txBody>
      </p:sp>
      <p:sp>
        <p:nvSpPr>
          <p:cNvPr id="3" name="Content Placeholder 2">
            <a:extLst>
              <a:ext uri="{FF2B5EF4-FFF2-40B4-BE49-F238E27FC236}">
                <a16:creationId xmlns:a16="http://schemas.microsoft.com/office/drawing/2014/main" xmlns="" id="{6E9E1B1B-A931-4D44-8BC6-4FD2A1E70819}"/>
              </a:ext>
            </a:extLst>
          </p:cNvPr>
          <p:cNvSpPr>
            <a:spLocks noGrp="1"/>
          </p:cNvSpPr>
          <p:nvPr>
            <p:ph idx="1"/>
          </p:nvPr>
        </p:nvSpPr>
        <p:spPr>
          <a:xfrm>
            <a:off x="838200" y="1277500"/>
            <a:ext cx="10767646" cy="4988243"/>
          </a:xfrm>
        </p:spPr>
        <p:txBody>
          <a:bodyPr/>
          <a:lstStyle/>
          <a:p>
            <a:pPr>
              <a:spcBef>
                <a:spcPts val="800"/>
              </a:spcBef>
              <a:spcAft>
                <a:spcPts val="900"/>
              </a:spcAft>
            </a:pPr>
            <a:r>
              <a:rPr lang="en-US" sz="2300" dirty="0"/>
              <a:t>RCT’s of FS and fecal occult blood test (FOBT) have randomized 786,769 persons </a:t>
            </a:r>
            <a:r>
              <a:rPr lang="en-US" sz="2000" dirty="0">
                <a:solidFill>
                  <a:schemeClr val="accent4">
                    <a:lumMod val="40000"/>
                    <a:lumOff val="60000"/>
                  </a:schemeClr>
                </a:solidFill>
              </a:rPr>
              <a:t>(FS = 5 trials, 458,002 persons; FOBT = 5 trials, 328,767 persons).</a:t>
            </a:r>
          </a:p>
          <a:p>
            <a:pPr>
              <a:spcBef>
                <a:spcPts val="800"/>
              </a:spcBef>
              <a:spcAft>
                <a:spcPts val="900"/>
              </a:spcAft>
            </a:pPr>
            <a:r>
              <a:rPr lang="en-US" sz="2300" dirty="0"/>
              <a:t>FS consistently reduced all-cause mortality </a:t>
            </a:r>
            <a:r>
              <a:rPr lang="en-US" sz="2300" i="1" dirty="0">
                <a:solidFill>
                  <a:schemeClr val="accent4">
                    <a:lumMod val="40000"/>
                    <a:lumOff val="60000"/>
                  </a:schemeClr>
                </a:solidFill>
              </a:rPr>
              <a:t>(</a:t>
            </a:r>
            <a:r>
              <a:rPr lang="it-IT" sz="2000" i="1" dirty="0">
                <a:solidFill>
                  <a:schemeClr val="accent4">
                    <a:lumMod val="40000"/>
                    <a:lumOff val="60000"/>
                  </a:schemeClr>
                </a:solidFill>
              </a:rPr>
              <a:t>RR = 0.975, 95%CI 0.958–0.992, p = 0.004, I</a:t>
            </a:r>
            <a:r>
              <a:rPr lang="it-IT" sz="2000" i="1" baseline="40000" dirty="0">
                <a:solidFill>
                  <a:schemeClr val="accent4">
                    <a:lumMod val="40000"/>
                    <a:lumOff val="60000"/>
                  </a:schemeClr>
                </a:solidFill>
              </a:rPr>
              <a:t>2</a:t>
            </a:r>
            <a:r>
              <a:rPr lang="it-IT" sz="2000" i="1" dirty="0">
                <a:solidFill>
                  <a:schemeClr val="accent4">
                    <a:lumMod val="40000"/>
                    <a:lumOff val="60000"/>
                  </a:schemeClr>
                </a:solidFill>
              </a:rPr>
              <a:t> = 0%</a:t>
            </a:r>
            <a:r>
              <a:rPr lang="it-IT" sz="2300" i="1" dirty="0">
                <a:solidFill>
                  <a:schemeClr val="accent4">
                    <a:lumMod val="40000"/>
                    <a:lumOff val="60000"/>
                  </a:schemeClr>
                </a:solidFill>
              </a:rPr>
              <a:t>)</a:t>
            </a:r>
            <a:r>
              <a:rPr lang="en-US" sz="2300" dirty="0"/>
              <a:t> and consistently prevented CRC </a:t>
            </a:r>
            <a:r>
              <a:rPr lang="en-US" sz="2300" i="1" dirty="0">
                <a:solidFill>
                  <a:schemeClr val="accent4">
                    <a:lumMod val="40000"/>
                    <a:lumOff val="60000"/>
                  </a:schemeClr>
                </a:solidFill>
              </a:rPr>
              <a:t>(</a:t>
            </a:r>
            <a:r>
              <a:rPr lang="en-US" sz="2000" i="1" dirty="0">
                <a:solidFill>
                  <a:schemeClr val="accent4">
                    <a:lumMod val="40000"/>
                    <a:lumOff val="60000"/>
                  </a:schemeClr>
                </a:solidFill>
              </a:rPr>
              <a:t>RR = 0.79, 95%CI 0.74</a:t>
            </a:r>
            <a:r>
              <a:rPr lang="it-IT" sz="2000" i="1" dirty="0">
                <a:solidFill>
                  <a:schemeClr val="accent4">
                    <a:lumMod val="40000"/>
                    <a:lumOff val="60000"/>
                  </a:schemeClr>
                </a:solidFill>
              </a:rPr>
              <a:t>–</a:t>
            </a:r>
            <a:r>
              <a:rPr lang="en-US" sz="2000" i="1" dirty="0">
                <a:solidFill>
                  <a:schemeClr val="accent4">
                    <a:lumMod val="40000"/>
                    <a:lumOff val="60000"/>
                  </a:schemeClr>
                </a:solidFill>
              </a:rPr>
              <a:t>0.84, p &lt; 0.001, </a:t>
            </a:r>
            <a:r>
              <a:rPr lang="it-IT" sz="2000" i="1" dirty="0">
                <a:solidFill>
                  <a:schemeClr val="accent4">
                    <a:lumMod val="40000"/>
                    <a:lumOff val="60000"/>
                  </a:schemeClr>
                </a:solidFill>
              </a:rPr>
              <a:t>I</a:t>
            </a:r>
            <a:r>
              <a:rPr lang="it-IT" sz="2000" i="1" baseline="40000" dirty="0">
                <a:solidFill>
                  <a:schemeClr val="accent4">
                    <a:lumMod val="40000"/>
                    <a:lumOff val="60000"/>
                  </a:schemeClr>
                </a:solidFill>
              </a:rPr>
              <a:t>2</a:t>
            </a:r>
            <a:r>
              <a:rPr lang="it-IT" sz="2000" i="1" dirty="0">
                <a:solidFill>
                  <a:schemeClr val="accent4">
                    <a:lumMod val="40000"/>
                    <a:lumOff val="60000"/>
                  </a:schemeClr>
                </a:solidFill>
              </a:rPr>
              <a:t> = 0%</a:t>
            </a:r>
            <a:r>
              <a:rPr lang="it-IT" sz="2300" i="1" dirty="0">
                <a:solidFill>
                  <a:schemeClr val="accent4">
                    <a:lumMod val="40000"/>
                    <a:lumOff val="60000"/>
                  </a:schemeClr>
                </a:solidFill>
              </a:rPr>
              <a:t>)</a:t>
            </a:r>
            <a:r>
              <a:rPr lang="it-IT" sz="2300" i="1" dirty="0">
                <a:solidFill>
                  <a:schemeClr val="bg1">
                    <a:lumMod val="50000"/>
                  </a:schemeClr>
                </a:solidFill>
              </a:rPr>
              <a:t>.</a:t>
            </a:r>
            <a:endParaRPr lang="en-US" sz="2300" i="1" dirty="0">
              <a:solidFill>
                <a:schemeClr val="bg1">
                  <a:lumMod val="50000"/>
                </a:schemeClr>
              </a:solidFill>
            </a:endParaRPr>
          </a:p>
          <a:p>
            <a:pPr>
              <a:spcBef>
                <a:spcPts val="800"/>
              </a:spcBef>
              <a:spcAft>
                <a:spcPts val="900"/>
              </a:spcAft>
            </a:pPr>
            <a:r>
              <a:rPr lang="en-US" sz="2300" dirty="0"/>
              <a:t>FOBT did not reduce all-cause mortality </a:t>
            </a:r>
            <a:r>
              <a:rPr lang="en-US" sz="2300" i="1" dirty="0">
                <a:solidFill>
                  <a:schemeClr val="accent4">
                    <a:lumMod val="40000"/>
                    <a:lumOff val="60000"/>
                  </a:schemeClr>
                </a:solidFill>
              </a:rPr>
              <a:t>(</a:t>
            </a:r>
            <a:r>
              <a:rPr lang="en-US" sz="2000" i="1" dirty="0">
                <a:solidFill>
                  <a:schemeClr val="accent4">
                    <a:lumMod val="40000"/>
                    <a:lumOff val="60000"/>
                  </a:schemeClr>
                </a:solidFill>
              </a:rPr>
              <a:t>RR = 1.001, 95%CI 0.992</a:t>
            </a:r>
            <a:r>
              <a:rPr lang="it-IT" sz="2000" i="1" dirty="0">
                <a:solidFill>
                  <a:schemeClr val="accent4">
                    <a:lumMod val="40000"/>
                    <a:lumOff val="60000"/>
                  </a:schemeClr>
                </a:solidFill>
              </a:rPr>
              <a:t>–1.010, p = 0.83, I</a:t>
            </a:r>
            <a:r>
              <a:rPr lang="it-IT" sz="2000" i="1" baseline="40000" dirty="0">
                <a:solidFill>
                  <a:schemeClr val="accent4">
                    <a:lumMod val="40000"/>
                    <a:lumOff val="60000"/>
                  </a:schemeClr>
                </a:solidFill>
              </a:rPr>
              <a:t>2</a:t>
            </a:r>
            <a:r>
              <a:rPr lang="it-IT" sz="2000" i="1" dirty="0">
                <a:solidFill>
                  <a:schemeClr val="accent4">
                    <a:lumMod val="40000"/>
                    <a:lumOff val="60000"/>
                  </a:schemeClr>
                </a:solidFill>
              </a:rPr>
              <a:t> = 0%</a:t>
            </a:r>
            <a:r>
              <a:rPr lang="en-US" sz="2300" i="1" dirty="0">
                <a:solidFill>
                  <a:schemeClr val="accent4">
                    <a:lumMod val="40000"/>
                    <a:lumOff val="60000"/>
                  </a:schemeClr>
                </a:solidFill>
              </a:rPr>
              <a:t>)</a:t>
            </a:r>
            <a:r>
              <a:rPr lang="en-US" sz="2300" dirty="0"/>
              <a:t> nor prevent CRC </a:t>
            </a:r>
            <a:r>
              <a:rPr lang="en-US" sz="2300" i="1" dirty="0">
                <a:solidFill>
                  <a:schemeClr val="accent4">
                    <a:lumMod val="40000"/>
                    <a:lumOff val="60000"/>
                  </a:schemeClr>
                </a:solidFill>
              </a:rPr>
              <a:t>(</a:t>
            </a:r>
            <a:r>
              <a:rPr lang="en-US" sz="2000" i="1" dirty="0">
                <a:solidFill>
                  <a:schemeClr val="accent4">
                    <a:lumMod val="40000"/>
                    <a:lumOff val="60000"/>
                  </a:schemeClr>
                </a:solidFill>
              </a:rPr>
              <a:t>RR = 0.96, 95%CI 0.89</a:t>
            </a:r>
            <a:r>
              <a:rPr lang="it-IT" sz="2000" i="1" dirty="0">
                <a:solidFill>
                  <a:schemeClr val="accent4">
                    <a:lumMod val="40000"/>
                    <a:lumOff val="60000"/>
                  </a:schemeClr>
                </a:solidFill>
              </a:rPr>
              <a:t>–</a:t>
            </a:r>
            <a:r>
              <a:rPr lang="en-US" sz="2000" i="1" dirty="0">
                <a:solidFill>
                  <a:schemeClr val="accent4">
                    <a:lumMod val="40000"/>
                    <a:lumOff val="60000"/>
                  </a:schemeClr>
                </a:solidFill>
              </a:rPr>
              <a:t>1.02, p = 0.20, </a:t>
            </a:r>
            <a:r>
              <a:rPr lang="it-IT" sz="2000" i="1" dirty="0">
                <a:solidFill>
                  <a:schemeClr val="accent4">
                    <a:lumMod val="40000"/>
                    <a:lumOff val="60000"/>
                  </a:schemeClr>
                </a:solidFill>
              </a:rPr>
              <a:t>I</a:t>
            </a:r>
            <a:r>
              <a:rPr lang="it-IT" sz="2000" i="1" baseline="40000" dirty="0">
                <a:solidFill>
                  <a:schemeClr val="accent4">
                    <a:lumMod val="40000"/>
                    <a:lumOff val="60000"/>
                  </a:schemeClr>
                </a:solidFill>
              </a:rPr>
              <a:t>2</a:t>
            </a:r>
            <a:r>
              <a:rPr lang="it-IT" sz="2000" i="1" dirty="0">
                <a:solidFill>
                  <a:schemeClr val="accent4">
                    <a:lumMod val="40000"/>
                    <a:lumOff val="60000"/>
                  </a:schemeClr>
                </a:solidFill>
              </a:rPr>
              <a:t> = 56%</a:t>
            </a:r>
            <a:r>
              <a:rPr lang="en-US" sz="2300" i="1" dirty="0">
                <a:solidFill>
                  <a:schemeClr val="accent4">
                    <a:lumMod val="40000"/>
                    <a:lumOff val="60000"/>
                  </a:schemeClr>
                </a:solidFill>
              </a:rPr>
              <a:t>). </a:t>
            </a:r>
          </a:p>
          <a:p>
            <a:pPr>
              <a:spcBef>
                <a:spcPts val="800"/>
              </a:spcBef>
              <a:spcAft>
                <a:spcPts val="900"/>
              </a:spcAft>
            </a:pPr>
            <a:r>
              <a:rPr lang="en-US" sz="2300" dirty="0"/>
              <a:t>The FS trials display a strong, linear, dose-response relationship </a:t>
            </a:r>
            <a:r>
              <a:rPr lang="en-US" sz="2300" dirty="0">
                <a:solidFill>
                  <a:schemeClr val="accent4">
                    <a:lumMod val="40000"/>
                    <a:lumOff val="60000"/>
                  </a:schemeClr>
                </a:solidFill>
              </a:rPr>
              <a:t>(</a:t>
            </a:r>
            <a:r>
              <a:rPr lang="en-US" sz="2000" i="1" dirty="0">
                <a:solidFill>
                  <a:schemeClr val="accent4">
                    <a:lumMod val="40000"/>
                    <a:lumOff val="60000"/>
                  </a:schemeClr>
                </a:solidFill>
              </a:rPr>
              <a:t>r</a:t>
            </a:r>
            <a:r>
              <a:rPr lang="en-US" sz="2000" i="1" baseline="40000" dirty="0">
                <a:solidFill>
                  <a:schemeClr val="accent4">
                    <a:lumMod val="40000"/>
                    <a:lumOff val="60000"/>
                  </a:schemeClr>
                </a:solidFill>
              </a:rPr>
              <a:t>2</a:t>
            </a:r>
            <a:r>
              <a:rPr lang="en-US" sz="2000" i="1" dirty="0">
                <a:solidFill>
                  <a:schemeClr val="accent4">
                    <a:lumMod val="40000"/>
                    <a:lumOff val="60000"/>
                  </a:schemeClr>
                </a:solidFill>
              </a:rPr>
              <a:t> = 0.90, P=0.013</a:t>
            </a:r>
            <a:r>
              <a:rPr lang="en-US" sz="2300" dirty="0">
                <a:solidFill>
                  <a:schemeClr val="accent4">
                    <a:lumMod val="40000"/>
                    <a:lumOff val="60000"/>
                  </a:schemeClr>
                </a:solidFill>
              </a:rPr>
              <a:t>)</a:t>
            </a:r>
            <a:r>
              <a:rPr lang="en-US" sz="2300" dirty="0"/>
              <a:t> between the amount of CRC prevention and the amount of all-cause mortality reduction.</a:t>
            </a:r>
          </a:p>
          <a:p>
            <a:pPr>
              <a:spcBef>
                <a:spcPts val="800"/>
              </a:spcBef>
              <a:spcAft>
                <a:spcPts val="900"/>
              </a:spcAft>
            </a:pPr>
            <a:r>
              <a:rPr lang="en-US" sz="2300" dirty="0"/>
              <a:t>CRC prevention accounts for the entire all-cause mortality reduction, implying that early detection of CRC had little or no effect upon the risk of dying.</a:t>
            </a:r>
          </a:p>
        </p:txBody>
      </p:sp>
    </p:spTree>
    <p:extLst>
      <p:ext uri="{BB962C8B-B14F-4D97-AF65-F5344CB8AC3E}">
        <p14:creationId xmlns:p14="http://schemas.microsoft.com/office/powerpoint/2010/main" val="1604115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B9B006-40C1-804D-A904-C2770DF20ED1}"/>
              </a:ext>
            </a:extLst>
          </p:cNvPr>
          <p:cNvSpPr>
            <a:spLocks noGrp="1"/>
          </p:cNvSpPr>
          <p:nvPr>
            <p:ph type="title"/>
          </p:nvPr>
        </p:nvSpPr>
        <p:spPr>
          <a:xfrm>
            <a:off x="838200" y="365125"/>
            <a:ext cx="10515600" cy="750443"/>
          </a:xfrm>
        </p:spPr>
        <p:txBody>
          <a:bodyPr/>
          <a:lstStyle/>
          <a:p>
            <a:r>
              <a:rPr lang="en-US" dirty="0"/>
              <a:t>What this means for Clinical Practice</a:t>
            </a:r>
          </a:p>
        </p:txBody>
      </p:sp>
      <p:sp>
        <p:nvSpPr>
          <p:cNvPr id="3" name="Content Placeholder 2">
            <a:extLst>
              <a:ext uri="{FF2B5EF4-FFF2-40B4-BE49-F238E27FC236}">
                <a16:creationId xmlns:a16="http://schemas.microsoft.com/office/drawing/2014/main" xmlns="" id="{6A4F1C0C-798E-E44A-96E3-1A784C12776E}"/>
              </a:ext>
            </a:extLst>
          </p:cNvPr>
          <p:cNvSpPr>
            <a:spLocks noGrp="1"/>
          </p:cNvSpPr>
          <p:nvPr>
            <p:ph idx="1"/>
          </p:nvPr>
        </p:nvSpPr>
        <p:spPr>
          <a:xfrm>
            <a:off x="838200" y="1271103"/>
            <a:ext cx="10515600" cy="5207699"/>
          </a:xfrm>
        </p:spPr>
        <p:txBody>
          <a:bodyPr/>
          <a:lstStyle/>
          <a:p>
            <a:pPr>
              <a:spcBef>
                <a:spcPts val="2400"/>
              </a:spcBef>
            </a:pPr>
            <a:r>
              <a:rPr lang="en-US" sz="2600" dirty="0"/>
              <a:t>CRC prevention and death (i.e. all-cause mortality) reduction should be the primary goals of colorectal screening.</a:t>
            </a:r>
          </a:p>
          <a:p>
            <a:pPr>
              <a:spcBef>
                <a:spcPts val="2400"/>
              </a:spcBef>
            </a:pPr>
            <a:r>
              <a:rPr lang="en-US" sz="2600" dirty="0"/>
              <a:t>CRC prevention and death reduction are patient-oriented outcomes by themselves, whereas early detection of cancer and reduction of a specific type of death are disease-oriented outcomes if they do not translate into fewer deaths.</a:t>
            </a:r>
          </a:p>
          <a:p>
            <a:pPr>
              <a:spcBef>
                <a:spcPts val="2400"/>
              </a:spcBef>
            </a:pPr>
            <a:r>
              <a:rPr lang="en-US" sz="2600" dirty="0"/>
              <a:t>At present, flexible sigmoidoscopy is the only colorectal screening modality with RCT evidence of CRC prevention or death reduction.  Given that FOBT failed to achieve these outcomes in similar RCT’s, it is unclear if fecal immunochemical test (FIT) or other stool tests should be expected to do so.</a:t>
            </a:r>
          </a:p>
        </p:txBody>
      </p:sp>
    </p:spTree>
    <p:extLst>
      <p:ext uri="{BB962C8B-B14F-4D97-AF65-F5344CB8AC3E}">
        <p14:creationId xmlns:p14="http://schemas.microsoft.com/office/powerpoint/2010/main" val="736829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Citation</a:t>
            </a:r>
          </a:p>
        </p:txBody>
      </p:sp>
      <p:sp>
        <p:nvSpPr>
          <p:cNvPr id="3" name="Content Placeholder 2"/>
          <p:cNvSpPr>
            <a:spLocks noGrp="1"/>
          </p:cNvSpPr>
          <p:nvPr>
            <p:ph idx="1"/>
          </p:nvPr>
        </p:nvSpPr>
        <p:spPr>
          <a:xfrm>
            <a:off x="838200" y="1281929"/>
            <a:ext cx="10515600" cy="4351338"/>
          </a:xfrm>
        </p:spPr>
        <p:txBody>
          <a:bodyPr/>
          <a:lstStyle/>
          <a:p>
            <a:pPr marL="0" indent="0">
              <a:buNone/>
            </a:pPr>
            <a:r>
              <a:rPr lang="en-US" sz="2400" dirty="0">
                <a:solidFill>
                  <a:schemeClr val="tx1"/>
                </a:solidFill>
              </a:rPr>
              <a:t>Swartz AW, Eberth JM, </a:t>
            </a:r>
            <a:r>
              <a:rPr lang="en-US" sz="2400" dirty="0" err="1">
                <a:solidFill>
                  <a:schemeClr val="tx1"/>
                </a:solidFill>
              </a:rPr>
              <a:t>Strayer</a:t>
            </a:r>
            <a:r>
              <a:rPr lang="en-US" sz="2400" dirty="0">
                <a:solidFill>
                  <a:schemeClr val="tx1"/>
                </a:solidFill>
              </a:rPr>
              <a:t> SM. </a:t>
            </a:r>
            <a:r>
              <a:rPr lang="en-US" sz="2400" u="sng" dirty="0">
                <a:solidFill>
                  <a:schemeClr val="tx1"/>
                </a:solidFill>
              </a:rPr>
              <a:t>Preventing colorectal cancer or early diagnosis: Which is best? A re-analysis of the U.S. Preventive Services Task Force Evidence Report.</a:t>
            </a:r>
            <a:r>
              <a:rPr lang="en-US" sz="2400" dirty="0">
                <a:solidFill>
                  <a:schemeClr val="tx1"/>
                </a:solidFill>
              </a:rPr>
              <a:t> </a:t>
            </a:r>
            <a:r>
              <a:rPr lang="en-US" sz="2400" dirty="0" err="1">
                <a:solidFill>
                  <a:schemeClr val="tx1"/>
                </a:solidFill>
              </a:rPr>
              <a:t>Prev</a:t>
            </a:r>
            <a:r>
              <a:rPr lang="en-US" sz="2400" dirty="0">
                <a:solidFill>
                  <a:schemeClr val="tx1"/>
                </a:solidFill>
              </a:rPr>
              <a:t> Med. 2019 Jan;118:104-112. </a:t>
            </a:r>
            <a:r>
              <a:rPr lang="en-US" sz="2400" dirty="0" err="1">
                <a:solidFill>
                  <a:schemeClr val="tx1"/>
                </a:solidFill>
              </a:rPr>
              <a:t>doi</a:t>
            </a:r>
            <a:r>
              <a:rPr lang="en-US" sz="2400" dirty="0">
                <a:solidFill>
                  <a:schemeClr val="tx1"/>
                </a:solidFill>
              </a:rPr>
              <a:t>: 10.1016/j.ypmed.2018.10.014.</a:t>
            </a:r>
          </a:p>
          <a:p>
            <a:pPr marL="0" indent="0">
              <a:buNone/>
            </a:pPr>
            <a:endParaRPr lang="en-US" sz="2400" dirty="0">
              <a:solidFill>
                <a:schemeClr val="tx1">
                  <a:lumMod val="60000"/>
                  <a:lumOff val="40000"/>
                </a:schemeClr>
              </a:solidFill>
            </a:endParaRPr>
          </a:p>
          <a:p>
            <a:pPr marL="0" indent="0">
              <a:buNone/>
            </a:pPr>
            <a:r>
              <a:rPr lang="en-US" sz="2400" dirty="0">
                <a:solidFill>
                  <a:schemeClr val="tx1"/>
                </a:solidFill>
                <a:hlinkClick r:id="rId2"/>
              </a:rPr>
              <a:t>https://doi.org/10.1016/j.ypmed.2018.10.014</a:t>
            </a:r>
            <a:endParaRPr lang="en-US" sz="2400" dirty="0">
              <a:solidFill>
                <a:schemeClr val="tx1"/>
              </a:solidFill>
            </a:endParaRPr>
          </a:p>
          <a:p>
            <a:pPr marL="0" indent="0">
              <a:buNone/>
            </a:pPr>
            <a:endParaRPr lang="en-US" sz="2400" dirty="0">
              <a:solidFill>
                <a:schemeClr val="tx1"/>
              </a:solidFill>
            </a:endParaRPr>
          </a:p>
          <a:p>
            <a:pPr marL="0" indent="0">
              <a:buNone/>
            </a:pPr>
            <a:r>
              <a:rPr lang="en-US" sz="2000" dirty="0">
                <a:solidFill>
                  <a:schemeClr val="accent4">
                    <a:lumMod val="60000"/>
                    <a:lumOff val="40000"/>
                  </a:schemeClr>
                </a:solidFill>
              </a:rPr>
              <a:t>iPhone:  </a:t>
            </a:r>
            <a:r>
              <a:rPr lang="en-US" sz="2000" dirty="0">
                <a:solidFill>
                  <a:schemeClr val="tx1"/>
                </a:solidFill>
              </a:rPr>
              <a:t>open camera and point it at QR code</a:t>
            </a:r>
          </a:p>
          <a:p>
            <a:pPr marL="0" indent="0">
              <a:buNone/>
            </a:pPr>
            <a:endParaRPr lang="en-US" sz="2000" dirty="0">
              <a:solidFill>
                <a:schemeClr val="tx1"/>
              </a:solidFill>
            </a:endParaRPr>
          </a:p>
          <a:p>
            <a:pPr marL="0" indent="0">
              <a:buNone/>
            </a:pPr>
            <a:r>
              <a:rPr lang="en-US" sz="2000" dirty="0">
                <a:solidFill>
                  <a:schemeClr val="accent4">
                    <a:lumMod val="60000"/>
                    <a:lumOff val="40000"/>
                  </a:schemeClr>
                </a:solidFill>
              </a:rPr>
              <a:t>Android:  </a:t>
            </a:r>
            <a:r>
              <a:rPr lang="en-US" sz="2000" dirty="0">
                <a:solidFill>
                  <a:schemeClr val="tx1"/>
                </a:solidFill>
              </a:rPr>
              <a:t>open QR app and point camera at QR code</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8902" y="2588456"/>
            <a:ext cx="3328803" cy="3328803"/>
          </a:xfrm>
          <a:prstGeom prst="rect">
            <a:avLst/>
          </a:prstGeom>
        </p:spPr>
      </p:pic>
    </p:spTree>
    <p:extLst>
      <p:ext uri="{BB962C8B-B14F-4D97-AF65-F5344CB8AC3E}">
        <p14:creationId xmlns:p14="http://schemas.microsoft.com/office/powerpoint/2010/main" val="1904775038"/>
      </p:ext>
    </p:extLst>
  </p:cSld>
  <p:clrMapOvr>
    <a:masterClrMapping/>
  </p:clrMapOvr>
</p:sld>
</file>

<file path=ppt/theme/theme1.xml><?xml version="1.0" encoding="utf-8"?>
<a:theme xmlns:a="http://schemas.openxmlformats.org/drawingml/2006/main" name="Office Theme">
  <a:themeElements>
    <a:clrScheme name="Custom 2">
      <a:dk1>
        <a:srgbClr val="414141"/>
      </a:dk1>
      <a:lt1>
        <a:srgbClr val="FFFFFF"/>
      </a:lt1>
      <a:dk2>
        <a:srgbClr val="4179BD"/>
      </a:dk2>
      <a:lt2>
        <a:srgbClr val="E7E6E6"/>
      </a:lt2>
      <a:accent1>
        <a:srgbClr val="4179BD"/>
      </a:accent1>
      <a:accent2>
        <a:srgbClr val="EEA120"/>
      </a:accent2>
      <a:accent3>
        <a:srgbClr val="FBC5B5"/>
      </a:accent3>
      <a:accent4>
        <a:srgbClr val="1B3455"/>
      </a:accent4>
      <a:accent5>
        <a:srgbClr val="414141"/>
      </a:accent5>
      <a:accent6>
        <a:srgbClr val="414141"/>
      </a:accent6>
      <a:hlink>
        <a:srgbClr val="4179BD"/>
      </a:hlink>
      <a:folHlink>
        <a:srgbClr val="1B3455"/>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NAPCRG2019" id="{47FFDAD4-AAE8-AF49-BA16-D5254214DB9A}" vid="{04A9208E-0D6C-CC40-BAFE-004D06FD2269}"/>
    </a:ext>
  </a:extLst>
</a:theme>
</file>

<file path=docProps/app.xml><?xml version="1.0" encoding="utf-8"?>
<Properties xmlns="http://schemas.openxmlformats.org/officeDocument/2006/extended-properties" xmlns:vt="http://schemas.openxmlformats.org/officeDocument/2006/docPropsVTypes">
  <Template>Office Theme</Template>
  <TotalTime>1028</TotalTime>
  <Words>475</Words>
  <Application>Microsoft Office PowerPoint</Application>
  <PresentationFormat>Custom</PresentationFormat>
  <Paragraphs>31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The Research Question</vt:lpstr>
      <vt:lpstr>Research Design and Method</vt:lpstr>
      <vt:lpstr>What the Research Found</vt:lpstr>
      <vt:lpstr>What this means for Clinical Practice</vt:lpstr>
      <vt:lpstr>Citation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Research Question</dc:title>
  <dc:creator>Jessica Sand</dc:creator>
  <cp:lastModifiedBy>Andrew W. Swartz</cp:lastModifiedBy>
  <cp:revision>41</cp:revision>
  <dcterms:created xsi:type="dcterms:W3CDTF">2019-02-14T16:03:51Z</dcterms:created>
  <dcterms:modified xsi:type="dcterms:W3CDTF">2019-02-19T16:34:16Z</dcterms:modified>
</cp:coreProperties>
</file>