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63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79BD"/>
    <a:srgbClr val="FBC5B5"/>
    <a:srgbClr val="EEA121"/>
    <a:srgbClr val="1B35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21"/>
    <p:restoredTop sz="94629"/>
  </p:normalViewPr>
  <p:slideViewPr>
    <p:cSldViewPr snapToGrid="0" snapToObjects="1">
      <p:cViewPr varScale="1">
        <p:scale>
          <a:sx n="120" d="100"/>
          <a:sy n="120" d="100"/>
        </p:scale>
        <p:origin x="184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35943925-C973-3142-89C9-7FBD23CD64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1575"/>
            <a:ext cx="12187160" cy="685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778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&amp; Auth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4F68EECA-6274-CA45-88F4-44C254ABAF2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61" y="11575"/>
            <a:ext cx="12189339" cy="68561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23E62CC-5B40-6940-9DAC-87BD536F1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rgbClr val="4179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ABF835-5CAD-1A43-9956-51DF8240D8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EEA12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1093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EB2AD6A-8823-C247-99B6-AE2CEBD45B7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8914" y="11575"/>
            <a:ext cx="12189339" cy="68561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E42C82D-6602-C34E-A05E-82E313AA9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179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8B36B-561E-D247-B052-4329EFAE6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B3555"/>
                </a:solidFill>
              </a:defRPr>
            </a:lvl1pPr>
            <a:lvl2pPr>
              <a:defRPr>
                <a:solidFill>
                  <a:srgbClr val="EEA121"/>
                </a:solidFill>
              </a:defRPr>
            </a:lvl2pPr>
            <a:lvl3pPr>
              <a:defRPr>
                <a:solidFill>
                  <a:srgbClr val="FBC5B5"/>
                </a:solidFill>
              </a:defRPr>
            </a:lvl3pPr>
            <a:lvl4pPr>
              <a:defRPr>
                <a:solidFill>
                  <a:srgbClr val="4179BD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529240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35943925-C973-3142-89C9-7FBD23CD64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61" y="11575"/>
            <a:ext cx="12189339" cy="685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057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2815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0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98E8A-B3E6-294D-9514-5C6EEE417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r>
              <a:rPr lang="en-US" dirty="0"/>
              <a:t>The Research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F2B13-E236-6F49-A2E7-6713D570B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7280"/>
            <a:ext cx="10515600" cy="5079683"/>
          </a:xfrm>
        </p:spPr>
        <p:txBody>
          <a:bodyPr/>
          <a:lstStyle/>
          <a:p>
            <a:r>
              <a:rPr lang="en-US" dirty="0"/>
              <a:t>Heart failure (HF) and atrial fibrillation (AF) frequently coexist and are associated with many adverse outcomes</a:t>
            </a:r>
          </a:p>
          <a:p>
            <a:endParaRPr lang="en-US" dirty="0"/>
          </a:p>
          <a:p>
            <a:r>
              <a:rPr lang="en-US" dirty="0"/>
              <a:t>HF and AF share common symptoms and both cause elevated natriuretic peptide levels, possibly impairing HF diagnosis in patients with AF</a:t>
            </a:r>
          </a:p>
          <a:p>
            <a:endParaRPr lang="en-US" dirty="0"/>
          </a:p>
          <a:p>
            <a:r>
              <a:rPr lang="en-US" dirty="0"/>
              <a:t>We assessed the prevalence of HF in community-dwelling older high-risk patients with AF, and whether </a:t>
            </a:r>
            <a:r>
              <a:rPr lang="en-US" dirty="0" err="1"/>
              <a:t>NTproBNP</a:t>
            </a:r>
            <a:r>
              <a:rPr lang="en-US" dirty="0"/>
              <a:t> can efficiently be used to screen for HF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514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F7C9D-3B7F-6D44-8591-C9B28E2F8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8731"/>
          </a:xfrm>
        </p:spPr>
        <p:txBody>
          <a:bodyPr/>
          <a:lstStyle/>
          <a:p>
            <a:r>
              <a:rPr lang="en-US" dirty="0"/>
              <a:t>Research Design </a:t>
            </a:r>
            <a:r>
              <a:rPr lang="en-US"/>
              <a:t>and Method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FF268-F2F5-6646-817C-59147D779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3856"/>
            <a:ext cx="10515600" cy="5043107"/>
          </a:xfrm>
        </p:spPr>
        <p:txBody>
          <a:bodyPr/>
          <a:lstStyle/>
          <a:p>
            <a:r>
              <a:rPr lang="en-US" dirty="0"/>
              <a:t>We used individual patient data (IPD) from four HF screening studies in high risk community-dwelling patients in the Netherlands</a:t>
            </a:r>
          </a:p>
          <a:p>
            <a:endParaRPr lang="en-US" dirty="0"/>
          </a:p>
          <a:p>
            <a:r>
              <a:rPr lang="en-US" dirty="0"/>
              <a:t>Definite HF diagnosis in each study was established by an expert panel following the criteria of the European Society of Cardiology</a:t>
            </a:r>
          </a:p>
          <a:p>
            <a:endParaRPr lang="en-US" dirty="0"/>
          </a:p>
          <a:p>
            <a:r>
              <a:rPr lang="en-US" dirty="0"/>
              <a:t>We performed tow-stage IPD meta-analysis to calculate traditional diagnostic indices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082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39C00-1A11-484D-862A-18589269F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</p:spPr>
        <p:txBody>
          <a:bodyPr/>
          <a:lstStyle/>
          <a:p>
            <a:r>
              <a:rPr lang="en-US" dirty="0"/>
              <a:t>What the Research Found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E1B1B-A931-4D44-8BC6-4FD2A1E708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8720"/>
            <a:ext cx="10515600" cy="4988243"/>
          </a:xfrm>
        </p:spPr>
        <p:txBody>
          <a:bodyPr/>
          <a:lstStyle/>
          <a:p>
            <a:r>
              <a:rPr lang="en-US" dirty="0"/>
              <a:t>The prevalence of HF in patients with AF was 43%</a:t>
            </a:r>
          </a:p>
          <a:p>
            <a:endParaRPr lang="en-US" dirty="0"/>
          </a:p>
          <a:p>
            <a:r>
              <a:rPr lang="en-US" dirty="0"/>
              <a:t>Only 23% of all patients with AF had an </a:t>
            </a:r>
            <a:r>
              <a:rPr lang="en-US" dirty="0" err="1"/>
              <a:t>NTproBNP</a:t>
            </a:r>
            <a:r>
              <a:rPr lang="en-US" dirty="0"/>
              <a:t> level below the traditional cut-point of 125 </a:t>
            </a:r>
            <a:r>
              <a:rPr lang="en-US" dirty="0" err="1"/>
              <a:t>pg</a:t>
            </a:r>
            <a:r>
              <a:rPr lang="en-US" dirty="0"/>
              <a:t>/mL</a:t>
            </a:r>
          </a:p>
          <a:p>
            <a:endParaRPr lang="en-US" dirty="0"/>
          </a:p>
          <a:p>
            <a:r>
              <a:rPr lang="en-US" dirty="0"/>
              <a:t>In these patients, still 13% had HF</a:t>
            </a:r>
          </a:p>
          <a:p>
            <a:endParaRPr lang="en-US" dirty="0"/>
          </a:p>
          <a:p>
            <a:r>
              <a:rPr lang="en-US" dirty="0"/>
              <a:t>Sensitivity was 93%, specificity 35%, and positive and negative predictive values 51% and 86%, respectively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115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9B006-40C1-804D-A904-C2770DF20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0443"/>
          </a:xfrm>
        </p:spPr>
        <p:txBody>
          <a:bodyPr/>
          <a:lstStyle/>
          <a:p>
            <a:r>
              <a:rPr lang="en-US" dirty="0"/>
              <a:t>What this means for Clinical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F1C0C-798E-E44A-96E3-1A784C127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9264"/>
            <a:ext cx="10515600" cy="5207699"/>
          </a:xfrm>
        </p:spPr>
        <p:txBody>
          <a:bodyPr/>
          <a:lstStyle/>
          <a:p>
            <a:r>
              <a:rPr lang="en-US" dirty="0"/>
              <a:t>In high-risk community-dwelling patients with AF, the prevalence of HF is high</a:t>
            </a:r>
          </a:p>
          <a:p>
            <a:endParaRPr lang="en-US" dirty="0"/>
          </a:p>
          <a:p>
            <a:r>
              <a:rPr lang="en-US" dirty="0"/>
              <a:t>Natriuretic peptides are diagnostically not helpful when screening for HF in patients with AF</a:t>
            </a:r>
          </a:p>
          <a:p>
            <a:endParaRPr lang="en-US" dirty="0"/>
          </a:p>
          <a:p>
            <a:r>
              <a:rPr lang="en-US" dirty="0"/>
              <a:t>Straightforward echocardiography seems to be the preferred strategy for HF screening in patients </a:t>
            </a:r>
            <a:r>
              <a:rPr lang="en-US"/>
              <a:t>with </a:t>
            </a:r>
            <a:r>
              <a:rPr lang="en-US" dirty="0"/>
              <a:t>A</a:t>
            </a:r>
            <a:r>
              <a:rPr lang="en-US"/>
              <a:t>F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829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414141"/>
      </a:dk1>
      <a:lt1>
        <a:srgbClr val="FFFFFF"/>
      </a:lt1>
      <a:dk2>
        <a:srgbClr val="4179BD"/>
      </a:dk2>
      <a:lt2>
        <a:srgbClr val="E7E6E6"/>
      </a:lt2>
      <a:accent1>
        <a:srgbClr val="4179BD"/>
      </a:accent1>
      <a:accent2>
        <a:srgbClr val="EEA120"/>
      </a:accent2>
      <a:accent3>
        <a:srgbClr val="FBC5B5"/>
      </a:accent3>
      <a:accent4>
        <a:srgbClr val="1B3455"/>
      </a:accent4>
      <a:accent5>
        <a:srgbClr val="414141"/>
      </a:accent5>
      <a:accent6>
        <a:srgbClr val="414141"/>
      </a:accent6>
      <a:hlink>
        <a:srgbClr val="4179BD"/>
      </a:hlink>
      <a:folHlink>
        <a:srgbClr val="1B3455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APCRG2019" id="{47FFDAD4-AAE8-AF49-BA16-D5254214DB9A}" vid="{04A9208E-0D6C-CC40-BAFE-004D06FD226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238</Words>
  <Application>Microsoft Macintosh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Trebuchet MS</vt:lpstr>
      <vt:lpstr>Office Theme</vt:lpstr>
      <vt:lpstr>The Research Question</vt:lpstr>
      <vt:lpstr>Research Design and Method</vt:lpstr>
      <vt:lpstr>What the Research Found</vt:lpstr>
      <vt:lpstr>What this means for Clinical Practice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Research Question</dc:title>
  <dc:creator>Jessica Sand</dc:creator>
  <cp:lastModifiedBy>Sander van Doorn</cp:lastModifiedBy>
  <cp:revision>8</cp:revision>
  <dcterms:created xsi:type="dcterms:W3CDTF">2019-02-14T16:03:51Z</dcterms:created>
  <dcterms:modified xsi:type="dcterms:W3CDTF">2019-02-18T08:27:11Z</dcterms:modified>
</cp:coreProperties>
</file>