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63" r:id="rId3"/>
    <p:sldId id="261" r:id="rId4"/>
    <p:sldId id="26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79BD"/>
    <a:srgbClr val="FBC5B5"/>
    <a:srgbClr val="EEA121"/>
    <a:srgbClr val="1B35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10"/>
    <p:restoredTop sz="94629"/>
  </p:normalViewPr>
  <p:slideViewPr>
    <p:cSldViewPr snapToGrid="0" snapToObjects="1">
      <p:cViewPr varScale="1">
        <p:scale>
          <a:sx n="70" d="100"/>
          <a:sy n="70" d="100"/>
        </p:scale>
        <p:origin x="66" y="6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35943925-C973-3142-89C9-7FBD23CD641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1575"/>
            <a:ext cx="12187160" cy="6856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5778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le &amp; Autho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4F68EECA-6274-CA45-88F4-44C254ABAF2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61" y="11575"/>
            <a:ext cx="12189339" cy="685614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23E62CC-5B40-6940-9DAC-87BD536F1B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>
                <a:solidFill>
                  <a:srgbClr val="4179BD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ABF835-5CAD-1A43-9956-51DF8240D8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EEA12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11093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EB2AD6A-8823-C247-99B6-AE2CEBD45B7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8914" y="11575"/>
            <a:ext cx="12189339" cy="685614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E42C82D-6602-C34E-A05E-82E313AA93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179BD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C8B36B-561E-D247-B052-4329EFAE6C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B3555"/>
                </a:solidFill>
              </a:defRPr>
            </a:lvl1pPr>
            <a:lvl2pPr>
              <a:defRPr>
                <a:solidFill>
                  <a:srgbClr val="EEA121"/>
                </a:solidFill>
              </a:defRPr>
            </a:lvl2pPr>
            <a:lvl3pPr>
              <a:defRPr>
                <a:solidFill>
                  <a:srgbClr val="FBC5B5"/>
                </a:solidFill>
              </a:defRPr>
            </a:lvl3pPr>
            <a:lvl4pPr>
              <a:defRPr>
                <a:solidFill>
                  <a:srgbClr val="4179BD"/>
                </a:solidFill>
              </a:defRPr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529240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35943925-C973-3142-89C9-7FBD23CD641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61" y="11575"/>
            <a:ext cx="12189339" cy="6856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8057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42815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60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E98E8A-B3E6-294D-9514-5C6EEE417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32155"/>
          </a:xfrm>
        </p:spPr>
        <p:txBody>
          <a:bodyPr/>
          <a:lstStyle/>
          <a:p>
            <a:r>
              <a:rPr lang="en-US" dirty="0"/>
              <a:t>The Research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6F2B13-E236-6F49-A2E7-6713D570B2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97280"/>
            <a:ext cx="10515600" cy="5079683"/>
          </a:xfrm>
        </p:spPr>
        <p:txBody>
          <a:bodyPr/>
          <a:lstStyle/>
          <a:p>
            <a:r>
              <a:rPr lang="en-US" dirty="0"/>
              <a:t>Lateral epicondylosis (tennis elbow) is common, debilitating and often refractory to routine care. </a:t>
            </a:r>
            <a:endParaRPr lang="en-US" dirty="0" smtClean="0"/>
          </a:p>
          <a:p>
            <a:r>
              <a:rPr lang="en-US" dirty="0" smtClean="0"/>
              <a:t>Prolotherapy</a:t>
            </a:r>
            <a:r>
              <a:rPr lang="en-US" dirty="0"/>
              <a:t>, an injection-based “regenerative” therapy, and guided physical therapy (PT) are safe, evidence-based modalities, but have not been compared. </a:t>
            </a:r>
            <a:endParaRPr lang="en-US" dirty="0" smtClean="0"/>
          </a:p>
          <a:p>
            <a:r>
              <a:rPr lang="en-US" dirty="0"/>
              <a:t>S</a:t>
            </a:r>
            <a:r>
              <a:rPr lang="en-US" dirty="0" smtClean="0"/>
              <a:t>tudy question</a:t>
            </a:r>
            <a:r>
              <a:rPr lang="en-US" dirty="0"/>
              <a:t>: </a:t>
            </a:r>
            <a:r>
              <a:rPr lang="en-US" dirty="0" smtClean="0"/>
              <a:t>Among </a:t>
            </a:r>
            <a:r>
              <a:rPr lang="en-US" dirty="0"/>
              <a:t>adults with tennis elbow, what is the effect of prolotherapy, PT and the two combined on disease-specific quality of life as assessed by a validated questionnaire?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5147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FF7C9D-3B7F-6D44-8591-C9B28E2F8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8731"/>
          </a:xfrm>
        </p:spPr>
        <p:txBody>
          <a:bodyPr/>
          <a:lstStyle/>
          <a:p>
            <a:r>
              <a:rPr lang="en-US" dirty="0"/>
              <a:t>Research Design </a:t>
            </a:r>
            <a:r>
              <a:rPr lang="en-US"/>
              <a:t>and Method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4FF268-F2F5-6646-817C-59147D779B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3856"/>
            <a:ext cx="10515600" cy="5043107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Design: 12 month </a:t>
            </a:r>
            <a:r>
              <a:rPr lang="en-US" dirty="0"/>
              <a:t>randomized controlled trial </a:t>
            </a:r>
            <a:r>
              <a:rPr lang="en-US" dirty="0" smtClean="0"/>
              <a:t>(N=120). </a:t>
            </a:r>
          </a:p>
          <a:p>
            <a:r>
              <a:rPr lang="en-US" dirty="0" smtClean="0"/>
              <a:t>Participants: Adults with chronic tennis elbow.</a:t>
            </a:r>
          </a:p>
          <a:p>
            <a:r>
              <a:rPr lang="en-US" dirty="0" smtClean="0"/>
              <a:t>Intervention: Participants were allocated to: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4 </a:t>
            </a:r>
            <a:r>
              <a:rPr lang="en-US" dirty="0">
                <a:solidFill>
                  <a:srgbClr val="FF0000"/>
                </a:solidFill>
              </a:rPr>
              <a:t>monthly sessions </a:t>
            </a:r>
            <a:r>
              <a:rPr lang="en-US" dirty="0" smtClean="0">
                <a:solidFill>
                  <a:srgbClr val="FF0000"/>
                </a:solidFill>
              </a:rPr>
              <a:t>of prolotherapy with hypertonic dextrose, OR…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4 weekly sessions of PT, OR… 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Prolotherapy and PT combined. </a:t>
            </a:r>
          </a:p>
          <a:p>
            <a:r>
              <a:rPr lang="en-US" dirty="0" smtClean="0"/>
              <a:t>Assessment: Patient-Rated </a:t>
            </a:r>
            <a:r>
              <a:rPr lang="en-US" dirty="0"/>
              <a:t>Tennis Elbow Evaluation (PRTEE) questionnaire. The outcomes assessor was blinded to group.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0823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A39C00-1A11-484D-862A-18589269F9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3595"/>
          </a:xfrm>
        </p:spPr>
        <p:txBody>
          <a:bodyPr/>
          <a:lstStyle/>
          <a:p>
            <a:r>
              <a:rPr lang="en-US" dirty="0"/>
              <a:t>What the Research Found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9E1B1B-A931-4D44-8BC6-4FD2A1E708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88720"/>
            <a:ext cx="10515600" cy="4988243"/>
          </a:xfrm>
        </p:spPr>
        <p:txBody>
          <a:bodyPr/>
          <a:lstStyle/>
          <a:p>
            <a:r>
              <a:rPr lang="en-US" dirty="0"/>
              <a:t>120 participants </a:t>
            </a:r>
            <a:endParaRPr lang="en-US" dirty="0"/>
          </a:p>
          <a:p>
            <a:r>
              <a:rPr lang="en-US" dirty="0" smtClean="0"/>
              <a:t>Adherence </a:t>
            </a:r>
            <a:r>
              <a:rPr lang="en-US" dirty="0"/>
              <a:t>to treatment and 12-month questionnaire adherence were </a:t>
            </a:r>
            <a:r>
              <a:rPr lang="en-US" dirty="0" smtClean="0"/>
              <a:t>high: 93</a:t>
            </a:r>
            <a:r>
              <a:rPr lang="en-US" dirty="0"/>
              <a:t>% and 88% respectively.  </a:t>
            </a:r>
            <a:endParaRPr lang="en-US" dirty="0" smtClean="0"/>
          </a:p>
          <a:p>
            <a:r>
              <a:rPr lang="en-US" dirty="0" smtClean="0"/>
              <a:t>All </a:t>
            </a:r>
            <a:r>
              <a:rPr lang="en-US" dirty="0"/>
              <a:t>groups reported PRTEE score improvements of approximately 28 points on this 100-point </a:t>
            </a:r>
            <a:r>
              <a:rPr lang="en-US" dirty="0" smtClean="0"/>
              <a:t>scale. 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Meets clinical importance standard. 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T</a:t>
            </a:r>
            <a:r>
              <a:rPr lang="en-US" dirty="0" smtClean="0">
                <a:solidFill>
                  <a:srgbClr val="FF0000"/>
                </a:solidFill>
              </a:rPr>
              <a:t>here </a:t>
            </a:r>
            <a:r>
              <a:rPr lang="en-US" dirty="0">
                <a:solidFill>
                  <a:srgbClr val="FF0000"/>
                </a:solidFill>
              </a:rPr>
              <a:t>was not a difference between </a:t>
            </a:r>
            <a:r>
              <a:rPr lang="en-US" dirty="0" smtClean="0">
                <a:solidFill>
                  <a:srgbClr val="FF0000"/>
                </a:solidFill>
              </a:rPr>
              <a:t>groups at 12 months; </a:t>
            </a:r>
            <a:r>
              <a:rPr lang="en-US" dirty="0">
                <a:solidFill>
                  <a:srgbClr val="FF0000"/>
                </a:solidFill>
              </a:rPr>
              <a:t>combined care did not improve outcomes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</a:p>
          <a:p>
            <a:r>
              <a:rPr lang="en-US" dirty="0"/>
              <a:t>Participants in all groups were </a:t>
            </a:r>
            <a:r>
              <a:rPr lang="en-US" dirty="0" smtClean="0"/>
              <a:t>satisfied.</a:t>
            </a:r>
          </a:p>
          <a:p>
            <a:r>
              <a:rPr lang="en-US" dirty="0"/>
              <a:t>T</a:t>
            </a:r>
            <a:r>
              <a:rPr lang="en-US" dirty="0" smtClean="0"/>
              <a:t>here </a:t>
            </a:r>
            <a:r>
              <a:rPr lang="en-US" dirty="0"/>
              <a:t>were no adverse events.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1150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B9B006-40C1-804D-A904-C2770DF20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0443"/>
          </a:xfrm>
        </p:spPr>
        <p:txBody>
          <a:bodyPr/>
          <a:lstStyle/>
          <a:p>
            <a:r>
              <a:rPr lang="en-US" dirty="0"/>
              <a:t>What this means for Clinical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4F1C0C-798E-E44A-96E3-1A784C1277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69264"/>
            <a:ext cx="10515600" cy="5207699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Prolotherapy, </a:t>
            </a:r>
            <a:r>
              <a:rPr lang="en-US" dirty="0"/>
              <a:t>PT and combined therapy resulted in safe, significant, substantial and sustained improvement of PRTEE-based elbow pain and function by 52 weeks. </a:t>
            </a:r>
            <a:endParaRPr lang="en-US" dirty="0" smtClean="0"/>
          </a:p>
          <a:p>
            <a:r>
              <a:rPr lang="en-US" dirty="0" smtClean="0"/>
              <a:t>Clinicians </a:t>
            </a:r>
            <a:r>
              <a:rPr lang="en-US" dirty="0"/>
              <a:t>can feel comfortable recommending prolotherapy and supervised PT to patients who are refractory to other non-surgical care</a:t>
            </a:r>
            <a:r>
              <a:rPr lang="en-US" dirty="0" smtClean="0"/>
              <a:t>.</a:t>
            </a:r>
          </a:p>
          <a:p>
            <a:r>
              <a:rPr lang="en-US" dirty="0" smtClean="0"/>
              <a:t>Combination therapy did not add improvement to either therapy alone.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68297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414141"/>
      </a:dk1>
      <a:lt1>
        <a:srgbClr val="FFFFFF"/>
      </a:lt1>
      <a:dk2>
        <a:srgbClr val="4179BD"/>
      </a:dk2>
      <a:lt2>
        <a:srgbClr val="E7E6E6"/>
      </a:lt2>
      <a:accent1>
        <a:srgbClr val="4179BD"/>
      </a:accent1>
      <a:accent2>
        <a:srgbClr val="EEA120"/>
      </a:accent2>
      <a:accent3>
        <a:srgbClr val="FBC5B5"/>
      </a:accent3>
      <a:accent4>
        <a:srgbClr val="1B3455"/>
      </a:accent4>
      <a:accent5>
        <a:srgbClr val="414141"/>
      </a:accent5>
      <a:accent6>
        <a:srgbClr val="414141"/>
      </a:accent6>
      <a:hlink>
        <a:srgbClr val="4179BD"/>
      </a:hlink>
      <a:folHlink>
        <a:srgbClr val="1B3455"/>
      </a:folHlink>
    </a:clrScheme>
    <a:fontScheme name="Trebuchet MS">
      <a:majorFont>
        <a:latin typeface="Trebuchet MS" panose="020B0603020202020204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APCRG2019" id="{47FFDAD4-AAE8-AF49-BA16-D5254214DB9A}" vid="{04A9208E-0D6C-CC40-BAFE-004D06FD226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</TotalTime>
  <Words>289</Words>
  <Application>Microsoft Office PowerPoint</Application>
  <PresentationFormat>Widescreen</PresentationFormat>
  <Paragraphs>26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Trebuchet MS</vt:lpstr>
      <vt:lpstr>Office Theme</vt:lpstr>
      <vt:lpstr>The Research Question</vt:lpstr>
      <vt:lpstr>Research Design and Method</vt:lpstr>
      <vt:lpstr>What the Research Found</vt:lpstr>
      <vt:lpstr>What this means for Clinical Practice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Research Question</dc:title>
  <dc:creator>Jessica Sand</dc:creator>
  <cp:lastModifiedBy>Rabago David P</cp:lastModifiedBy>
  <cp:revision>4</cp:revision>
  <dcterms:created xsi:type="dcterms:W3CDTF">2019-02-14T16:03:51Z</dcterms:created>
  <dcterms:modified xsi:type="dcterms:W3CDTF">2019-02-26T19:51:58Z</dcterms:modified>
</cp:coreProperties>
</file>