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450" r:id="rId3"/>
    <p:sldId id="451" r:id="rId4"/>
    <p:sldId id="459" r:id="rId5"/>
    <p:sldId id="256" r:id="rId6"/>
    <p:sldId id="453" r:id="rId7"/>
    <p:sldId id="445" r:id="rId8"/>
    <p:sldId id="454" r:id="rId9"/>
    <p:sldId id="455" r:id="rId10"/>
    <p:sldId id="456" r:id="rId11"/>
    <p:sldId id="446" r:id="rId12"/>
    <p:sldId id="457" r:id="rId13"/>
    <p:sldId id="261" r:id="rId14"/>
    <p:sldId id="458" r:id="rId15"/>
    <p:sldId id="46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4DB"/>
    <a:srgbClr val="FF26B1"/>
    <a:srgbClr val="4B9CD3"/>
    <a:srgbClr val="88BEE7"/>
    <a:srgbClr val="02437F"/>
    <a:srgbClr val="ACBEBE"/>
    <a:srgbClr val="767676"/>
    <a:srgbClr val="78A5A3"/>
    <a:srgbClr val="58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15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FA-4BD8-80D8-FC9DFC5D9D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FA-4BD8-80D8-FC9DFC5D9D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FA-4BD8-80D8-FC9DFC5D9D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FA-4BD8-80D8-FC9DFC5D9D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FA-4BD8-80D8-FC9DFC5D9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FA-4BD8-80D8-FC9DFC5D9D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DFA-4BD8-80D8-FC9DFC5D9D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DFA-4BD8-80D8-FC9DFC5D9D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DFA-4BD8-80D8-FC9DFC5D9D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DFA-4BD8-80D8-FC9DFC5D9D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DFA-4BD8-80D8-FC9DFC5D9D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DFA-4BD8-80D8-FC9DFC5D9D70}"/>
              </c:ext>
            </c:extLst>
          </c:dPt>
          <c:dLbls>
            <c:dLbl>
              <c:idx val="0"/>
              <c:layout>
                <c:manualLayout>
                  <c:x val="0.30283439267575701"/>
                  <c:y val="1.3666145996116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31874715502091089"/>
                      <c:h val="0.1507005051345551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6809800584095E-2"/>
                  <c:y val="0.14897454491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24738414888232077"/>
                      <c:h val="0.182930076904057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5.0852382575143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21458526052583307"/>
                      <c:h val="0.272465763602393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666666666666701E-2"/>
                  <c:y val="0.106481481481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FA-4BD8-80D8-FC9DFC5D9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444444444444502E-2"/>
                  <c:y val="2.3148148148148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FA-4BD8-80D8-FC9DFC5D9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111111111111101"/>
                  <c:y val="-4.6296296296296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DFA-4BD8-80D8-FC9DFC5D9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4444444444444E-2"/>
                  <c:y val="4.1666666666666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DFA-4BD8-80D8-FC9DFC5D9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2620432419892E-2"/>
                  <c:y val="0.1449363543709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17807277818207126"/>
                      <c:h val="0.1732851711603694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0050167234738303E-2"/>
                  <c:y val="0.13458633692473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27183768026380245"/>
                      <c:h val="0.17641925373927161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14790877883929"/>
                  <c:y val="3.20221353230401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Vanguard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25279335359347227"/>
                      <c:h val="7.9831307683117234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0.05"/>
                  <c:y val="-2.7777777777777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DFA-4BD8-80D8-FC9DFC5D9D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3536941320040405E-2"/>
                  <c:y val="-1.9525910809401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DFA-4BD8-80D8-FC9DFC5D9D70}"/>
                </c:ext>
                <c:ext xmlns:c15="http://schemas.microsoft.com/office/drawing/2012/chart" uri="{CE6537A1-D6FC-4f65-9D91-7224C49458BB}">
                  <c15:layout>
                    <c:manualLayout>
                      <c:w val="0.23462490215474996"/>
                      <c:h val="4.197363294511220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Sheet1!$A$3:$A$14</c:f>
              <c:strCache>
                <c:ptCount val="12"/>
                <c:pt idx="0">
                  <c:v>No asthma visit last year</c:v>
                </c:pt>
                <c:pt idx="1">
                  <c:v>Chronic Lung Disease</c:v>
                </c:pt>
                <c:pt idx="2">
                  <c:v>Unable to follow instructions</c:v>
                </c:pt>
                <c:pt idx="3">
                  <c:v>Language</c:v>
                </c:pt>
                <c:pt idx="4">
                  <c:v>No asthma DX</c:v>
                </c:pt>
                <c:pt idx="5">
                  <c:v>No ICS</c:v>
                </c:pt>
                <c:pt idx="6">
                  <c:v>No rescue Med</c:v>
                </c:pt>
                <c:pt idx="7">
                  <c:v>On oral steroids</c:v>
                </c:pt>
                <c:pt idx="8">
                  <c:v>Other health concern</c:v>
                </c:pt>
                <c:pt idx="9">
                  <c:v>Screened for Vanguard</c:v>
                </c:pt>
                <c:pt idx="10">
                  <c:v>Biologic</c:v>
                </c:pt>
                <c:pt idx="11">
                  <c:v>Other(&gt;9)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9</c:v>
                </c:pt>
                <c:pt idx="1">
                  <c:v>115</c:v>
                </c:pt>
                <c:pt idx="2">
                  <c:v>26</c:v>
                </c:pt>
                <c:pt idx="3">
                  <c:v>17</c:v>
                </c:pt>
                <c:pt idx="4">
                  <c:v>67</c:v>
                </c:pt>
                <c:pt idx="5">
                  <c:v>234</c:v>
                </c:pt>
                <c:pt idx="6">
                  <c:v>45</c:v>
                </c:pt>
                <c:pt idx="7">
                  <c:v>69</c:v>
                </c:pt>
                <c:pt idx="8">
                  <c:v>14</c:v>
                </c:pt>
                <c:pt idx="9">
                  <c:v>18</c:v>
                </c:pt>
                <c:pt idx="10">
                  <c:v>21</c:v>
                </c:pt>
                <c:pt idx="1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DFA-4BD8-80D8-FC9DFC5D9D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0.4365</cdr:x>
      <cdr:y>0.81084</cdr:y>
    </cdr:from>
    <cdr:to>
      <cdr:x>0.5635</cdr:x>
      <cdr:y>0.88894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4D4B931-4682-4372-ADC1-A1C57F7DDA6F}"/>
            </a:ext>
          </a:extLst>
        </cdr:cNvPr>
        <cdr:cNvSpPr txBox="1"/>
      </cdr:nvSpPr>
      <cdr:spPr>
        <a:xfrm xmlns:a="http://schemas.openxmlformats.org/drawingml/2006/main">
          <a:off x="3424324" y="4594529"/>
          <a:ext cx="996311" cy="442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35%</a:t>
          </a:r>
        </a:p>
      </cdr:txBody>
    </cdr:sp>
  </cdr:relSizeAnchor>
  <cdr:relSizeAnchor xmlns:cdr="http://schemas.openxmlformats.org/drawingml/2006/chartDrawing">
    <cdr:from>
      <cdr:x>0.58323</cdr:x>
      <cdr:y>0.17148</cdr:y>
    </cdr:from>
    <cdr:to>
      <cdr:x>0.67571</cdr:x>
      <cdr:y>0.24958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738E7AC9-67E5-4FC8-B51A-2B087D3091F1}"/>
            </a:ext>
          </a:extLst>
        </cdr:cNvPr>
        <cdr:cNvSpPr txBox="1"/>
      </cdr:nvSpPr>
      <cdr:spPr>
        <a:xfrm xmlns:a="http://schemas.openxmlformats.org/drawingml/2006/main">
          <a:off x="5062164" y="1080927"/>
          <a:ext cx="802668" cy="492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/>
            <a:t>17%</a:t>
          </a:r>
        </a:p>
      </cdr:txBody>
    </cdr:sp>
  </cdr:relSizeAnchor>
  <cdr:relSizeAnchor xmlns:cdr="http://schemas.openxmlformats.org/drawingml/2006/chartDrawing">
    <cdr:from>
      <cdr:x>0.23265</cdr:x>
      <cdr:y>0.46095</cdr:y>
    </cdr:from>
    <cdr:to>
      <cdr:x>0.35965</cdr:x>
      <cdr:y>0.53905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B12DE21-0D48-AC49-8391-E36892F2809B}"/>
            </a:ext>
          </a:extLst>
        </cdr:cNvPr>
        <cdr:cNvSpPr txBox="1"/>
      </cdr:nvSpPr>
      <cdr:spPr>
        <a:xfrm xmlns:a="http://schemas.openxmlformats.org/drawingml/2006/main">
          <a:off x="1825161" y="2611931"/>
          <a:ext cx="996311" cy="442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bg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0.25731</cdr:x>
      <cdr:y>0.31417</cdr:y>
    </cdr:from>
    <cdr:to>
      <cdr:x>0.38431</cdr:x>
      <cdr:y>0.39227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ED57EC5-3107-CA41-857F-E5BF9E3DEA69}"/>
            </a:ext>
          </a:extLst>
        </cdr:cNvPr>
        <cdr:cNvSpPr txBox="1"/>
      </cdr:nvSpPr>
      <cdr:spPr>
        <a:xfrm xmlns:a="http://schemas.openxmlformats.org/drawingml/2006/main">
          <a:off x="2018568" y="1780211"/>
          <a:ext cx="996311" cy="442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solidFill>
                <a:schemeClr val="bg1"/>
              </a:solidFill>
            </a:rPr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F7E5-858D-4F90-9EEB-545FBEB5E8E4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5CC1-CE06-4D15-A3C6-E671890F4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3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5CC1-CE06-4D15-A3C6-E671890F43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5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D5CC1-CE06-4D15-A3C6-E671890F43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0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D5CC1-CE06-4D15-A3C6-E671890F43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1C5C6D-7357-154C-9BAC-A598AB146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639"/>
            <a:ext cx="9144000" cy="646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9907"/>
            <a:ext cx="9144000" cy="648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9907"/>
            <a:ext cx="9144000" cy="648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96962"/>
          </a:xfr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21290"/>
            <a:ext cx="8229600" cy="0"/>
          </a:xfrm>
          <a:prstGeom prst="line">
            <a:avLst/>
          </a:prstGeom>
          <a:ln w="6350">
            <a:solidFill>
              <a:srgbClr val="88BE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5F36B1-B7BD-4C47-AF06-6A07782EA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639"/>
            <a:ext cx="9144000" cy="646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BD2510-7430-3F43-8D5A-5AA9F0B31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84225"/>
            <a:ext cx="6781800" cy="543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83FBBF-3AC2-8941-B049-BB1603179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639"/>
            <a:ext cx="9144000" cy="646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4356438-7E08-BC46-A0BB-B26608CE2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639"/>
            <a:ext cx="9144000" cy="646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346CEA-17E9-6945-932E-0DDAD4605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639"/>
            <a:ext cx="9144000" cy="646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847D2D-24FD-A047-B3CB-DEC5AC52D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6350"/>
            <a:ext cx="3479800" cy="278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9907"/>
            <a:ext cx="9144000" cy="6480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9907"/>
            <a:ext cx="9144000" cy="6480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5B27-AD5E-49A9-90C7-B71FBBA76F5D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5564-BBED-4583-84B7-E9FD6540D6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0999" y="2133600"/>
            <a:ext cx="8381999" cy="16379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electronic health records in identifying study participants for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 asthma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36496"/>
            <a:ext cx="8915400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Michelle L. Hernandez MD, Kathleen M. </a:t>
            </a:r>
            <a:r>
              <a:rPr lang="en-US" sz="2400" b="1" dirty="0" err="1">
                <a:solidFill>
                  <a:srgbClr val="000000"/>
                </a:solidFill>
              </a:rPr>
              <a:t>Mottus</a:t>
            </a:r>
            <a:r>
              <a:rPr lang="en-US" sz="2400" b="1" dirty="0">
                <a:solidFill>
                  <a:srgbClr val="000000"/>
                </a:solidFill>
              </a:rPr>
              <a:t> PhD, Michelle C Hayes BA, Jennifer Rees </a:t>
            </a:r>
            <a:r>
              <a:rPr lang="en-US" sz="2400" b="1" dirty="0"/>
              <a:t>RN CPF CRN</a:t>
            </a:r>
            <a:r>
              <a:rPr lang="en-US" sz="2400" b="1" dirty="0">
                <a:solidFill>
                  <a:srgbClr val="000000"/>
                </a:solidFill>
              </a:rPr>
              <a:t>, Tamera Coyne-Beasley MD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North Carolina Network Consortium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North Carolina Translational and Clinical Sciences (NC TraCS) Institute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June 24, 2019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07330" y="4385000"/>
            <a:ext cx="6260270" cy="0"/>
          </a:xfrm>
          <a:prstGeom prst="line">
            <a:avLst/>
          </a:prstGeom>
          <a:ln w="8890">
            <a:solidFill>
              <a:srgbClr val="88BEE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C93B43AD-8399-4F87-9D66-AD5347924877}"/>
              </a:ext>
            </a:extLst>
          </p:cNvPr>
          <p:cNvCxnSpPr>
            <a:cxnSpLocks/>
          </p:cNvCxnSpPr>
          <p:nvPr/>
        </p:nvCxnSpPr>
        <p:spPr>
          <a:xfrm>
            <a:off x="6519410" y="53113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56CA9CB-C963-4ACA-A5DF-CD6DB9C30B7A}"/>
              </a:ext>
            </a:extLst>
          </p:cNvPr>
          <p:cNvCxnSpPr>
            <a:cxnSpLocks/>
          </p:cNvCxnSpPr>
          <p:nvPr/>
        </p:nvCxnSpPr>
        <p:spPr>
          <a:xfrm>
            <a:off x="4472742" y="4372058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A190F3A-CD9E-45E4-905D-563D8FECC7D6}"/>
              </a:ext>
            </a:extLst>
          </p:cNvPr>
          <p:cNvCxnSpPr>
            <a:cxnSpLocks/>
          </p:cNvCxnSpPr>
          <p:nvPr/>
        </p:nvCxnSpPr>
        <p:spPr>
          <a:xfrm>
            <a:off x="2786912" y="3227916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9AAD927-349A-41AD-A80B-7E7DA369AE08}"/>
              </a:ext>
            </a:extLst>
          </p:cNvPr>
          <p:cNvCxnSpPr>
            <a:cxnSpLocks/>
          </p:cNvCxnSpPr>
          <p:nvPr/>
        </p:nvCxnSpPr>
        <p:spPr>
          <a:xfrm>
            <a:off x="1415441" y="22546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93641-FB2D-054A-A18F-CB9B4948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4-Part Identification Strategy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="" xmlns:a16="http://schemas.microsoft.com/office/drawing/2014/main" id="{D5E0D523-BE78-4D51-9FA1-B3AA3851CC1F}"/>
              </a:ext>
            </a:extLst>
          </p:cNvPr>
          <p:cNvSpPr/>
          <p:nvPr/>
        </p:nvSpPr>
        <p:spPr>
          <a:xfrm>
            <a:off x="205986" y="916970"/>
            <a:ext cx="2527780" cy="1331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Patients Identified (Data Warehouse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EFEBD40D-BBA8-448D-AB82-0032886BFAB7}"/>
              </a:ext>
            </a:extLst>
          </p:cNvPr>
          <p:cNvSpPr/>
          <p:nvPr/>
        </p:nvSpPr>
        <p:spPr>
          <a:xfrm>
            <a:off x="1669846" y="2755726"/>
            <a:ext cx="1847393" cy="671135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Chart Review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="" xmlns:a16="http://schemas.microsoft.com/office/drawing/2014/main" id="{25592FE3-1B7A-452D-9966-1954E3D59357}"/>
              </a:ext>
            </a:extLst>
          </p:cNvPr>
          <p:cNvSpPr/>
          <p:nvPr/>
        </p:nvSpPr>
        <p:spPr>
          <a:xfrm>
            <a:off x="2868620" y="3752067"/>
            <a:ext cx="2051391" cy="658463"/>
          </a:xfrm>
          <a:prstGeom prst="flowChart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Made Contact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150EB389-6CF2-4ACB-B11E-51D5B2E6CB60}"/>
              </a:ext>
            </a:extLst>
          </p:cNvPr>
          <p:cNvSpPr/>
          <p:nvPr/>
        </p:nvSpPr>
        <p:spPr>
          <a:xfrm>
            <a:off x="5211778" y="4461750"/>
            <a:ext cx="1698273" cy="96583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Screened Patients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67F51C02-95EB-423C-A409-5AD6014F1DBF}"/>
              </a:ext>
            </a:extLst>
          </p:cNvPr>
          <p:cNvSpPr/>
          <p:nvPr/>
        </p:nvSpPr>
        <p:spPr>
          <a:xfrm>
            <a:off x="7272656" y="5454884"/>
            <a:ext cx="1714500" cy="1114425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Scheduled and Enrolled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D5AD2A-677F-4F43-B357-0AB0A4D48A3C}"/>
              </a:ext>
            </a:extLst>
          </p:cNvPr>
          <p:cNvSpPr txBox="1"/>
          <p:nvPr/>
        </p:nvSpPr>
        <p:spPr>
          <a:xfrm>
            <a:off x="3063230" y="1076472"/>
            <a:ext cx="58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Step 4 Contact potential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recent exacerbations &amp; updated 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637AC90-B9F0-DC4A-B5AE-2A525C18B1FD}"/>
              </a:ext>
            </a:extLst>
          </p:cNvPr>
          <p:cNvSpPr txBox="1"/>
          <p:nvPr/>
        </p:nvSpPr>
        <p:spPr>
          <a:xfrm>
            <a:off x="4232864" y="2471558"/>
            <a:ext cx="457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411 eligible after phone screen</a:t>
            </a:r>
          </a:p>
          <a:p>
            <a:pPr algn="ctr"/>
            <a:r>
              <a:rPr lang="en-US" sz="2400" b="1" dirty="0">
                <a:highlight>
                  <a:srgbClr val="FFFF00"/>
                </a:highlight>
              </a:rPr>
              <a:t>Sensitivity: 39.5%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1B4A85-B1AD-0844-95E5-8C5F8F2C5775}"/>
              </a:ext>
            </a:extLst>
          </p:cNvPr>
          <p:cNvSpPr txBox="1"/>
          <p:nvPr/>
        </p:nvSpPr>
        <p:spPr>
          <a:xfrm>
            <a:off x="24196" y="4419600"/>
            <a:ext cx="49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Time?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30 minutes/phone call x 479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205 hours to identify eligible participants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u="sng" dirty="0"/>
              <a:t>34 hours to exclude ineligible participants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2306C7-E925-3345-97CD-CCCFB2C9CDCF}"/>
              </a:ext>
            </a:extLst>
          </p:cNvPr>
          <p:cNvSpPr txBox="1"/>
          <p:nvPr/>
        </p:nvSpPr>
        <p:spPr>
          <a:xfrm>
            <a:off x="4651080" y="55405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Time?</a:t>
            </a:r>
          </a:p>
          <a:p>
            <a:pPr algn="ctr"/>
            <a:r>
              <a:rPr lang="en-US" sz="2000" dirty="0"/>
              <a:t>Study visit: 2 hours</a:t>
            </a:r>
          </a:p>
        </p:txBody>
      </p:sp>
    </p:spTree>
    <p:extLst>
      <p:ext uri="{BB962C8B-B14F-4D97-AF65-F5344CB8AC3E}">
        <p14:creationId xmlns:p14="http://schemas.microsoft.com/office/powerpoint/2010/main" val="15775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 build="p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F8DEEA-6A67-F541-A7DE-71E75A3F6D15}"/>
              </a:ext>
            </a:extLst>
          </p:cNvPr>
          <p:cNvSpPr txBox="1">
            <a:spLocks/>
          </p:cNvSpPr>
          <p:nvPr/>
        </p:nvSpPr>
        <p:spPr>
          <a:xfrm>
            <a:off x="-152400" y="0"/>
            <a:ext cx="9448800" cy="109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 Interview for Pre-Eligible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Participants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9B22D6-A02A-E247-99D3-1D50353D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2549" b="42222"/>
          <a:stretch/>
        </p:blipFill>
        <p:spPr>
          <a:xfrm>
            <a:off x="609600" y="1010991"/>
            <a:ext cx="7243948" cy="52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7A30E4-6454-416C-9C63-0C95FF0E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356"/>
            <a:ext cx="9144000" cy="1096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 (Body)"/>
              </a:rPr>
              <a:t>Most commonly identified reasons for ineligibility</a:t>
            </a:r>
            <a:endParaRPr lang="en-US" sz="2400" dirty="0">
              <a:solidFill>
                <a:schemeClr val="tx1"/>
              </a:solidFill>
              <a:latin typeface="Calibri (Body)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B490541-1D5A-4695-BD8B-D072EFBBC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00850"/>
              </p:ext>
            </p:extLst>
          </p:nvPr>
        </p:nvGraphicFramePr>
        <p:xfrm>
          <a:off x="232239" y="886789"/>
          <a:ext cx="7844961" cy="566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DD7095-FCD4-1D45-A8EB-1D69595F0B8A}"/>
              </a:ext>
            </a:extLst>
          </p:cNvPr>
          <p:cNvSpPr txBox="1"/>
          <p:nvPr/>
        </p:nvSpPr>
        <p:spPr>
          <a:xfrm>
            <a:off x="365329" y="4707534"/>
            <a:ext cx="8001000" cy="830997"/>
          </a:xfrm>
          <a:prstGeom prst="rect">
            <a:avLst/>
          </a:prstGeom>
          <a:solidFill>
            <a:srgbClr val="FF34DB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348 patients’ medications were not correctly captured</a:t>
            </a:r>
          </a:p>
          <a:p>
            <a:pPr algn="ctr"/>
            <a:r>
              <a:rPr lang="en-US" sz="2400" dirty="0"/>
              <a:t> </a:t>
            </a:r>
            <a:r>
              <a:rPr lang="en-US" sz="2400" b="1" i="1" dirty="0"/>
              <a:t>51.5% of ineligible participants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B674F09E-0800-AE40-B7FB-901CD2FA1485}"/>
              </a:ext>
            </a:extLst>
          </p:cNvPr>
          <p:cNvSpPr txBox="1"/>
          <p:nvPr/>
        </p:nvSpPr>
        <p:spPr>
          <a:xfrm>
            <a:off x="5252089" y="3977053"/>
            <a:ext cx="996311" cy="4425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8580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83357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066800"/>
            <a:ext cx="9029700" cy="50593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Our EHR had low sensitivity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for identifying participants for a pragmatic asthma clinical trial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UNC PREPARE:  </a:t>
            </a:r>
            <a:r>
              <a:rPr lang="en-US" sz="2000" dirty="0">
                <a:solidFill>
                  <a:srgbClr val="000000"/>
                </a:solidFill>
              </a:rPr>
              <a:t>46% qualified after chart review; 39.5% after phone screen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Significant research coordinator time spent reviewing EHRs from ineligible participants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Based on data input to the data warehouse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BELT study: </a:t>
            </a:r>
            <a:r>
              <a:rPr lang="en-US" sz="2000" dirty="0">
                <a:solidFill>
                  <a:srgbClr val="000000"/>
                </a:solidFill>
              </a:rPr>
              <a:t>80% </a:t>
            </a:r>
            <a:r>
              <a:rPr lang="en-US" sz="2000" dirty="0">
                <a:solidFill>
                  <a:schemeClr val="tx1"/>
                </a:solidFill>
              </a:rPr>
              <a:t>qualified after screen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EHR use intended to promote cost savings for pragmatic trials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322 hours of coordinator time on excluding ineligible participants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UNC one of 18 sites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Will need to investigate EHR performance characteristics at other study sites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49872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37942"/>
            <a:ext cx="8991600" cy="3031454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i="1" u="sng" dirty="0">
                <a:solidFill>
                  <a:srgbClr val="000000"/>
                </a:solidFill>
              </a:rPr>
              <a:t>Reasons?</a:t>
            </a:r>
          </a:p>
          <a:p>
            <a:pPr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Current problem list/medications not updated regularly by providers/clinical staff 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Time problem!</a:t>
            </a:r>
          </a:p>
          <a:p>
            <a:pPr marL="457200" lvl="1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Heterogeneity in asthma care among providers &amp; patient education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More complexity to inclusion criteria than other asthma trials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Distinction between daily OCS v. exacerbations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Change in inclusion criteria</a:t>
            </a:r>
          </a:p>
          <a:p>
            <a:pPr lvl="1">
              <a:spcBef>
                <a:spcPts val="1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 for garbage in garbage out">
            <a:extLst>
              <a:ext uri="{FF2B5EF4-FFF2-40B4-BE49-F238E27FC236}">
                <a16:creationId xmlns="" xmlns:a16="http://schemas.microsoft.com/office/drawing/2014/main" id="{6C9CC5D3-D4AA-FA48-9224-FA359550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26" y="3657600"/>
            <a:ext cx="3962400" cy="29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4DF24E6-EEEA-9A48-B04E-8937C832D99F}"/>
              </a:ext>
            </a:extLst>
          </p:cNvPr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39583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7836"/>
            <a:ext cx="8991600" cy="4830762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i="1" u="sng" dirty="0">
                <a:solidFill>
                  <a:srgbClr val="000000"/>
                </a:solidFill>
              </a:rPr>
              <a:t>Lessons learned</a:t>
            </a:r>
          </a:p>
          <a:p>
            <a:pPr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Prior to study start, identify parameters for the best </a:t>
            </a:r>
            <a:r>
              <a:rPr lang="en-US" sz="2000" b="1" dirty="0">
                <a:solidFill>
                  <a:srgbClr val="000000"/>
                </a:solidFill>
              </a:rPr>
              <a:t>computable phenotype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Proper balance of sensitivity &amp; specificity</a:t>
            </a:r>
          </a:p>
          <a:p>
            <a:pPr marL="457200" lvl="1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Allocate budgeted time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EHR data analysts to refine computable phenotype</a:t>
            </a:r>
          </a:p>
          <a:p>
            <a:pPr lvl="1">
              <a:spcBef>
                <a:spcPts val="100"/>
              </a:spcBef>
            </a:pPr>
            <a:r>
              <a:rPr lang="en-US" sz="2000" dirty="0">
                <a:solidFill>
                  <a:srgbClr val="000000"/>
                </a:solidFill>
              </a:rPr>
              <a:t>Still need research coordinators to review charts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i="1" u="sng" dirty="0">
                <a:solidFill>
                  <a:srgbClr val="000000"/>
                </a:solidFill>
              </a:rPr>
              <a:t>Goal</a:t>
            </a:r>
          </a:p>
          <a:p>
            <a:pPr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Better estimate of cost/patient enrolled</a:t>
            </a:r>
          </a:p>
          <a:p>
            <a:pPr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Increased willingness to participate in pragmatic trials</a:t>
            </a:r>
          </a:p>
          <a:p>
            <a:pPr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Improved patient outcomes</a:t>
            </a:r>
          </a:p>
          <a:p>
            <a:pPr marL="457200" lvl="1" indent="0">
              <a:spcBef>
                <a:spcPts val="1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www.hcsc.com/content/dam/bcbs/hcsc/images/hcsccom/asthma2.jpg">
            <a:extLst>
              <a:ext uri="{FF2B5EF4-FFF2-40B4-BE49-F238E27FC236}">
                <a16:creationId xmlns="" xmlns:a16="http://schemas.microsoft.com/office/drawing/2014/main" id="{A25FDF01-B522-E343-B12D-1CC5EFC8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41957"/>
            <a:ext cx="3505200" cy="23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A2E12AE-9D8D-B749-B34F-59DE69FD7AB1}"/>
              </a:ext>
            </a:extLst>
          </p:cNvPr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Acknowledgements &amp; Questions?</a:t>
            </a:r>
            <a:endParaRPr lang="en-US" altLang="en-US" sz="4000" b="1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PCORI">
            <a:extLst>
              <a:ext uri="{FF2B5EF4-FFF2-40B4-BE49-F238E27FC236}">
                <a16:creationId xmlns="" xmlns:a16="http://schemas.microsoft.com/office/drawing/2014/main" id="{0CF050AC-7719-BE45-B246-0B592BD6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68" y="3352800"/>
            <a:ext cx="3276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rth Carolina Network consortium">
            <a:extLst>
              <a:ext uri="{FF2B5EF4-FFF2-40B4-BE49-F238E27FC236}">
                <a16:creationId xmlns="" xmlns:a16="http://schemas.microsoft.com/office/drawing/2014/main" id="{B8EDB865-1C82-2A41-A828-A0A59ED0D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038600" cy="16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rth Carolina Network consortium">
            <a:extLst>
              <a:ext uri="{FF2B5EF4-FFF2-40B4-BE49-F238E27FC236}">
                <a16:creationId xmlns="" xmlns:a16="http://schemas.microsoft.com/office/drawing/2014/main" id="{66A94474-B6B9-A446-A2E4-0E0F766B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5064"/>
            <a:ext cx="3429000" cy="17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te and Submit grant number">
            <a:extLst>
              <a:ext uri="{FF2B5EF4-FFF2-40B4-BE49-F238E27FC236}">
                <a16:creationId xmlns="" xmlns:a16="http://schemas.microsoft.com/office/drawing/2014/main" id="{3155470A-4D3A-A146-93E5-D5D15DA0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9440"/>
            <a:ext cx="4495800" cy="21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6BCFD1-50C1-CD48-AE72-B0DFBB7CB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8889" r="2592" b="14999"/>
          <a:stretch/>
        </p:blipFill>
        <p:spPr>
          <a:xfrm>
            <a:off x="2967607" y="2455604"/>
            <a:ext cx="1576319" cy="13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alibri (Body)"/>
              </a:rPr>
              <a:t>Blacks and Hispanics have a disproportionately </a:t>
            </a:r>
            <a:br>
              <a:rPr lang="en-US" sz="2400" b="1" dirty="0">
                <a:latin typeface="Calibri (Body)"/>
              </a:rPr>
            </a:br>
            <a:r>
              <a:rPr lang="en-US" sz="2400" b="1" dirty="0">
                <a:latin typeface="Calibri (Body)"/>
              </a:rPr>
              <a:t>higher asthma burden (2007-2009)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E5575A0F-1E87-9B4C-B8EA-5F1100A04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"/>
          <a:stretch/>
        </p:blipFill>
        <p:spPr>
          <a:xfrm>
            <a:off x="76200" y="1143000"/>
            <a:ext cx="4419600" cy="3581400"/>
          </a:xfrm>
        </p:spPr>
      </p:pic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8195A72B-D388-2C40-9C94-BE17B38341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4495800" y="1143000"/>
            <a:ext cx="4463176" cy="3581400"/>
          </a:xfr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88DE2F-CA9A-A146-88C1-926D384223F5}"/>
              </a:ext>
            </a:extLst>
          </p:cNvPr>
          <p:cNvSpPr txBox="1"/>
          <p:nvPr/>
        </p:nvSpPr>
        <p:spPr>
          <a:xfrm>
            <a:off x="2895600" y="1157177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34DB"/>
                </a:solidFill>
              </a:rPr>
              <a:t>4.5x more likely to visit 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E3D072-F5D5-CC44-A3E7-A0BAE30A74A5}"/>
              </a:ext>
            </a:extLst>
          </p:cNvPr>
          <p:cNvSpPr txBox="1"/>
          <p:nvPr/>
        </p:nvSpPr>
        <p:spPr>
          <a:xfrm>
            <a:off x="7489851" y="1066800"/>
            <a:ext cx="179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34DB"/>
                </a:solidFill>
              </a:rPr>
              <a:t>3x more likely to be hospitalized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4AA787D-8A1E-354C-9FF7-8CF9573FBDE2}"/>
              </a:ext>
            </a:extLst>
          </p:cNvPr>
          <p:cNvSpPr/>
          <p:nvPr/>
        </p:nvSpPr>
        <p:spPr>
          <a:xfrm rot="5400000">
            <a:off x="1860268" y="851688"/>
            <a:ext cx="945643" cy="3751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AA3EA3B-F6A9-2844-8001-7CC2D87C2F95}"/>
              </a:ext>
            </a:extLst>
          </p:cNvPr>
          <p:cNvSpPr/>
          <p:nvPr/>
        </p:nvSpPr>
        <p:spPr>
          <a:xfrm rot="5400000">
            <a:off x="6597942" y="788763"/>
            <a:ext cx="614296" cy="3751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8D3F6F-EB20-9F48-8DCA-844C6391DF30}"/>
              </a:ext>
            </a:extLst>
          </p:cNvPr>
          <p:cNvSpPr txBox="1"/>
          <p:nvPr/>
        </p:nvSpPr>
        <p:spPr>
          <a:xfrm>
            <a:off x="4114800" y="6260068"/>
            <a:ext cx="509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CDC National Surveillance of Asthma: US, 2001-2010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FF1AEC0-AFEB-3E47-A9A6-16330723735B}"/>
              </a:ext>
            </a:extLst>
          </p:cNvPr>
          <p:cNvSpPr txBox="1">
            <a:spLocks/>
          </p:cNvSpPr>
          <p:nvPr/>
        </p:nvSpPr>
        <p:spPr>
          <a:xfrm>
            <a:off x="228600" y="5181600"/>
            <a:ext cx="8730376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Higher mortality:   3x more likely to die from asthma-related causes</a:t>
            </a:r>
          </a:p>
        </p:txBody>
      </p:sp>
    </p:spTree>
    <p:extLst>
      <p:ext uri="{BB962C8B-B14F-4D97-AF65-F5344CB8AC3E}">
        <p14:creationId xmlns:p14="http://schemas.microsoft.com/office/powerpoint/2010/main" val="2666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096962"/>
          </a:xfrm>
        </p:spPr>
        <p:txBody>
          <a:bodyPr/>
          <a:lstStyle/>
          <a:p>
            <a:pPr algn="ctr"/>
            <a:r>
              <a:rPr lang="en-US" sz="3600" b="1" dirty="0"/>
              <a:t>Reasons for this disparity?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1EF637ED-C703-7A43-BF12-1FA2888B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994" y="6365015"/>
            <a:ext cx="5006340" cy="4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/>
              <a:t>Erick </a:t>
            </a:r>
            <a:r>
              <a:rPr lang="en-US" sz="900" dirty="0" err="1"/>
              <a:t>Forno</a:t>
            </a:r>
            <a:r>
              <a:rPr lang="en-US" sz="900" dirty="0"/>
              <a:t>; Published in: Juan C. </a:t>
            </a:r>
            <a:r>
              <a:rPr lang="en-US" sz="900" dirty="0" err="1"/>
              <a:t>Celedón</a:t>
            </a:r>
            <a:r>
              <a:rPr lang="en-US" sz="900" dirty="0"/>
              <a:t>; </a:t>
            </a:r>
            <a:r>
              <a:rPr lang="en-US" sz="900" i="1" dirty="0"/>
              <a:t>Am J Respir </a:t>
            </a:r>
            <a:r>
              <a:rPr lang="en-US" sz="900" i="1" dirty="0" err="1"/>
              <a:t>Crit</a:t>
            </a:r>
            <a:r>
              <a:rPr lang="en-US" sz="900" i="1" dirty="0"/>
              <a:t> Care Med</a:t>
            </a:r>
            <a:r>
              <a:rPr lang="en-US" sz="900" dirty="0"/>
              <a:t> </a:t>
            </a:r>
            <a:r>
              <a:rPr lang="en-US" sz="900" b="1" dirty="0"/>
              <a:t> 2012</a:t>
            </a:r>
            <a:endParaRPr lang="en-US" sz="9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4D9796C-77C7-C64C-AEAF-09968CA5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721"/>
            <a:ext cx="5866131" cy="485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05A1156-22AB-544E-8B7A-CA7BE8467295}"/>
              </a:ext>
            </a:extLst>
          </p:cNvPr>
          <p:cNvSpPr txBox="1">
            <a:spLocks/>
          </p:cNvSpPr>
          <p:nvPr/>
        </p:nvSpPr>
        <p:spPr>
          <a:xfrm>
            <a:off x="5715000" y="990600"/>
            <a:ext cx="3397756" cy="54716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Lack of education and/or understanding that controller meds need to be used even when symptoms NOT present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F87A68-D207-DB46-9402-87CFEAA69348}"/>
              </a:ext>
            </a:extLst>
          </p:cNvPr>
          <p:cNvSpPr txBox="1">
            <a:spLocks/>
          </p:cNvSpPr>
          <p:nvPr/>
        </p:nvSpPr>
        <p:spPr>
          <a:xfrm>
            <a:off x="228600" y="3352800"/>
            <a:ext cx="8730376" cy="1676400"/>
          </a:xfrm>
          <a:prstGeom prst="rect">
            <a:avLst/>
          </a:prstGeom>
          <a:solidFill>
            <a:srgbClr val="FF34DB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u="sng" dirty="0" err="1"/>
              <a:t>P</a:t>
            </a:r>
            <a:r>
              <a:rPr lang="en-US" sz="2400" b="1" dirty="0" err="1"/>
              <a:t>e</a:t>
            </a:r>
            <a:r>
              <a:rPr lang="en-US" sz="2400" b="1" u="sng" dirty="0" err="1"/>
              <a:t>R</a:t>
            </a:r>
            <a:r>
              <a:rPr lang="en-US" sz="2400" b="1" dirty="0" err="1"/>
              <a:t>son</a:t>
            </a:r>
            <a:r>
              <a:rPr lang="en-US" sz="2400" b="1" dirty="0"/>
              <a:t> </a:t>
            </a:r>
            <a:r>
              <a:rPr lang="en-US" sz="2400" b="1" u="sng" dirty="0" err="1"/>
              <a:t>E</a:t>
            </a:r>
            <a:r>
              <a:rPr lang="en-US" sz="2400" b="1" dirty="0" err="1"/>
              <a:t>m</a:t>
            </a:r>
            <a:r>
              <a:rPr lang="en-US" sz="2400" b="1" u="sng" dirty="0" err="1"/>
              <a:t>P</a:t>
            </a:r>
            <a:r>
              <a:rPr lang="en-US" sz="2400" b="1" dirty="0" err="1"/>
              <a:t>owered</a:t>
            </a:r>
            <a:r>
              <a:rPr lang="en-US" sz="2400" b="1" dirty="0"/>
              <a:t> </a:t>
            </a:r>
            <a:r>
              <a:rPr lang="en-US" sz="2400" b="1" u="sng" dirty="0"/>
              <a:t>A</a:t>
            </a:r>
            <a:r>
              <a:rPr lang="en-US" sz="2400" b="1" dirty="0"/>
              <a:t>sthma </a:t>
            </a:r>
            <a:r>
              <a:rPr lang="en-US" sz="2400" b="1" u="sng" dirty="0" err="1"/>
              <a:t>RE</a:t>
            </a:r>
            <a:r>
              <a:rPr lang="en-US" sz="2400" b="1" dirty="0" err="1"/>
              <a:t>lief</a:t>
            </a:r>
            <a:r>
              <a:rPr lang="en-US" sz="2400" b="1" dirty="0"/>
              <a:t> (PREPARE) Study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i="1" dirty="0"/>
              <a:t>Pragmatic</a:t>
            </a:r>
            <a:r>
              <a:rPr lang="en-US" sz="2000" dirty="0"/>
              <a:t> comparative effectiveness trial in Blacks &amp; Hispanics with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/>
              <a:t>poorly controlled asthma </a:t>
            </a:r>
            <a:r>
              <a:rPr lang="en-US" sz="2000" u="sng" dirty="0"/>
              <a:t>on a daily inhaled corticosteroid (ICS) therapy</a:t>
            </a: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DAA06-E058-4723-9A3E-18FF00FC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2811"/>
          </a:xfrm>
        </p:spPr>
        <p:txBody>
          <a:bodyPr>
            <a:normAutofit/>
          </a:bodyPr>
          <a:lstStyle/>
          <a:p>
            <a:r>
              <a:rPr lang="en-US" sz="3200" b="1" dirty="0"/>
              <a:t>PREPARE Study Design</a:t>
            </a:r>
            <a:endParaRPr lang="en-US" sz="2400" dirty="0"/>
          </a:p>
        </p:txBody>
      </p:sp>
      <p:pic>
        <p:nvPicPr>
          <p:cNvPr id="5" name="Picture 4" descr="Image result for albuterol inhaler">
            <a:extLst>
              <a:ext uri="{FF2B5EF4-FFF2-40B4-BE49-F238E27FC236}">
                <a16:creationId xmlns="" xmlns:a16="http://schemas.microsoft.com/office/drawing/2014/main" id="{C27EB29B-0640-49B1-AB72-640D6FF8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80" y="1160214"/>
            <a:ext cx="1516969" cy="15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lbuterol inhaler">
            <a:extLst>
              <a:ext uri="{FF2B5EF4-FFF2-40B4-BE49-F238E27FC236}">
                <a16:creationId xmlns="" xmlns:a16="http://schemas.microsoft.com/office/drawing/2014/main" id="{F2DC3380-47E1-4637-87F0-851C97D1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0" y="2919845"/>
            <a:ext cx="1516969" cy="15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8E0A93-02CD-4A79-A53A-F891AD69DA38}"/>
              </a:ext>
            </a:extLst>
          </p:cNvPr>
          <p:cNvSpPr txBox="1"/>
          <p:nvPr/>
        </p:nvSpPr>
        <p:spPr>
          <a:xfrm>
            <a:off x="4997362" y="2505518"/>
            <a:ext cx="5421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40A39F-2999-4CE5-A8CD-14BF0F0B266E}"/>
              </a:ext>
            </a:extLst>
          </p:cNvPr>
          <p:cNvSpPr txBox="1"/>
          <p:nvPr/>
        </p:nvSpPr>
        <p:spPr>
          <a:xfrm>
            <a:off x="4988574" y="1679246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+</a:t>
            </a:r>
          </a:p>
        </p:txBody>
      </p:sp>
      <p:pic>
        <p:nvPicPr>
          <p:cNvPr id="9" name="Picture 2" descr="Image result for qvar 80 mcg">
            <a:extLst>
              <a:ext uri="{FF2B5EF4-FFF2-40B4-BE49-F238E27FC236}">
                <a16:creationId xmlns="" xmlns:a16="http://schemas.microsoft.com/office/drawing/2014/main" id="{3214003E-CAF3-4E55-84B7-0EB14FBBD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17901"/>
          <a:stretch/>
        </p:blipFill>
        <p:spPr bwMode="auto">
          <a:xfrm>
            <a:off x="3810000" y="1370736"/>
            <a:ext cx="1111613" cy="12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F7E0D15-334D-4FB2-8968-A60231979E41}"/>
              </a:ext>
            </a:extLst>
          </p:cNvPr>
          <p:cNvSpPr/>
          <p:nvPr/>
        </p:nvSpPr>
        <p:spPr>
          <a:xfrm>
            <a:off x="152400" y="4724400"/>
            <a:ext cx="8936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Primary Endpoint: </a:t>
            </a:r>
            <a:r>
              <a:rPr lang="en-US" sz="2400" dirty="0"/>
              <a:t>Asthma exacerbations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Treatment with systemic corticosteroid therapy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C95BC4-44EB-464A-8685-2390B504C2BE}"/>
              </a:ext>
            </a:extLst>
          </p:cNvPr>
          <p:cNvSpPr txBox="1"/>
          <p:nvPr/>
        </p:nvSpPr>
        <p:spPr>
          <a:xfrm>
            <a:off x="122230" y="990600"/>
            <a:ext cx="2362200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AA or H/L adults at risk for asthma exacerbations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2B4B03-99E9-4815-8D42-5128302A8FEF}"/>
              </a:ext>
            </a:extLst>
          </p:cNvPr>
          <p:cNvSpPr txBox="1"/>
          <p:nvPr/>
        </p:nvSpPr>
        <p:spPr>
          <a:xfrm>
            <a:off x="152400" y="2486154"/>
            <a:ext cx="216377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 study visit</a:t>
            </a:r>
            <a:r>
              <a:rPr lang="en-US" sz="2400" dirty="0"/>
              <a:t>: video consent , baseline data, inhaler video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="" xmlns:a16="http://schemas.microsoft.com/office/drawing/2014/main" id="{B55C6550-2837-4007-A4F6-7ABAEB67173B}"/>
              </a:ext>
            </a:extLst>
          </p:cNvPr>
          <p:cNvSpPr/>
          <p:nvPr/>
        </p:nvSpPr>
        <p:spPr>
          <a:xfrm>
            <a:off x="990600" y="2190929"/>
            <a:ext cx="304800" cy="228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0D57DD13-387D-4241-B6D0-4AA501DB23E6}"/>
              </a:ext>
            </a:extLst>
          </p:cNvPr>
          <p:cNvSpPr/>
          <p:nvPr/>
        </p:nvSpPr>
        <p:spPr>
          <a:xfrm rot="17376249">
            <a:off x="2563442" y="3208679"/>
            <a:ext cx="304800" cy="63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="" xmlns:a16="http://schemas.microsoft.com/office/drawing/2014/main" id="{32CE3A07-F676-45C7-9A20-6F00F0A63F06}"/>
              </a:ext>
            </a:extLst>
          </p:cNvPr>
          <p:cNvSpPr/>
          <p:nvPr/>
        </p:nvSpPr>
        <p:spPr>
          <a:xfrm rot="14565475">
            <a:off x="2543081" y="2134972"/>
            <a:ext cx="304800" cy="58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FA39A7-6FB6-4150-80E1-D5419EF333D2}"/>
              </a:ext>
            </a:extLst>
          </p:cNvPr>
          <p:cNvSpPr txBox="1"/>
          <p:nvPr/>
        </p:nvSpPr>
        <p:spPr>
          <a:xfrm>
            <a:off x="2679497" y="1587483"/>
            <a:ext cx="11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A88627E-8B0A-4246-81D8-BB676D8493F7}"/>
              </a:ext>
            </a:extLst>
          </p:cNvPr>
          <p:cNvSpPr txBox="1"/>
          <p:nvPr/>
        </p:nvSpPr>
        <p:spPr>
          <a:xfrm>
            <a:off x="3023272" y="3218708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of Care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1C09A7-8367-4F47-965A-F0A8B6E0183D}"/>
              </a:ext>
            </a:extLst>
          </p:cNvPr>
          <p:cNvSpPr txBox="1"/>
          <p:nvPr/>
        </p:nvSpPr>
        <p:spPr>
          <a:xfrm>
            <a:off x="7550310" y="2472147"/>
            <a:ext cx="126590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15 Monthly Surveys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="" xmlns:a16="http://schemas.microsoft.com/office/drawing/2014/main" id="{BF3C9531-1D4C-427E-BBB5-23B14B9A0ECA}"/>
              </a:ext>
            </a:extLst>
          </p:cNvPr>
          <p:cNvSpPr/>
          <p:nvPr/>
        </p:nvSpPr>
        <p:spPr>
          <a:xfrm rot="14565475">
            <a:off x="6915633" y="3282154"/>
            <a:ext cx="304800" cy="580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="" xmlns:a16="http://schemas.microsoft.com/office/drawing/2014/main" id="{F194CF12-A0F4-4581-8137-D06E96BFCF08}"/>
              </a:ext>
            </a:extLst>
          </p:cNvPr>
          <p:cNvSpPr/>
          <p:nvPr/>
        </p:nvSpPr>
        <p:spPr>
          <a:xfrm rot="17376249">
            <a:off x="7015652" y="2055789"/>
            <a:ext cx="304800" cy="63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3A7EC0-3761-E543-BEFF-76CAFFE8E08F}"/>
              </a:ext>
            </a:extLst>
          </p:cNvPr>
          <p:cNvSpPr txBox="1"/>
          <p:nvPr/>
        </p:nvSpPr>
        <p:spPr>
          <a:xfrm>
            <a:off x="76200" y="5879068"/>
            <a:ext cx="6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dirty="0"/>
              <a:t>atient-</a:t>
            </a:r>
            <a:r>
              <a:rPr lang="en-US" b="1" dirty="0"/>
              <a:t>A</a:t>
            </a:r>
            <a:r>
              <a:rPr lang="en-US" dirty="0"/>
              <a:t>ctivated </a:t>
            </a:r>
            <a:r>
              <a:rPr lang="en-US" b="1" dirty="0"/>
              <a:t>R</a:t>
            </a:r>
            <a:r>
              <a:rPr lang="en-US" dirty="0"/>
              <a:t>eliever-</a:t>
            </a:r>
            <a:r>
              <a:rPr lang="en-US" b="1" dirty="0"/>
              <a:t>T</a:t>
            </a:r>
            <a:r>
              <a:rPr lang="en-US" dirty="0"/>
              <a:t>riggered </a:t>
            </a:r>
            <a:r>
              <a:rPr lang="en-US" b="1" dirty="0"/>
              <a:t>I</a:t>
            </a:r>
            <a:r>
              <a:rPr lang="en-US" dirty="0"/>
              <a:t>nhaled </a:t>
            </a:r>
            <a:r>
              <a:rPr lang="en-US" b="1" dirty="0" err="1"/>
              <a:t>C</a:t>
            </a:r>
            <a:r>
              <a:rPr lang="en-US" dirty="0" err="1"/>
              <a:t>ortico</a:t>
            </a:r>
            <a:r>
              <a:rPr lang="en-US" b="1" dirty="0" err="1"/>
              <a:t>S</a:t>
            </a:r>
            <a:r>
              <a:rPr lang="en-US" dirty="0" err="1"/>
              <a:t>teroid</a:t>
            </a:r>
            <a:r>
              <a:rPr lang="en-US" dirty="0"/>
              <a:t> (</a:t>
            </a:r>
            <a:r>
              <a:rPr lang="en-US" b="1" dirty="0"/>
              <a:t>PARTICS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8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3" grpId="0" animBg="1"/>
      <p:bldP spid="24" grpId="0" animBg="1"/>
      <p:bldP spid="26" grpId="0"/>
      <p:bldP spid="27" grpId="0"/>
      <p:bldP spid="29" grpId="0" animBg="1"/>
      <p:bldP spid="3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floor, indoor, table&#10;&#10;Description automatically generated"/>
          <p:cNvPicPr>
            <a:picLocks noChangeAspect="1"/>
          </p:cNvPicPr>
          <p:nvPr/>
        </p:nvPicPr>
        <p:blipFill rotWithShape="1">
          <a:blip r:embed="rId2"/>
          <a:srcRect l="5081" r="7937" b="2"/>
          <a:stretch/>
        </p:blipFill>
        <p:spPr>
          <a:xfrm>
            <a:off x="234004" y="228600"/>
            <a:ext cx="8675991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314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identified participants using Electronic Health Records (EHRs)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312"/>
            <a:ext cx="9144000" cy="56976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32"/>
              </a:spcBef>
              <a:buNone/>
            </a:pPr>
            <a:endParaRPr lang="en-US" sz="2000" dirty="0"/>
          </a:p>
          <a:p>
            <a:pPr marL="0" indent="0" algn="ctr">
              <a:spcBef>
                <a:spcPts val="1032"/>
              </a:spcBef>
              <a:buNone/>
            </a:pPr>
            <a:r>
              <a:rPr lang="en-US" sz="2200" b="1" dirty="0"/>
              <a:t>Queries of EHRs are being heavily leveraged as a potential cost-effective method for participant identification  </a:t>
            </a:r>
            <a:endParaRPr lang="en-US" sz="2200" dirty="0"/>
          </a:p>
          <a:p>
            <a:pPr>
              <a:spcBef>
                <a:spcPts val="1032"/>
              </a:spcBef>
            </a:pPr>
            <a:r>
              <a:rPr lang="en-US" sz="2000" dirty="0"/>
              <a:t>In previous studies using a minority population</a:t>
            </a:r>
          </a:p>
          <a:p>
            <a:pPr lvl="1">
              <a:spcBef>
                <a:spcPts val="1032"/>
              </a:spcBef>
            </a:pPr>
            <a:r>
              <a:rPr lang="en-US" sz="2000" dirty="0"/>
              <a:t>Blacks and Exacerbations on LABA v. Tiotropium (BELT)] </a:t>
            </a:r>
            <a:r>
              <a:rPr lang="en-US" sz="1600" dirty="0"/>
              <a:t>(Wechsler et al, JAMA 2015)</a:t>
            </a:r>
            <a:endParaRPr lang="en-US" sz="2000" dirty="0"/>
          </a:p>
          <a:p>
            <a:pPr lvl="1">
              <a:spcBef>
                <a:spcPts val="1032"/>
              </a:spcBef>
            </a:pPr>
            <a:r>
              <a:rPr lang="en-US" sz="2000" dirty="0"/>
              <a:t>Study sites recruited ~14% of EHR-identified patients (1100/~8000)</a:t>
            </a:r>
          </a:p>
          <a:p>
            <a:pPr>
              <a:spcBef>
                <a:spcPts val="1032"/>
              </a:spcBef>
            </a:pPr>
            <a:endParaRPr lang="en-US" sz="2000" dirty="0"/>
          </a:p>
          <a:p>
            <a:pPr>
              <a:spcBef>
                <a:spcPts val="1032"/>
              </a:spcBef>
            </a:pPr>
            <a:r>
              <a:rPr lang="en-US" sz="2000" dirty="0"/>
              <a:t>PREPARE study assumptions used the BELT EHR experience</a:t>
            </a:r>
          </a:p>
          <a:p>
            <a:pPr lvl="1">
              <a:spcBef>
                <a:spcPts val="1032"/>
              </a:spcBef>
            </a:pPr>
            <a:r>
              <a:rPr lang="en-US" sz="2000" dirty="0"/>
              <a:t>EHRs can identify patients taking the required </a:t>
            </a:r>
            <a:r>
              <a:rPr lang="en-US" sz="2000" u="sng" dirty="0"/>
              <a:t>medications </a:t>
            </a:r>
          </a:p>
          <a:p>
            <a:pPr lvl="2">
              <a:spcBef>
                <a:spcPts val="1032"/>
              </a:spcBef>
            </a:pPr>
            <a:r>
              <a:rPr lang="en-US" sz="2000" b="1" dirty="0"/>
              <a:t>Assume 80% of those identified will qualify when screened </a:t>
            </a:r>
          </a:p>
          <a:p>
            <a:pPr>
              <a:spcBef>
                <a:spcPts val="1032"/>
              </a:spcBef>
            </a:pPr>
            <a:endParaRPr lang="en-US" sz="2000" dirty="0"/>
          </a:p>
          <a:p>
            <a:pPr>
              <a:spcBef>
                <a:spcPts val="1032"/>
              </a:spcBef>
            </a:pPr>
            <a:r>
              <a:rPr lang="en-US" sz="2000" dirty="0"/>
              <a:t>UNC Chapel Hill is one of 18 participating sites</a:t>
            </a:r>
          </a:p>
          <a:p>
            <a:pPr lvl="1">
              <a:spcBef>
                <a:spcPts val="1032"/>
              </a:spcBef>
            </a:pPr>
            <a:r>
              <a:rPr lang="en-US" sz="1600" dirty="0"/>
              <a:t>UNC’s first pragmatic asthma clinical trial</a:t>
            </a:r>
          </a:p>
          <a:p>
            <a:pPr marL="0" indent="0">
              <a:spcBef>
                <a:spcPts val="1032"/>
              </a:spcBef>
              <a:buNone/>
            </a:pPr>
            <a:endParaRPr lang="en-US" sz="2000" dirty="0"/>
          </a:p>
          <a:p>
            <a:pPr marL="0" indent="0">
              <a:spcBef>
                <a:spcPts val="1032"/>
              </a:spcBef>
              <a:buNone/>
            </a:pP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93641-FB2D-054A-A18F-CB9B4948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4-Part Identification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D5AD2A-677F-4F43-B357-0AB0A4D48A3C}"/>
              </a:ext>
            </a:extLst>
          </p:cNvPr>
          <p:cNvSpPr txBox="1"/>
          <p:nvPr/>
        </p:nvSpPr>
        <p:spPr>
          <a:xfrm>
            <a:off x="3272234" y="982144"/>
            <a:ext cx="5719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Step 1: Carolina Data Warehouse (CDW) submission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Asthma in the problem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Ages 18-74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Hispanic/Latino, Black/African-American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B677815-CBA1-4C25-A521-8CAF1870CED8}"/>
              </a:ext>
            </a:extLst>
          </p:cNvPr>
          <p:cNvCxnSpPr>
            <a:cxnSpLocks/>
          </p:cNvCxnSpPr>
          <p:nvPr/>
        </p:nvCxnSpPr>
        <p:spPr>
          <a:xfrm>
            <a:off x="6519410" y="53113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F4E75080-1443-4A88-B11E-1C1EA9A6C1E0}"/>
              </a:ext>
            </a:extLst>
          </p:cNvPr>
          <p:cNvCxnSpPr>
            <a:cxnSpLocks/>
          </p:cNvCxnSpPr>
          <p:nvPr/>
        </p:nvCxnSpPr>
        <p:spPr>
          <a:xfrm>
            <a:off x="4472742" y="4372058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EE8A117-CDD2-4D6D-A6D2-D5FF40D430B5}"/>
              </a:ext>
            </a:extLst>
          </p:cNvPr>
          <p:cNvCxnSpPr>
            <a:cxnSpLocks/>
          </p:cNvCxnSpPr>
          <p:nvPr/>
        </p:nvCxnSpPr>
        <p:spPr>
          <a:xfrm>
            <a:off x="2786912" y="3227916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7071836B-7C8E-4BEB-B84B-75100FDC26D8}"/>
              </a:ext>
            </a:extLst>
          </p:cNvPr>
          <p:cNvCxnSpPr>
            <a:cxnSpLocks/>
          </p:cNvCxnSpPr>
          <p:nvPr/>
        </p:nvCxnSpPr>
        <p:spPr>
          <a:xfrm>
            <a:off x="1415441" y="22546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>
            <a:extLst>
              <a:ext uri="{FF2B5EF4-FFF2-40B4-BE49-F238E27FC236}">
                <a16:creationId xmlns="" xmlns:a16="http://schemas.microsoft.com/office/drawing/2014/main" id="{14BE98CB-2CFF-43C7-A42D-63EED994C662}"/>
              </a:ext>
            </a:extLst>
          </p:cNvPr>
          <p:cNvSpPr/>
          <p:nvPr/>
        </p:nvSpPr>
        <p:spPr>
          <a:xfrm>
            <a:off x="205986" y="916970"/>
            <a:ext cx="2527780" cy="1331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Patients Identified (Data Warehouse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="" xmlns:a16="http://schemas.microsoft.com/office/drawing/2014/main" id="{D9583BA2-F377-4369-9D48-EADC4A8F183B}"/>
              </a:ext>
            </a:extLst>
          </p:cNvPr>
          <p:cNvSpPr/>
          <p:nvPr/>
        </p:nvSpPr>
        <p:spPr>
          <a:xfrm>
            <a:off x="1669846" y="2755726"/>
            <a:ext cx="1847393" cy="671135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Chart Review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="" xmlns:a16="http://schemas.microsoft.com/office/drawing/2014/main" id="{8F1FCB04-2F4A-4D17-89F5-283A41DCAAE3}"/>
              </a:ext>
            </a:extLst>
          </p:cNvPr>
          <p:cNvSpPr/>
          <p:nvPr/>
        </p:nvSpPr>
        <p:spPr>
          <a:xfrm>
            <a:off x="2868620" y="3752067"/>
            <a:ext cx="2051391" cy="658463"/>
          </a:xfrm>
          <a:prstGeom prst="flowChart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Made Contact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="" xmlns:a16="http://schemas.microsoft.com/office/drawing/2014/main" id="{EEEAF27A-A182-475B-A6BA-1D6754A20B63}"/>
              </a:ext>
            </a:extLst>
          </p:cNvPr>
          <p:cNvSpPr/>
          <p:nvPr/>
        </p:nvSpPr>
        <p:spPr>
          <a:xfrm>
            <a:off x="5211778" y="4461750"/>
            <a:ext cx="1698273" cy="96583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Screened Patients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="" xmlns:a16="http://schemas.microsoft.com/office/drawing/2014/main" id="{38B45D00-2F98-4320-96BB-B7D5886E9267}"/>
              </a:ext>
            </a:extLst>
          </p:cNvPr>
          <p:cNvSpPr/>
          <p:nvPr/>
        </p:nvSpPr>
        <p:spPr>
          <a:xfrm>
            <a:off x="7272656" y="5454884"/>
            <a:ext cx="1714500" cy="1114425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Scheduled and Enrolled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27F494-6C44-4059-81E4-095FDFDB7B69}"/>
              </a:ext>
            </a:extLst>
          </p:cNvPr>
          <p:cNvSpPr txBox="1"/>
          <p:nvPr/>
        </p:nvSpPr>
        <p:spPr>
          <a:xfrm rot="10800000" flipV="1">
            <a:off x="34948" y="5080336"/>
            <a:ext cx="705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Seen for asthma diagnosis in the past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a </a:t>
            </a:r>
            <a:r>
              <a:rPr lang="en-US" sz="2000" b="1" dirty="0"/>
              <a:t>daily</a:t>
            </a:r>
            <a:r>
              <a:rPr lang="en-US" sz="2000" dirty="0"/>
              <a:t> ICS or ICS/LABA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not have another chronic lung disease other than asthma </a:t>
            </a:r>
          </a:p>
        </p:txBody>
      </p:sp>
    </p:spTree>
    <p:extLst>
      <p:ext uri="{BB962C8B-B14F-4D97-AF65-F5344CB8AC3E}">
        <p14:creationId xmlns:p14="http://schemas.microsoft.com/office/powerpoint/2010/main" val="3975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93641-FB2D-054A-A18F-CB9B4948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4-Part Identification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5015A4-2215-4415-B46B-BE0410E857AC}"/>
              </a:ext>
            </a:extLst>
          </p:cNvPr>
          <p:cNvSpPr txBox="1"/>
          <p:nvPr/>
        </p:nvSpPr>
        <p:spPr>
          <a:xfrm>
            <a:off x="859654" y="4267200"/>
            <a:ext cx="194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1038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D5AD2A-677F-4F43-B357-0AB0A4D48A3C}"/>
              </a:ext>
            </a:extLst>
          </p:cNvPr>
          <p:cNvSpPr txBox="1"/>
          <p:nvPr/>
        </p:nvSpPr>
        <p:spPr>
          <a:xfrm>
            <a:off x="3644803" y="1000263"/>
            <a:ext cx="4832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/>
              <a:t>Step 2: CDW refinement</a:t>
            </a:r>
          </a:p>
          <a:p>
            <a:pPr algn="ctr"/>
            <a:r>
              <a:rPr lang="en-US" sz="2000" dirty="0"/>
              <a:t>From CDW identified patients: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Review from clinics whose providers have agreed to have their patients contacted</a:t>
            </a:r>
          </a:p>
          <a:p>
            <a:r>
              <a:rPr lang="en-US" sz="2000" b="1" i="1" dirty="0"/>
              <a:t>                                     &amp;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Who reviewed the Asthma IQ guidelines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09D0D1-880A-AE4E-A3A2-4FEDD689FA4B}"/>
              </a:ext>
            </a:extLst>
          </p:cNvPr>
          <p:cNvSpPr txBox="1"/>
          <p:nvPr/>
        </p:nvSpPr>
        <p:spPr>
          <a:xfrm>
            <a:off x="148135" y="4953000"/>
            <a:ext cx="336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Time?</a:t>
            </a:r>
          </a:p>
          <a:p>
            <a:pPr algn="ctr"/>
            <a:r>
              <a:rPr lang="en-US" sz="2000" dirty="0"/>
              <a:t>Processing Data Warehouse</a:t>
            </a:r>
          </a:p>
          <a:p>
            <a:pPr algn="ctr"/>
            <a:r>
              <a:rPr lang="en-US" sz="2000" dirty="0"/>
              <a:t>3 hours per quarter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EA8DB0F-A828-475B-9036-776E08BF8C15}"/>
              </a:ext>
            </a:extLst>
          </p:cNvPr>
          <p:cNvCxnSpPr>
            <a:cxnSpLocks/>
          </p:cNvCxnSpPr>
          <p:nvPr/>
        </p:nvCxnSpPr>
        <p:spPr>
          <a:xfrm>
            <a:off x="6519410" y="53113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022229C0-B948-4E51-820F-94343015AE65}"/>
              </a:ext>
            </a:extLst>
          </p:cNvPr>
          <p:cNvCxnSpPr>
            <a:cxnSpLocks/>
          </p:cNvCxnSpPr>
          <p:nvPr/>
        </p:nvCxnSpPr>
        <p:spPr>
          <a:xfrm>
            <a:off x="4472742" y="4372058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357ED34E-FA3E-4B99-8EFC-9BB58BD05886}"/>
              </a:ext>
            </a:extLst>
          </p:cNvPr>
          <p:cNvCxnSpPr>
            <a:cxnSpLocks/>
          </p:cNvCxnSpPr>
          <p:nvPr/>
        </p:nvCxnSpPr>
        <p:spPr>
          <a:xfrm>
            <a:off x="2786912" y="3227916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200326F3-CB8D-45E5-AEDA-26376293B7A7}"/>
              </a:ext>
            </a:extLst>
          </p:cNvPr>
          <p:cNvCxnSpPr>
            <a:cxnSpLocks/>
          </p:cNvCxnSpPr>
          <p:nvPr/>
        </p:nvCxnSpPr>
        <p:spPr>
          <a:xfrm>
            <a:off x="1415441" y="22546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="" xmlns:a16="http://schemas.microsoft.com/office/drawing/2014/main" id="{7E2F9847-CF64-443E-B2CE-D4FBAF7DEED7}"/>
              </a:ext>
            </a:extLst>
          </p:cNvPr>
          <p:cNvSpPr/>
          <p:nvPr/>
        </p:nvSpPr>
        <p:spPr>
          <a:xfrm>
            <a:off x="205986" y="916970"/>
            <a:ext cx="2527780" cy="1331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Patients Identified (Data Warehouse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="" xmlns:a16="http://schemas.microsoft.com/office/drawing/2014/main" id="{09875B0E-06E0-40C6-8ADC-A9A4C0B138A2}"/>
              </a:ext>
            </a:extLst>
          </p:cNvPr>
          <p:cNvSpPr/>
          <p:nvPr/>
        </p:nvSpPr>
        <p:spPr>
          <a:xfrm>
            <a:off x="1669846" y="2755726"/>
            <a:ext cx="1847393" cy="671135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Chart Review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="" xmlns:a16="http://schemas.microsoft.com/office/drawing/2014/main" id="{A095CADC-E40B-4C38-A537-BB670DE3C3E8}"/>
              </a:ext>
            </a:extLst>
          </p:cNvPr>
          <p:cNvSpPr/>
          <p:nvPr/>
        </p:nvSpPr>
        <p:spPr>
          <a:xfrm>
            <a:off x="2868620" y="3752067"/>
            <a:ext cx="2051391" cy="658463"/>
          </a:xfrm>
          <a:prstGeom prst="flowChart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Made Contact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7961B90A-D8FB-44D9-A023-873898D0BEBA}"/>
              </a:ext>
            </a:extLst>
          </p:cNvPr>
          <p:cNvSpPr/>
          <p:nvPr/>
        </p:nvSpPr>
        <p:spPr>
          <a:xfrm>
            <a:off x="5211778" y="4461750"/>
            <a:ext cx="1698273" cy="96583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Screened Patients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="" xmlns:a16="http://schemas.microsoft.com/office/drawing/2014/main" id="{A8D8FDCD-A45E-465D-BCB6-19ED1399DCDC}"/>
              </a:ext>
            </a:extLst>
          </p:cNvPr>
          <p:cNvSpPr/>
          <p:nvPr/>
        </p:nvSpPr>
        <p:spPr>
          <a:xfrm>
            <a:off x="7272656" y="5454884"/>
            <a:ext cx="1714500" cy="1114425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Scheduled and Enrolled</a:t>
            </a:r>
          </a:p>
        </p:txBody>
      </p:sp>
    </p:spTree>
    <p:extLst>
      <p:ext uri="{BB962C8B-B14F-4D97-AF65-F5344CB8AC3E}">
        <p14:creationId xmlns:p14="http://schemas.microsoft.com/office/powerpoint/2010/main" val="3856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93641-FB2D-054A-A18F-CB9B4948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4-Part Identification Strategy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D7C969-7882-4002-BEA6-E7F6B37C7515}"/>
              </a:ext>
            </a:extLst>
          </p:cNvPr>
          <p:cNvSpPr txBox="1"/>
          <p:nvPr/>
        </p:nvSpPr>
        <p:spPr>
          <a:xfrm>
            <a:off x="5095133" y="3232062"/>
            <a:ext cx="362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479</a:t>
            </a:r>
            <a:r>
              <a:rPr lang="en-US" sz="2200" dirty="0"/>
              <a:t> eligible after chart review</a:t>
            </a:r>
          </a:p>
          <a:p>
            <a:r>
              <a:rPr lang="en-US" sz="2200" b="1" dirty="0">
                <a:highlight>
                  <a:srgbClr val="FFFF00"/>
                </a:highlight>
              </a:rPr>
              <a:t>46% sensitivity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D5AD2A-677F-4F43-B357-0AB0A4D48A3C}"/>
              </a:ext>
            </a:extLst>
          </p:cNvPr>
          <p:cNvSpPr txBox="1"/>
          <p:nvPr/>
        </p:nvSpPr>
        <p:spPr>
          <a:xfrm>
            <a:off x="3090703" y="1114361"/>
            <a:ext cx="6029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Step 3 Review the EHR (clinical notes, med list, &amp; PFTs)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Confirm current medication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PFT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 scores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C2A726-45F2-5446-B081-C0D606153FAF}"/>
              </a:ext>
            </a:extLst>
          </p:cNvPr>
          <p:cNvSpPr txBox="1"/>
          <p:nvPr/>
        </p:nvSpPr>
        <p:spPr>
          <a:xfrm>
            <a:off x="76200" y="4610071"/>
            <a:ext cx="6195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Time?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/>
              <a:t>30 minutes/chart x 1038 charts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/>
              <a:t>239 hours to identify eligible participants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u="sng" dirty="0"/>
              <a:t>288 hours to exclude ineligible participants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85CD219-FA6A-4965-8ABC-621B3A7C3903}"/>
              </a:ext>
            </a:extLst>
          </p:cNvPr>
          <p:cNvCxnSpPr>
            <a:cxnSpLocks/>
          </p:cNvCxnSpPr>
          <p:nvPr/>
        </p:nvCxnSpPr>
        <p:spPr>
          <a:xfrm>
            <a:off x="6519410" y="53113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76F749C-9271-498B-AEB1-2FF9436BD5A0}"/>
              </a:ext>
            </a:extLst>
          </p:cNvPr>
          <p:cNvCxnSpPr>
            <a:cxnSpLocks/>
          </p:cNvCxnSpPr>
          <p:nvPr/>
        </p:nvCxnSpPr>
        <p:spPr>
          <a:xfrm>
            <a:off x="4472742" y="4372058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EA040BA-AF09-48B9-8BA3-BE9A6550D21F}"/>
              </a:ext>
            </a:extLst>
          </p:cNvPr>
          <p:cNvCxnSpPr>
            <a:cxnSpLocks/>
          </p:cNvCxnSpPr>
          <p:nvPr/>
        </p:nvCxnSpPr>
        <p:spPr>
          <a:xfrm>
            <a:off x="2786912" y="3227916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6BC824F7-FD13-4852-8C24-C3E11BA7AA04}"/>
              </a:ext>
            </a:extLst>
          </p:cNvPr>
          <p:cNvCxnSpPr>
            <a:cxnSpLocks/>
          </p:cNvCxnSpPr>
          <p:nvPr/>
        </p:nvCxnSpPr>
        <p:spPr>
          <a:xfrm>
            <a:off x="1415441" y="2254685"/>
            <a:ext cx="739036" cy="50104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="" xmlns:a16="http://schemas.microsoft.com/office/drawing/2014/main" id="{8C3C207F-F0B3-4941-BE8C-CB9A70A391A3}"/>
              </a:ext>
            </a:extLst>
          </p:cNvPr>
          <p:cNvSpPr/>
          <p:nvPr/>
        </p:nvSpPr>
        <p:spPr>
          <a:xfrm>
            <a:off x="205986" y="916970"/>
            <a:ext cx="2527780" cy="1331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Patients Identified (Data Warehouse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="" xmlns:a16="http://schemas.microsoft.com/office/drawing/2014/main" id="{52CE487C-402C-4C7C-ACFC-5AE53EF50AEB}"/>
              </a:ext>
            </a:extLst>
          </p:cNvPr>
          <p:cNvSpPr/>
          <p:nvPr/>
        </p:nvSpPr>
        <p:spPr>
          <a:xfrm>
            <a:off x="1669846" y="2755726"/>
            <a:ext cx="1847393" cy="671135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Chart Review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="" xmlns:a16="http://schemas.microsoft.com/office/drawing/2014/main" id="{4990AEEB-971A-453B-9CBD-79B6E7A8214F}"/>
              </a:ext>
            </a:extLst>
          </p:cNvPr>
          <p:cNvSpPr/>
          <p:nvPr/>
        </p:nvSpPr>
        <p:spPr>
          <a:xfrm>
            <a:off x="2868620" y="3752067"/>
            <a:ext cx="2051391" cy="658463"/>
          </a:xfrm>
          <a:prstGeom prst="flowChartProces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Made Contact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2D9ED081-214E-4413-82FC-9499FE32050F}"/>
              </a:ext>
            </a:extLst>
          </p:cNvPr>
          <p:cNvSpPr/>
          <p:nvPr/>
        </p:nvSpPr>
        <p:spPr>
          <a:xfrm>
            <a:off x="5211778" y="4461750"/>
            <a:ext cx="1698273" cy="96583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Screened Patients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="" xmlns:a16="http://schemas.microsoft.com/office/drawing/2014/main" id="{76C23A6A-293B-4E8C-A29B-A25D587D64D0}"/>
              </a:ext>
            </a:extLst>
          </p:cNvPr>
          <p:cNvSpPr/>
          <p:nvPr/>
        </p:nvSpPr>
        <p:spPr>
          <a:xfrm>
            <a:off x="7272656" y="5454884"/>
            <a:ext cx="1714500" cy="1114425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Scheduled and Enrolled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077AA7-3284-1543-9FAC-99352F25DD3D}"/>
              </a:ext>
            </a:extLst>
          </p:cNvPr>
          <p:cNvSpPr txBox="1"/>
          <p:nvPr/>
        </p:nvSpPr>
        <p:spPr>
          <a:xfrm>
            <a:off x="5715000" y="2799405"/>
            <a:ext cx="205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1038 Patients</a:t>
            </a:r>
          </a:p>
        </p:txBody>
      </p:sp>
    </p:spTree>
    <p:extLst>
      <p:ext uri="{BB962C8B-B14F-4D97-AF65-F5344CB8AC3E}">
        <p14:creationId xmlns:p14="http://schemas.microsoft.com/office/powerpoint/2010/main" val="16924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1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algn="ctr">
          <a:lnSpc>
            <a:spcPct val="107000"/>
          </a:lnSpc>
          <a:spcBef>
            <a:spcPts val="0"/>
          </a:spcBef>
          <a:spcAft>
            <a:spcPts val="800"/>
          </a:spcAft>
          <a:defRPr sz="1600" dirty="0">
            <a:effectLst/>
            <a:ea typeface="Calibri" panose="020F0502020204030204" pitchFamily="34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18835</TotalTime>
  <Words>826</Words>
  <Application>Microsoft Office PowerPoint</Application>
  <PresentationFormat>On-screen Show (4:3)</PresentationFormat>
  <Paragraphs>169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(Body)</vt:lpstr>
      <vt:lpstr>Calibri Light</vt:lpstr>
      <vt:lpstr>Times New Roman</vt:lpstr>
      <vt:lpstr>Wingdings</vt:lpstr>
      <vt:lpstr>Office Theme</vt:lpstr>
      <vt:lpstr>PowerPoint Presentation</vt:lpstr>
      <vt:lpstr>Blacks and Hispanics have a disproportionately  higher asthma burden (2007-2009)</vt:lpstr>
      <vt:lpstr>Reasons for this disparity?</vt:lpstr>
      <vt:lpstr>PREPARE Study Design</vt:lpstr>
      <vt:lpstr>PowerPoint Presentation</vt:lpstr>
      <vt:lpstr>PREPARE identified participants using Electronic Health Records (EHRs)</vt:lpstr>
      <vt:lpstr>4-Part Identification Strategy</vt:lpstr>
      <vt:lpstr>4-Part Identification Strategy</vt:lpstr>
      <vt:lpstr>4-Part Identification Strategy</vt:lpstr>
      <vt:lpstr>4-Part Identification Strategy</vt:lpstr>
      <vt:lpstr>PowerPoint Presentation</vt:lpstr>
      <vt:lpstr>Most commonly identified reasons for ineligibility</vt:lpstr>
      <vt:lpstr>Conclusions</vt:lpstr>
      <vt:lpstr>Conclusions</vt:lpstr>
      <vt:lpstr>Conclusions</vt:lpstr>
      <vt:lpstr>Acknowledgements &amp;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Limitations of electronic health records in identifying study participants for pragmatic asthma studies</dc:title>
  <dc:creator>Mottus, Kathleen M</dc:creator>
  <cp:lastModifiedBy>user1</cp:lastModifiedBy>
  <cp:revision>111</cp:revision>
  <dcterms:created xsi:type="dcterms:W3CDTF">2019-06-04T15:33:58Z</dcterms:created>
  <dcterms:modified xsi:type="dcterms:W3CDTF">2019-06-24T17:59:59Z</dcterms:modified>
</cp:coreProperties>
</file>