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6" r:id="rId1"/>
  </p:sldMasterIdLst>
  <p:notesMasterIdLst>
    <p:notesMasterId r:id="rId23"/>
  </p:notesMasterIdLst>
  <p:sldIdLst>
    <p:sldId id="278" r:id="rId2"/>
    <p:sldId id="258" r:id="rId3"/>
    <p:sldId id="260" r:id="rId4"/>
    <p:sldId id="257" r:id="rId5"/>
    <p:sldId id="259" r:id="rId6"/>
    <p:sldId id="271" r:id="rId7"/>
    <p:sldId id="264" r:id="rId8"/>
    <p:sldId id="279" r:id="rId9"/>
    <p:sldId id="266" r:id="rId10"/>
    <p:sldId id="270" r:id="rId11"/>
    <p:sldId id="272" r:id="rId12"/>
    <p:sldId id="273" r:id="rId13"/>
    <p:sldId id="268" r:id="rId14"/>
    <p:sldId id="274" r:id="rId15"/>
    <p:sldId id="275" r:id="rId16"/>
    <p:sldId id="276" r:id="rId17"/>
    <p:sldId id="277" r:id="rId18"/>
    <p:sldId id="282" r:id="rId19"/>
    <p:sldId id="281" r:id="rId20"/>
    <p:sldId id="263" r:id="rId21"/>
    <p:sldId id="26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snapToGrid="0" snapToObjects="1">
      <p:cViewPr varScale="1">
        <p:scale>
          <a:sx n="84" d="100"/>
          <a:sy n="84" d="100"/>
        </p:scale>
        <p:origin x="629" y="8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AC0C15-B9D4-0F43-8BFD-897EEF3B502C}" type="datetimeFigureOut">
              <a:rPr lang="en-US" smtClean="0"/>
              <a:t>6/24/2019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64E4BF-0A55-FB49-A1BC-2FB5800C942D}" type="slidenum">
              <a:rPr lang="en-US" smtClean="0"/>
              <a:t>‹#›</a:t>
            </a:fld>
            <a:endParaRPr lang="en-US"/>
          </a:p>
        </p:txBody>
      </p:sp>
    </p:spTree>
    <p:extLst>
      <p:ext uri="{BB962C8B-B14F-4D97-AF65-F5344CB8AC3E}">
        <p14:creationId xmlns:p14="http://schemas.microsoft.com/office/powerpoint/2010/main" val="1913071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p:txBody>
      </p:sp>
      <p:sp>
        <p:nvSpPr>
          <p:cNvPr id="4" name="Slide Number Placeholder 3"/>
          <p:cNvSpPr>
            <a:spLocks noGrp="1"/>
          </p:cNvSpPr>
          <p:nvPr>
            <p:ph type="sldNum" sz="quarter" idx="5"/>
          </p:nvPr>
        </p:nvSpPr>
        <p:spPr/>
        <p:txBody>
          <a:bodyPr/>
          <a:lstStyle/>
          <a:p>
            <a:fld id="{5E64E4BF-0A55-FB49-A1BC-2FB5800C942D}" type="slidenum">
              <a:rPr lang="en-US" smtClean="0"/>
              <a:t>1</a:t>
            </a:fld>
            <a:endParaRPr lang="en-US"/>
          </a:p>
        </p:txBody>
      </p:sp>
    </p:spTree>
    <p:extLst>
      <p:ext uri="{BB962C8B-B14F-4D97-AF65-F5344CB8AC3E}">
        <p14:creationId xmlns:p14="http://schemas.microsoft.com/office/powerpoint/2010/main" val="1926309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hub and spoke model that we currently have in place involves the team working at the Hub and the spokes which include rural clinics that are part of mind springs and two PCP offices. We are working with community leaders in steamboat for expansion to the jail and the mesa county jail. I will go into the differences of the two jails in later slides</a:t>
            </a:r>
          </a:p>
        </p:txBody>
      </p:sp>
      <p:sp>
        <p:nvSpPr>
          <p:cNvPr id="4" name="Slide Number Placeholder 3"/>
          <p:cNvSpPr>
            <a:spLocks noGrp="1"/>
          </p:cNvSpPr>
          <p:nvPr>
            <p:ph type="sldNum" sz="quarter" idx="5"/>
          </p:nvPr>
        </p:nvSpPr>
        <p:spPr/>
        <p:txBody>
          <a:bodyPr/>
          <a:lstStyle/>
          <a:p>
            <a:fld id="{5E64E4BF-0A55-FB49-A1BC-2FB5800C942D}" type="slidenum">
              <a:rPr lang="en-US" smtClean="0"/>
              <a:t>13</a:t>
            </a:fld>
            <a:endParaRPr lang="en-US"/>
          </a:p>
        </p:txBody>
      </p:sp>
    </p:spTree>
    <p:extLst>
      <p:ext uri="{BB962C8B-B14F-4D97-AF65-F5344CB8AC3E}">
        <p14:creationId xmlns:p14="http://schemas.microsoft.com/office/powerpoint/2010/main" val="4236494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Clients come to us by referral. Either self or through a PCP. They are informed that we will be communicating with their PCP and they sign a release of information. We work to help them establish a PCP if they have not been established with one.</a:t>
            </a:r>
          </a:p>
        </p:txBody>
      </p:sp>
      <p:sp>
        <p:nvSpPr>
          <p:cNvPr id="4" name="Slide Number Placeholder 3"/>
          <p:cNvSpPr>
            <a:spLocks noGrp="1"/>
          </p:cNvSpPr>
          <p:nvPr>
            <p:ph type="sldNum" sz="quarter" idx="5"/>
          </p:nvPr>
        </p:nvSpPr>
        <p:spPr/>
        <p:txBody>
          <a:bodyPr/>
          <a:lstStyle/>
          <a:p>
            <a:fld id="{5E64E4BF-0A55-FB49-A1BC-2FB5800C942D}" type="slidenum">
              <a:rPr lang="en-US" smtClean="0"/>
              <a:t>14</a:t>
            </a:fld>
            <a:endParaRPr lang="en-US"/>
          </a:p>
        </p:txBody>
      </p:sp>
    </p:spTree>
    <p:extLst>
      <p:ext uri="{BB962C8B-B14F-4D97-AF65-F5344CB8AC3E}">
        <p14:creationId xmlns:p14="http://schemas.microsoft.com/office/powerpoint/2010/main" val="2764462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Maintenance client is defined as someone already receiving buprenorphine through our clinic or transferred from another client. All new clients will have a full diagnostic evaluation for appropriateness in our program. Either dosed and return the following day or given a 7 day prescription</a:t>
            </a:r>
          </a:p>
        </p:txBody>
      </p:sp>
      <p:sp>
        <p:nvSpPr>
          <p:cNvPr id="4" name="Slide Number Placeholder 3"/>
          <p:cNvSpPr>
            <a:spLocks noGrp="1"/>
          </p:cNvSpPr>
          <p:nvPr>
            <p:ph type="sldNum" sz="quarter" idx="5"/>
          </p:nvPr>
        </p:nvSpPr>
        <p:spPr/>
        <p:txBody>
          <a:bodyPr/>
          <a:lstStyle/>
          <a:p>
            <a:fld id="{5E64E4BF-0A55-FB49-A1BC-2FB5800C942D}" type="slidenum">
              <a:rPr lang="en-US" smtClean="0"/>
              <a:t>15</a:t>
            </a:fld>
            <a:endParaRPr lang="en-US"/>
          </a:p>
        </p:txBody>
      </p:sp>
    </p:spTree>
    <p:extLst>
      <p:ext uri="{BB962C8B-B14F-4D97-AF65-F5344CB8AC3E}">
        <p14:creationId xmlns:p14="http://schemas.microsoft.com/office/powerpoint/2010/main" val="1696292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we had a solid process in Grand Junction, clinics established in rural areas. Staff had to be trained in these areas.</a:t>
            </a:r>
          </a:p>
        </p:txBody>
      </p:sp>
      <p:sp>
        <p:nvSpPr>
          <p:cNvPr id="4" name="Slide Number Placeholder 3"/>
          <p:cNvSpPr>
            <a:spLocks noGrp="1"/>
          </p:cNvSpPr>
          <p:nvPr>
            <p:ph type="sldNum" sz="quarter" idx="5"/>
          </p:nvPr>
        </p:nvSpPr>
        <p:spPr/>
        <p:txBody>
          <a:bodyPr/>
          <a:lstStyle/>
          <a:p>
            <a:fld id="{5E64E4BF-0A55-FB49-A1BC-2FB5800C942D}" type="slidenum">
              <a:rPr lang="en-US" smtClean="0"/>
              <a:t>17</a:t>
            </a:fld>
            <a:endParaRPr lang="en-US"/>
          </a:p>
        </p:txBody>
      </p:sp>
    </p:spTree>
    <p:extLst>
      <p:ext uri="{BB962C8B-B14F-4D97-AF65-F5344CB8AC3E}">
        <p14:creationId xmlns:p14="http://schemas.microsoft.com/office/powerpoint/2010/main" val="2226482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felt that it is an exception to have the patient not come to the hub for induction. However some new clients did not require an induction. In this case they could be seen for initial evaluation via telemedicine</a:t>
            </a:r>
          </a:p>
        </p:txBody>
      </p:sp>
      <p:sp>
        <p:nvSpPr>
          <p:cNvPr id="4" name="Slide Number Placeholder 3"/>
          <p:cNvSpPr>
            <a:spLocks noGrp="1"/>
          </p:cNvSpPr>
          <p:nvPr>
            <p:ph type="sldNum" sz="quarter" idx="5"/>
          </p:nvPr>
        </p:nvSpPr>
        <p:spPr/>
        <p:txBody>
          <a:bodyPr/>
          <a:lstStyle/>
          <a:p>
            <a:fld id="{5E64E4BF-0A55-FB49-A1BC-2FB5800C942D}" type="slidenum">
              <a:rPr lang="en-US" smtClean="0"/>
              <a:t>18</a:t>
            </a:fld>
            <a:endParaRPr lang="en-US"/>
          </a:p>
        </p:txBody>
      </p:sp>
    </p:spTree>
    <p:extLst>
      <p:ext uri="{BB962C8B-B14F-4D97-AF65-F5344CB8AC3E}">
        <p14:creationId xmlns:p14="http://schemas.microsoft.com/office/powerpoint/2010/main" val="1663365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Mesa county jail wanted to do the inductions themselves and then refer the patients to Mind Springs. Steamboat jail asked for our assistance with the entire process.</a:t>
            </a:r>
          </a:p>
        </p:txBody>
      </p:sp>
      <p:sp>
        <p:nvSpPr>
          <p:cNvPr id="4" name="Slide Number Placeholder 3"/>
          <p:cNvSpPr>
            <a:spLocks noGrp="1"/>
          </p:cNvSpPr>
          <p:nvPr>
            <p:ph type="sldNum" sz="quarter" idx="5"/>
          </p:nvPr>
        </p:nvSpPr>
        <p:spPr/>
        <p:txBody>
          <a:bodyPr/>
          <a:lstStyle/>
          <a:p>
            <a:fld id="{5E64E4BF-0A55-FB49-A1BC-2FB5800C942D}" type="slidenum">
              <a:rPr lang="en-US" smtClean="0"/>
              <a:t>19</a:t>
            </a:fld>
            <a:endParaRPr lang="en-US"/>
          </a:p>
        </p:txBody>
      </p:sp>
    </p:spTree>
    <p:extLst>
      <p:ext uri="{BB962C8B-B14F-4D97-AF65-F5344CB8AC3E}">
        <p14:creationId xmlns:p14="http://schemas.microsoft.com/office/powerpoint/2010/main" val="3115406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no conflict of interest</a:t>
            </a:r>
          </a:p>
        </p:txBody>
      </p:sp>
      <p:sp>
        <p:nvSpPr>
          <p:cNvPr id="4" name="Slide Number Placeholder 3"/>
          <p:cNvSpPr>
            <a:spLocks noGrp="1"/>
          </p:cNvSpPr>
          <p:nvPr>
            <p:ph type="sldNum" sz="quarter" idx="5"/>
          </p:nvPr>
        </p:nvSpPr>
        <p:spPr/>
        <p:txBody>
          <a:bodyPr/>
          <a:lstStyle/>
          <a:p>
            <a:fld id="{5E64E4BF-0A55-FB49-A1BC-2FB5800C942D}" type="slidenum">
              <a:rPr lang="en-US" smtClean="0"/>
              <a:t>3</a:t>
            </a:fld>
            <a:endParaRPr lang="en-US"/>
          </a:p>
        </p:txBody>
      </p:sp>
    </p:spTree>
    <p:extLst>
      <p:ext uri="{BB962C8B-B14F-4D97-AF65-F5344CB8AC3E}">
        <p14:creationId xmlns:p14="http://schemas.microsoft.com/office/powerpoint/2010/main" val="104313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Vermont Hub-and-Spoke Model modified for a Rural setting. Mind Springs Health covers the entire western Slope</a:t>
            </a:r>
          </a:p>
        </p:txBody>
      </p:sp>
      <p:sp>
        <p:nvSpPr>
          <p:cNvPr id="4" name="Slide Number Placeholder 3"/>
          <p:cNvSpPr>
            <a:spLocks noGrp="1"/>
          </p:cNvSpPr>
          <p:nvPr>
            <p:ph type="sldNum" sz="quarter" idx="5"/>
          </p:nvPr>
        </p:nvSpPr>
        <p:spPr/>
        <p:txBody>
          <a:bodyPr/>
          <a:lstStyle/>
          <a:p>
            <a:fld id="{5E64E4BF-0A55-FB49-A1BC-2FB5800C942D}" type="slidenum">
              <a:rPr lang="en-US" smtClean="0"/>
              <a:t>5</a:t>
            </a:fld>
            <a:endParaRPr lang="en-US"/>
          </a:p>
        </p:txBody>
      </p:sp>
    </p:spTree>
    <p:extLst>
      <p:ext uri="{BB962C8B-B14F-4D97-AF65-F5344CB8AC3E}">
        <p14:creationId xmlns:p14="http://schemas.microsoft.com/office/powerpoint/2010/main" val="888595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geography of Western Colorado, length of time between clinics and inclement weather issues</a:t>
            </a:r>
          </a:p>
        </p:txBody>
      </p:sp>
      <p:sp>
        <p:nvSpPr>
          <p:cNvPr id="4" name="Slide Number Placeholder 3"/>
          <p:cNvSpPr>
            <a:spLocks noGrp="1"/>
          </p:cNvSpPr>
          <p:nvPr>
            <p:ph type="sldNum" sz="quarter" idx="5"/>
          </p:nvPr>
        </p:nvSpPr>
        <p:spPr/>
        <p:txBody>
          <a:bodyPr/>
          <a:lstStyle/>
          <a:p>
            <a:fld id="{5E64E4BF-0A55-FB49-A1BC-2FB5800C942D}" type="slidenum">
              <a:rPr lang="en-US" smtClean="0"/>
              <a:t>6</a:t>
            </a:fld>
            <a:endParaRPr lang="en-US"/>
          </a:p>
        </p:txBody>
      </p:sp>
    </p:spTree>
    <p:extLst>
      <p:ext uri="{BB962C8B-B14F-4D97-AF65-F5344CB8AC3E}">
        <p14:creationId xmlns:p14="http://schemas.microsoft.com/office/powerpoint/2010/main" val="2445915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15a4f7405_0_16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515a4f7405_0_1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From 2012 to 2016 overdose rates are higher overall but in 2017 there was a huge spike</a:t>
            </a:r>
            <a:endParaRPr dirty="0"/>
          </a:p>
        </p:txBody>
      </p:sp>
    </p:spTree>
    <p:extLst>
      <p:ext uri="{BB962C8B-B14F-4D97-AF65-F5344CB8AC3E}">
        <p14:creationId xmlns:p14="http://schemas.microsoft.com/office/powerpoint/2010/main" val="1822793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 report shows that there has been a decrease for the first time. Likely thought to be a result of what we are doing in the local area.</a:t>
            </a:r>
          </a:p>
        </p:txBody>
      </p:sp>
      <p:sp>
        <p:nvSpPr>
          <p:cNvPr id="4" name="Slide Number Placeholder 3"/>
          <p:cNvSpPr>
            <a:spLocks noGrp="1"/>
          </p:cNvSpPr>
          <p:nvPr>
            <p:ph type="sldNum" sz="quarter" idx="5"/>
          </p:nvPr>
        </p:nvSpPr>
        <p:spPr/>
        <p:txBody>
          <a:bodyPr/>
          <a:lstStyle/>
          <a:p>
            <a:fld id="{5E64E4BF-0A55-FB49-A1BC-2FB5800C942D}" type="slidenum">
              <a:rPr lang="en-US" smtClean="0"/>
              <a:t>8</a:t>
            </a:fld>
            <a:endParaRPr lang="en-US"/>
          </a:p>
        </p:txBody>
      </p:sp>
    </p:spTree>
    <p:extLst>
      <p:ext uri="{BB962C8B-B14F-4D97-AF65-F5344CB8AC3E}">
        <p14:creationId xmlns:p14="http://schemas.microsoft.com/office/powerpoint/2010/main" val="135500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515a4f7405_0_1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515a4f7405_0_1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With the high rate of overdose rates in Mesa County we are behind the national average for buprenorphine prescriptions. Moffat County is much higher than Mesa with regard to this but they are even behind the national average. Indication that we have a lot of work to do.</a:t>
            </a:r>
            <a:endParaRPr dirty="0"/>
          </a:p>
        </p:txBody>
      </p:sp>
    </p:spTree>
    <p:extLst>
      <p:ext uri="{BB962C8B-B14F-4D97-AF65-F5344CB8AC3E}">
        <p14:creationId xmlns:p14="http://schemas.microsoft.com/office/powerpoint/2010/main" val="810456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Initial work for setting up a MAT clinic. Harm reduction  vs Abstinence with MAT. Other strategies for treatment not working. Hub and Spoke was thought to be a perfect model. Mobile bus not feasible.</a:t>
            </a:r>
          </a:p>
        </p:txBody>
      </p:sp>
      <p:sp>
        <p:nvSpPr>
          <p:cNvPr id="4" name="Slide Number Placeholder 3"/>
          <p:cNvSpPr>
            <a:spLocks noGrp="1"/>
          </p:cNvSpPr>
          <p:nvPr>
            <p:ph type="sldNum" sz="quarter" idx="5"/>
          </p:nvPr>
        </p:nvSpPr>
        <p:spPr/>
        <p:txBody>
          <a:bodyPr/>
          <a:lstStyle/>
          <a:p>
            <a:fld id="{5E64E4BF-0A55-FB49-A1BC-2FB5800C942D}" type="slidenum">
              <a:rPr lang="en-US" smtClean="0"/>
              <a:t>10</a:t>
            </a:fld>
            <a:endParaRPr lang="en-US"/>
          </a:p>
        </p:txBody>
      </p:sp>
    </p:spTree>
    <p:extLst>
      <p:ext uri="{BB962C8B-B14F-4D97-AF65-F5344CB8AC3E}">
        <p14:creationId xmlns:p14="http://schemas.microsoft.com/office/powerpoint/2010/main" val="2114049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Grand Junction has been exemplary for being able to have various health care entities cooperate with the community leaders. This may have helped make this a smooth process.</a:t>
            </a:r>
          </a:p>
        </p:txBody>
      </p:sp>
      <p:sp>
        <p:nvSpPr>
          <p:cNvPr id="4" name="Slide Number Placeholder 3"/>
          <p:cNvSpPr>
            <a:spLocks noGrp="1"/>
          </p:cNvSpPr>
          <p:nvPr>
            <p:ph type="sldNum" sz="quarter" idx="5"/>
          </p:nvPr>
        </p:nvSpPr>
        <p:spPr/>
        <p:txBody>
          <a:bodyPr/>
          <a:lstStyle/>
          <a:p>
            <a:fld id="{5E64E4BF-0A55-FB49-A1BC-2FB5800C942D}" type="slidenum">
              <a:rPr lang="en-US" smtClean="0"/>
              <a:t>11</a:t>
            </a:fld>
            <a:endParaRPr lang="en-US"/>
          </a:p>
        </p:txBody>
      </p:sp>
    </p:spTree>
    <p:extLst>
      <p:ext uri="{BB962C8B-B14F-4D97-AF65-F5344CB8AC3E}">
        <p14:creationId xmlns:p14="http://schemas.microsoft.com/office/powerpoint/2010/main" val="165624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5ECF8EE-DAF6-314A-9B24-9D522BF2ABEE}" type="datetimeFigureOut">
              <a:rPr lang="en-US" smtClean="0"/>
              <a:t>6/24/2019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814F344-42D0-0F47-B382-69165E60A11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574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ECF8EE-DAF6-314A-9B24-9D522BF2ABEE}" type="datetimeFigureOut">
              <a:rPr lang="en-US" smtClean="0"/>
              <a:t>6/24/2019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4F344-42D0-0F47-B382-69165E60A110}" type="slidenum">
              <a:rPr lang="en-US" smtClean="0"/>
              <a:t>‹#›</a:t>
            </a:fld>
            <a:endParaRPr lang="en-US"/>
          </a:p>
        </p:txBody>
      </p:sp>
    </p:spTree>
    <p:extLst>
      <p:ext uri="{BB962C8B-B14F-4D97-AF65-F5344CB8AC3E}">
        <p14:creationId xmlns:p14="http://schemas.microsoft.com/office/powerpoint/2010/main" val="1434180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ECF8EE-DAF6-314A-9B24-9D522BF2ABEE}"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4F344-42D0-0F47-B382-69165E60A11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7323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ECF8EE-DAF6-314A-9B24-9D522BF2ABEE}"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4F344-42D0-0F47-B382-69165E60A11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6366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ECF8EE-DAF6-314A-9B24-9D522BF2ABEE}"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4F344-42D0-0F47-B382-69165E60A110}" type="slidenum">
              <a:rPr lang="en-US" smtClean="0"/>
              <a:t>‹#›</a:t>
            </a:fld>
            <a:endParaRPr lang="en-US"/>
          </a:p>
        </p:txBody>
      </p:sp>
    </p:spTree>
    <p:extLst>
      <p:ext uri="{BB962C8B-B14F-4D97-AF65-F5344CB8AC3E}">
        <p14:creationId xmlns:p14="http://schemas.microsoft.com/office/powerpoint/2010/main" val="3057518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ECF8EE-DAF6-314A-9B24-9D522BF2ABEE}"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4F344-42D0-0F47-B382-69165E60A11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4334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ECF8EE-DAF6-314A-9B24-9D522BF2ABEE}"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4F344-42D0-0F47-B382-69165E60A11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0029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ECF8EE-DAF6-314A-9B24-9D522BF2ABEE}"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4F344-42D0-0F47-B382-69165E60A11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4800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ECF8EE-DAF6-314A-9B24-9D522BF2ABEE}"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4F344-42D0-0F47-B382-69165E60A11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498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2" name="Google Shape;22;p4"/>
          <p:cNvSpPr txBox="1">
            <a:spLocks noGrp="1"/>
          </p:cNvSpPr>
          <p:nvPr>
            <p:ph type="title"/>
          </p:nvPr>
        </p:nvSpPr>
        <p:spPr>
          <a:xfrm>
            <a:off x="517200" y="610700"/>
            <a:ext cx="11157600" cy="9148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517200" y="1986432"/>
            <a:ext cx="11157600" cy="410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4" name="Google Shape;24;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uk-UA" smtClean="0"/>
              <a:pPr/>
              <a:t>‹#›</a:t>
            </a:fld>
            <a:endParaRPr lang="uk-UA"/>
          </a:p>
        </p:txBody>
      </p:sp>
    </p:spTree>
    <p:extLst>
      <p:ext uri="{BB962C8B-B14F-4D97-AF65-F5344CB8AC3E}">
        <p14:creationId xmlns:p14="http://schemas.microsoft.com/office/powerpoint/2010/main" val="2478302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ECF8EE-DAF6-314A-9B24-9D522BF2ABEE}"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4F344-42D0-0F47-B382-69165E60A110}" type="slidenum">
              <a:rPr lang="en-US" smtClean="0"/>
              <a:t>‹#›</a:t>
            </a:fld>
            <a:endParaRPr lang="en-US"/>
          </a:p>
        </p:txBody>
      </p:sp>
    </p:spTree>
    <p:extLst>
      <p:ext uri="{BB962C8B-B14F-4D97-AF65-F5344CB8AC3E}">
        <p14:creationId xmlns:p14="http://schemas.microsoft.com/office/powerpoint/2010/main" val="2663508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ECF8EE-DAF6-314A-9B24-9D522BF2ABEE}"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4F344-42D0-0F47-B382-69165E60A11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2183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ECF8EE-DAF6-314A-9B24-9D522BF2ABEE}" type="datetimeFigureOut">
              <a:rPr lang="en-US" smtClean="0"/>
              <a:t>6/24/2019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4F344-42D0-0F47-B382-69165E60A110}" type="slidenum">
              <a:rPr lang="en-US" smtClean="0"/>
              <a:t>‹#›</a:t>
            </a:fld>
            <a:endParaRPr lang="en-US"/>
          </a:p>
        </p:txBody>
      </p:sp>
    </p:spTree>
    <p:extLst>
      <p:ext uri="{BB962C8B-B14F-4D97-AF65-F5344CB8AC3E}">
        <p14:creationId xmlns:p14="http://schemas.microsoft.com/office/powerpoint/2010/main" val="834036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ECF8EE-DAF6-314A-9B24-9D522BF2ABEE}" type="datetimeFigureOut">
              <a:rPr lang="en-US" smtClean="0"/>
              <a:t>6/24/2019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14F344-42D0-0F47-B382-69165E60A11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9527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ECF8EE-DAF6-314A-9B24-9D522BF2ABEE}" type="datetimeFigureOut">
              <a:rPr lang="en-US" smtClean="0"/>
              <a:t>6/24/2019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14F344-42D0-0F47-B382-69165E60A11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384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ECF8EE-DAF6-314A-9B24-9D522BF2ABEE}" type="datetimeFigureOut">
              <a:rPr lang="en-US" smtClean="0"/>
              <a:t>6/24/2019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14F344-42D0-0F47-B382-69165E60A110}" type="slidenum">
              <a:rPr lang="en-US" smtClean="0"/>
              <a:t>‹#›</a:t>
            </a:fld>
            <a:endParaRPr lang="en-US"/>
          </a:p>
        </p:txBody>
      </p:sp>
    </p:spTree>
    <p:extLst>
      <p:ext uri="{BB962C8B-B14F-4D97-AF65-F5344CB8AC3E}">
        <p14:creationId xmlns:p14="http://schemas.microsoft.com/office/powerpoint/2010/main" val="783567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ECF8EE-DAF6-314A-9B24-9D522BF2ABEE}" type="datetimeFigureOut">
              <a:rPr lang="en-US" smtClean="0"/>
              <a:t>6/24/2019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4F344-42D0-0F47-B382-69165E60A11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2891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ECF8EE-DAF6-314A-9B24-9D522BF2ABEE}" type="datetimeFigureOut">
              <a:rPr lang="en-US" smtClean="0"/>
              <a:t>6/24/2019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4F344-42D0-0F47-B382-69165E60A110}" type="slidenum">
              <a:rPr lang="en-US" smtClean="0"/>
              <a:t>‹#›</a:t>
            </a:fld>
            <a:endParaRPr lang="en-US"/>
          </a:p>
        </p:txBody>
      </p:sp>
    </p:spTree>
    <p:extLst>
      <p:ext uri="{BB962C8B-B14F-4D97-AF65-F5344CB8AC3E}">
        <p14:creationId xmlns:p14="http://schemas.microsoft.com/office/powerpoint/2010/main" val="3199350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ECF8EE-DAF6-314A-9B24-9D522BF2ABEE}" type="datetimeFigureOut">
              <a:rPr lang="en-US" smtClean="0"/>
              <a:t>6/24/2019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814F344-42D0-0F47-B382-69165E60A110}" type="slidenum">
              <a:rPr lang="en-US" smtClean="0"/>
              <a:t>‹#›</a:t>
            </a:fld>
            <a:endParaRPr lang="en-US"/>
          </a:p>
        </p:txBody>
      </p:sp>
    </p:spTree>
    <p:extLst>
      <p:ext uri="{BB962C8B-B14F-4D97-AF65-F5344CB8AC3E}">
        <p14:creationId xmlns:p14="http://schemas.microsoft.com/office/powerpoint/2010/main" val="2683973230"/>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89610" y="797510"/>
            <a:ext cx="10212779" cy="5262979"/>
          </a:xfrm>
          <a:prstGeom prst="rect">
            <a:avLst/>
          </a:prstGeom>
        </p:spPr>
        <p:txBody>
          <a:bodyPr wrap="square">
            <a:spAutoFit/>
          </a:bodyPr>
          <a:lstStyle/>
          <a:p>
            <a:r>
              <a:rPr lang="en-US" sz="4800" dirty="0"/>
              <a:t>Development of a Hub &amp; Spoke Model of Medication Assisted Treatment (MAT) in Rural Communities of Western Colorado for Patients with Opioid Use Disorder (OUD)</a:t>
            </a:r>
          </a:p>
          <a:p>
            <a:endParaRPr lang="en-US" sz="4800" dirty="0"/>
          </a:p>
          <a:p>
            <a:pPr algn="ctr"/>
            <a:r>
              <a:rPr lang="en-US" sz="4800" dirty="0"/>
              <a:t>Ann Cox, DNP, FNP-BC, PMHNP-BC</a:t>
            </a:r>
          </a:p>
        </p:txBody>
      </p:sp>
    </p:spTree>
    <p:extLst>
      <p:ext uri="{BB962C8B-B14F-4D97-AF65-F5344CB8AC3E}">
        <p14:creationId xmlns:p14="http://schemas.microsoft.com/office/powerpoint/2010/main" val="71097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Setting Up MAT </a:t>
            </a:r>
          </a:p>
        </p:txBody>
      </p:sp>
      <p:sp>
        <p:nvSpPr>
          <p:cNvPr id="3" name="Text Placeholder 2"/>
          <p:cNvSpPr>
            <a:spLocks noGrp="1"/>
          </p:cNvSpPr>
          <p:nvPr>
            <p:ph type="body" idx="1"/>
          </p:nvPr>
        </p:nvSpPr>
        <p:spPr/>
        <p:txBody>
          <a:bodyPr/>
          <a:lstStyle/>
          <a:p>
            <a:r>
              <a:rPr lang="en-US" dirty="0"/>
              <a:t>MSH (Community Mental Health Center) met with local public health and primary care communities to develop strategies for treating individuals with OUD late 2017</a:t>
            </a:r>
          </a:p>
          <a:p>
            <a:r>
              <a:rPr lang="en-US" dirty="0"/>
              <a:t>Harm Reduction Strategy</a:t>
            </a:r>
          </a:p>
          <a:p>
            <a:r>
              <a:rPr lang="en-US" dirty="0"/>
              <a:t>”Hub &amp; Spoke” Model chosen for MAT</a:t>
            </a:r>
          </a:p>
          <a:p>
            <a:pPr lvl="1"/>
            <a:r>
              <a:rPr lang="en-US" dirty="0"/>
              <a:t>“Hub”: Community Based Mental Health Clinic</a:t>
            </a:r>
          </a:p>
          <a:p>
            <a:pPr lvl="1"/>
            <a:r>
              <a:rPr lang="en-US" dirty="0"/>
              <a:t>“Spoke”: PCP offices, outlying rural communities and jails</a:t>
            </a:r>
          </a:p>
        </p:txBody>
      </p:sp>
    </p:spTree>
    <p:extLst>
      <p:ext uri="{BB962C8B-B14F-4D97-AF65-F5344CB8AC3E}">
        <p14:creationId xmlns:p14="http://schemas.microsoft.com/office/powerpoint/2010/main" val="650023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Methods &amp; Results</a:t>
            </a:r>
          </a:p>
        </p:txBody>
      </p:sp>
      <p:sp>
        <p:nvSpPr>
          <p:cNvPr id="3" name="Text Placeholder 2"/>
          <p:cNvSpPr>
            <a:spLocks noGrp="1"/>
          </p:cNvSpPr>
          <p:nvPr>
            <p:ph type="body" idx="1"/>
          </p:nvPr>
        </p:nvSpPr>
        <p:spPr/>
        <p:txBody>
          <a:bodyPr>
            <a:normAutofit fontScale="92500" lnSpcReduction="10000"/>
          </a:bodyPr>
          <a:lstStyle/>
          <a:p>
            <a:endParaRPr lang="en-US" dirty="0"/>
          </a:p>
          <a:p>
            <a:r>
              <a:rPr lang="en-US" dirty="0"/>
              <a:t>Community Stakeholders meet to discuss Hub and Spoke process</a:t>
            </a:r>
          </a:p>
          <a:p>
            <a:r>
              <a:rPr lang="en-US" dirty="0"/>
              <a:t>MAT team developed</a:t>
            </a:r>
          </a:p>
          <a:p>
            <a:r>
              <a:rPr lang="en-US" dirty="0"/>
              <a:t>February 2018 MAT clinic opens</a:t>
            </a:r>
          </a:p>
          <a:p>
            <a:r>
              <a:rPr lang="en-US" dirty="0"/>
              <a:t>APN has “X” waiver and able to prescribe Buprenorphine</a:t>
            </a:r>
          </a:p>
          <a:p>
            <a:pPr lvl="1"/>
            <a:r>
              <a:rPr lang="en-US" dirty="0"/>
              <a:t>Reached initial 30 patients by November 2018</a:t>
            </a:r>
          </a:p>
          <a:p>
            <a:pPr lvl="1"/>
            <a:r>
              <a:rPr lang="en-US" dirty="0"/>
              <a:t>Application for additional patients to total 100 approved by SAMHSA November 2018</a:t>
            </a:r>
          </a:p>
          <a:p>
            <a:pPr lvl="1"/>
            <a:endParaRPr lang="en-US" dirty="0"/>
          </a:p>
          <a:p>
            <a:r>
              <a:rPr lang="en-US" dirty="0"/>
              <a:t>Two PCP offices</a:t>
            </a:r>
          </a:p>
          <a:p>
            <a:pPr lvl="1"/>
            <a:r>
              <a:rPr lang="en-US" dirty="0"/>
              <a:t> actively working as “Spokes” by Fall 2018</a:t>
            </a:r>
          </a:p>
        </p:txBody>
      </p:sp>
    </p:spTree>
    <p:extLst>
      <p:ext uri="{BB962C8B-B14F-4D97-AF65-F5344CB8AC3E}">
        <p14:creationId xmlns:p14="http://schemas.microsoft.com/office/powerpoint/2010/main" val="1256159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MAT Team “Hub”</a:t>
            </a:r>
          </a:p>
        </p:txBody>
      </p:sp>
      <p:sp>
        <p:nvSpPr>
          <p:cNvPr id="3" name="Text Placeholder 2"/>
          <p:cNvSpPr>
            <a:spLocks noGrp="1"/>
          </p:cNvSpPr>
          <p:nvPr>
            <p:ph type="body" idx="1"/>
          </p:nvPr>
        </p:nvSpPr>
        <p:spPr/>
        <p:txBody>
          <a:bodyPr/>
          <a:lstStyle/>
          <a:p>
            <a:r>
              <a:rPr lang="en-US" dirty="0"/>
              <a:t>APN with “X” waiver</a:t>
            </a:r>
          </a:p>
          <a:p>
            <a:r>
              <a:rPr lang="en-US" dirty="0"/>
              <a:t>MD consultant specializing in addiction medicine</a:t>
            </a:r>
          </a:p>
          <a:p>
            <a:r>
              <a:rPr lang="en-US" dirty="0"/>
              <a:t>Therapist (CAC III)</a:t>
            </a:r>
          </a:p>
          <a:p>
            <a:r>
              <a:rPr lang="en-US" dirty="0"/>
              <a:t>Medical Office Assistant</a:t>
            </a:r>
          </a:p>
          <a:p>
            <a:r>
              <a:rPr lang="en-US" dirty="0"/>
              <a:t>Case Manager (CAC III)</a:t>
            </a:r>
          </a:p>
          <a:p>
            <a:r>
              <a:rPr lang="en-US" dirty="0"/>
              <a:t>Peer Specialist</a:t>
            </a:r>
          </a:p>
        </p:txBody>
      </p:sp>
    </p:spTree>
    <p:extLst>
      <p:ext uri="{BB962C8B-B14F-4D97-AF65-F5344CB8AC3E}">
        <p14:creationId xmlns:p14="http://schemas.microsoft.com/office/powerpoint/2010/main" val="791341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Hub &amp; Spoke Model: Rural Western Colorado</a:t>
            </a:r>
          </a:p>
        </p:txBody>
      </p:sp>
      <p:pic>
        <p:nvPicPr>
          <p:cNvPr id="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4041" y="2398815"/>
            <a:ext cx="6103917" cy="334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4236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Intake Process for Induction</a:t>
            </a:r>
          </a:p>
        </p:txBody>
      </p:sp>
      <p:sp>
        <p:nvSpPr>
          <p:cNvPr id="3" name="Content Placeholder 2"/>
          <p:cNvSpPr>
            <a:spLocks noGrp="1"/>
          </p:cNvSpPr>
          <p:nvPr>
            <p:ph idx="1"/>
          </p:nvPr>
        </p:nvSpPr>
        <p:spPr/>
        <p:txBody>
          <a:bodyPr>
            <a:normAutofit fontScale="62500" lnSpcReduction="20000"/>
          </a:bodyPr>
          <a:lstStyle/>
          <a:p>
            <a:r>
              <a:rPr lang="en-US" dirty="0"/>
              <a:t>Clients referred for intake </a:t>
            </a:r>
          </a:p>
          <a:p>
            <a:pPr lvl="1"/>
            <a:r>
              <a:rPr lang="en-US" dirty="0"/>
              <a:t>Self referred or Referred from PCP</a:t>
            </a:r>
          </a:p>
          <a:p>
            <a:r>
              <a:rPr lang="en-US" dirty="0"/>
              <a:t>Intake Appointment</a:t>
            </a:r>
          </a:p>
          <a:p>
            <a:pPr lvl="1"/>
            <a:r>
              <a:rPr lang="en-US" dirty="0"/>
              <a:t>Meet with Peer or Case Manager</a:t>
            </a:r>
          </a:p>
          <a:p>
            <a:pPr lvl="1"/>
            <a:r>
              <a:rPr lang="en-US" dirty="0"/>
              <a:t>MAT contract at time of intake; Sign ROI</a:t>
            </a:r>
          </a:p>
          <a:p>
            <a:pPr lvl="1"/>
            <a:r>
              <a:rPr lang="en-US" dirty="0"/>
              <a:t>Obtain Labs (LFTs &amp; UDS) prior to first appointment with APN</a:t>
            </a:r>
          </a:p>
          <a:p>
            <a:r>
              <a:rPr lang="en-US" dirty="0"/>
              <a:t>Induction at “Hub”</a:t>
            </a:r>
          </a:p>
          <a:p>
            <a:pPr lvl="1"/>
            <a:r>
              <a:rPr lang="en-US" dirty="0"/>
              <a:t>Clients who are in active withdrawal</a:t>
            </a:r>
          </a:p>
          <a:p>
            <a:pPr lvl="1"/>
            <a:r>
              <a:rPr lang="en-US" dirty="0"/>
              <a:t>Client must have UDS identifying that they are appropriate for induction</a:t>
            </a:r>
          </a:p>
          <a:p>
            <a:pPr lvl="1"/>
            <a:r>
              <a:rPr lang="en-US" dirty="0"/>
              <a:t>Client ideally has COWS score of 6</a:t>
            </a:r>
          </a:p>
          <a:p>
            <a:pPr lvl="1"/>
            <a:r>
              <a:rPr lang="en-US" dirty="0"/>
              <a:t>Client has tapered off opiates—individually recommended</a:t>
            </a:r>
          </a:p>
          <a:p>
            <a:pPr lvl="1"/>
            <a:endParaRPr lang="en-US" dirty="0"/>
          </a:p>
        </p:txBody>
      </p:sp>
    </p:spTree>
    <p:extLst>
      <p:ext uri="{BB962C8B-B14F-4D97-AF65-F5344CB8AC3E}">
        <p14:creationId xmlns:p14="http://schemas.microsoft.com/office/powerpoint/2010/main" val="40191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Maintenance and Follow Up</a:t>
            </a:r>
          </a:p>
        </p:txBody>
      </p:sp>
      <p:sp>
        <p:nvSpPr>
          <p:cNvPr id="3" name="Content Placeholder 2"/>
          <p:cNvSpPr>
            <a:spLocks noGrp="1"/>
          </p:cNvSpPr>
          <p:nvPr>
            <p:ph idx="1"/>
          </p:nvPr>
        </p:nvSpPr>
        <p:spPr/>
        <p:txBody>
          <a:bodyPr>
            <a:normAutofit fontScale="85000" lnSpcReduction="20000"/>
          </a:bodyPr>
          <a:lstStyle/>
          <a:p>
            <a:r>
              <a:rPr lang="en-US" dirty="0"/>
              <a:t>Maintenance</a:t>
            </a:r>
          </a:p>
          <a:p>
            <a:pPr lvl="1"/>
            <a:r>
              <a:rPr lang="en-US" dirty="0"/>
              <a:t>Clients who have already started buprenorphine at our clinic or elsewhere</a:t>
            </a:r>
          </a:p>
          <a:p>
            <a:pPr lvl="2"/>
            <a:r>
              <a:rPr lang="en-US" dirty="0"/>
              <a:t>Some have been started at another clinic and have moved to the area</a:t>
            </a:r>
          </a:p>
          <a:p>
            <a:pPr lvl="2"/>
            <a:r>
              <a:rPr lang="en-US" dirty="0"/>
              <a:t>Some have been getting “off the streets”</a:t>
            </a:r>
          </a:p>
          <a:p>
            <a:pPr lvl="2"/>
            <a:r>
              <a:rPr lang="en-US" dirty="0"/>
              <a:t>Some have been getting at another clinic locally but are wanting to transfer care to MSH</a:t>
            </a:r>
          </a:p>
          <a:p>
            <a:pPr lvl="1"/>
            <a:r>
              <a:rPr lang="en-US" dirty="0"/>
              <a:t>All clients are scheduled for diagnostic evaluation with the APN</a:t>
            </a:r>
          </a:p>
          <a:p>
            <a:pPr lvl="1"/>
            <a:r>
              <a:rPr lang="en-US" dirty="0"/>
              <a:t>Prescription given the day of the evaluation</a:t>
            </a:r>
          </a:p>
          <a:p>
            <a:r>
              <a:rPr lang="en-US" dirty="0"/>
              <a:t>Follow up</a:t>
            </a:r>
          </a:p>
          <a:p>
            <a:pPr lvl="1"/>
            <a:r>
              <a:rPr lang="en-US" dirty="0"/>
              <a:t>Clients are seen weekly for a minimum of 4 weeks</a:t>
            </a:r>
          </a:p>
          <a:p>
            <a:pPr lvl="1"/>
            <a:r>
              <a:rPr lang="en-US" dirty="0"/>
              <a:t>Moved to less frequent visits based on their individual progress</a:t>
            </a:r>
          </a:p>
        </p:txBody>
      </p:sp>
    </p:spTree>
    <p:extLst>
      <p:ext uri="{BB962C8B-B14F-4D97-AF65-F5344CB8AC3E}">
        <p14:creationId xmlns:p14="http://schemas.microsoft.com/office/powerpoint/2010/main" val="848531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Spokes</a:t>
            </a:r>
          </a:p>
        </p:txBody>
      </p:sp>
      <p:sp>
        <p:nvSpPr>
          <p:cNvPr id="3" name="Content Placeholder 2"/>
          <p:cNvSpPr>
            <a:spLocks noGrp="1"/>
          </p:cNvSpPr>
          <p:nvPr>
            <p:ph idx="1"/>
          </p:nvPr>
        </p:nvSpPr>
        <p:spPr/>
        <p:txBody>
          <a:bodyPr>
            <a:normAutofit fontScale="85000" lnSpcReduction="20000"/>
          </a:bodyPr>
          <a:lstStyle/>
          <a:p>
            <a:r>
              <a:rPr lang="en-US" dirty="0"/>
              <a:t>PCP offices</a:t>
            </a:r>
          </a:p>
          <a:p>
            <a:pPr lvl="1"/>
            <a:r>
              <a:rPr lang="en-US" dirty="0"/>
              <a:t>Clients receiving primary care in the two “Spoke” PCP offices are referred back to their PCP after 4 weeks unless not stable</a:t>
            </a:r>
          </a:p>
          <a:p>
            <a:pPr lvl="1"/>
            <a:r>
              <a:rPr lang="en-US" dirty="0"/>
              <a:t>Clients who do not have a PCP are evaluated by the PCP offices who are functioning as “Spokes” for the MAT treatment, for acceptance into these offices for their primary care and ongoing MAT</a:t>
            </a:r>
          </a:p>
          <a:p>
            <a:pPr lvl="1"/>
            <a:r>
              <a:rPr lang="en-US" dirty="0"/>
              <a:t>Clients who are needing a higher level of care for their early recovery are referred back to the ”Hub” by the PCP offices</a:t>
            </a:r>
          </a:p>
          <a:p>
            <a:pPr lvl="1"/>
            <a:endParaRPr lang="en-US" dirty="0"/>
          </a:p>
          <a:p>
            <a:pPr lvl="1"/>
            <a:r>
              <a:rPr lang="en-US" dirty="0"/>
              <a:t>Note: The “Hub” is able to manage patients who need a higher level of care from the Team specializing in behavioral health as well as primary care. Clients will go back and forth between the “Hub” and the “Spokes”</a:t>
            </a:r>
          </a:p>
          <a:p>
            <a:pPr lvl="1"/>
            <a:endParaRPr lang="en-US" dirty="0"/>
          </a:p>
        </p:txBody>
      </p:sp>
    </p:spTree>
    <p:extLst>
      <p:ext uri="{BB962C8B-B14F-4D97-AF65-F5344CB8AC3E}">
        <p14:creationId xmlns:p14="http://schemas.microsoft.com/office/powerpoint/2010/main" val="291791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40837"/>
            <a:ext cx="9601196" cy="1303867"/>
          </a:xfrm>
        </p:spPr>
        <p:txBody>
          <a:bodyPr/>
          <a:lstStyle/>
          <a:p>
            <a:r>
              <a:rPr lang="en-US" dirty="0"/>
              <a:t>Rural Clinics</a:t>
            </a:r>
          </a:p>
        </p:txBody>
      </p:sp>
      <p:sp>
        <p:nvSpPr>
          <p:cNvPr id="3" name="Content Placeholder 2"/>
          <p:cNvSpPr>
            <a:spLocks noGrp="1"/>
          </p:cNvSpPr>
          <p:nvPr>
            <p:ph idx="1"/>
          </p:nvPr>
        </p:nvSpPr>
        <p:spPr>
          <a:xfrm>
            <a:off x="1295402" y="2402553"/>
            <a:ext cx="9601196" cy="3614610"/>
          </a:xfrm>
        </p:spPr>
        <p:txBody>
          <a:bodyPr>
            <a:normAutofit fontScale="25000" lnSpcReduction="20000"/>
          </a:bodyPr>
          <a:lstStyle/>
          <a:p>
            <a:r>
              <a:rPr lang="en-US" sz="6400" b="1" dirty="0"/>
              <a:t> Rural Areas of Western Colorado</a:t>
            </a:r>
            <a:endParaRPr lang="en-US" sz="6400" dirty="0"/>
          </a:p>
          <a:p>
            <a:pPr lvl="1"/>
            <a:r>
              <a:rPr lang="en-US" sz="6400" dirty="0"/>
              <a:t>Frisco—3/2019</a:t>
            </a:r>
          </a:p>
          <a:p>
            <a:pPr lvl="1"/>
            <a:r>
              <a:rPr lang="en-US" sz="6400" dirty="0"/>
              <a:t>Granby—5/2019</a:t>
            </a:r>
          </a:p>
          <a:p>
            <a:pPr lvl="1"/>
            <a:r>
              <a:rPr lang="en-US" sz="6400" dirty="0"/>
              <a:t>Steamboat—7/2019</a:t>
            </a:r>
          </a:p>
          <a:p>
            <a:pPr lvl="1"/>
            <a:r>
              <a:rPr lang="en-US" sz="6400" dirty="0"/>
              <a:t>Glenwood—Summer/Fall 2019</a:t>
            </a:r>
          </a:p>
          <a:p>
            <a:r>
              <a:rPr lang="en-US" sz="6400" b="1" dirty="0"/>
              <a:t>Staff in rural clinics trained</a:t>
            </a:r>
          </a:p>
          <a:p>
            <a:pPr lvl="1"/>
            <a:r>
              <a:rPr lang="en-US" sz="6400" dirty="0"/>
              <a:t>MAT contract</a:t>
            </a:r>
          </a:p>
          <a:p>
            <a:pPr lvl="1"/>
            <a:r>
              <a:rPr lang="en-US" sz="6400" dirty="0"/>
              <a:t>Urine Drug Screens/Lab (LFT)</a:t>
            </a:r>
          </a:p>
          <a:p>
            <a:pPr lvl="1"/>
            <a:r>
              <a:rPr lang="en-US" sz="6400" dirty="0"/>
              <a:t>Huddle--phone conference</a:t>
            </a:r>
          </a:p>
          <a:p>
            <a:pPr lvl="1"/>
            <a:r>
              <a:rPr lang="en-US" sz="6400" dirty="0"/>
              <a:t>Set up appointments via Telemedicine</a:t>
            </a:r>
          </a:p>
          <a:p>
            <a:pPr lvl="1"/>
            <a:r>
              <a:rPr lang="en-US" sz="6400" dirty="0"/>
              <a:t>PDMP (Colorado Prescription Drug Monitoring Program)</a:t>
            </a:r>
          </a:p>
          <a:p>
            <a:pPr lvl="1"/>
            <a:endParaRPr lang="en-US" sz="4900" dirty="0"/>
          </a:p>
          <a:p>
            <a:endParaRPr lang="en-US" dirty="0"/>
          </a:p>
        </p:txBody>
      </p:sp>
    </p:spTree>
    <p:extLst>
      <p:ext uri="{BB962C8B-B14F-4D97-AF65-F5344CB8AC3E}">
        <p14:creationId xmlns:p14="http://schemas.microsoft.com/office/powerpoint/2010/main" val="748348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5A304E-4737-7141-8810-A86512FD4D7B}"/>
              </a:ext>
            </a:extLst>
          </p:cNvPr>
          <p:cNvSpPr>
            <a:spLocks noGrp="1"/>
          </p:cNvSpPr>
          <p:nvPr>
            <p:ph type="title"/>
          </p:nvPr>
        </p:nvSpPr>
        <p:spPr/>
        <p:txBody>
          <a:bodyPr/>
          <a:lstStyle/>
          <a:p>
            <a:r>
              <a:rPr lang="en-US" dirty="0"/>
              <a:t>Telemedicine Appointments</a:t>
            </a:r>
          </a:p>
        </p:txBody>
      </p:sp>
      <p:sp>
        <p:nvSpPr>
          <p:cNvPr id="3" name="Content Placeholder 2">
            <a:extLst>
              <a:ext uri="{FF2B5EF4-FFF2-40B4-BE49-F238E27FC236}">
                <a16:creationId xmlns:a16="http://schemas.microsoft.com/office/drawing/2014/main" xmlns="" id="{ED2A1690-D5E8-8043-A7ED-EC8D98D83A33}"/>
              </a:ext>
            </a:extLst>
          </p:cNvPr>
          <p:cNvSpPr>
            <a:spLocks noGrp="1"/>
          </p:cNvSpPr>
          <p:nvPr>
            <p:ph idx="1"/>
          </p:nvPr>
        </p:nvSpPr>
        <p:spPr/>
        <p:txBody>
          <a:bodyPr>
            <a:normAutofit fontScale="62500" lnSpcReduction="20000"/>
          </a:bodyPr>
          <a:lstStyle/>
          <a:p>
            <a:r>
              <a:rPr lang="en-US" sz="4900" b="1" dirty="0"/>
              <a:t>Process:</a:t>
            </a:r>
          </a:p>
          <a:p>
            <a:pPr lvl="1"/>
            <a:r>
              <a:rPr lang="en-US" sz="4900" dirty="0"/>
              <a:t>Diagnostic Evaluation via Telemedicine--Maintenance</a:t>
            </a:r>
          </a:p>
          <a:p>
            <a:pPr lvl="1"/>
            <a:r>
              <a:rPr lang="en-US" sz="4900" dirty="0"/>
              <a:t>Diagnostic Evaluation at the Hub if Induction</a:t>
            </a:r>
          </a:p>
          <a:p>
            <a:pPr lvl="1"/>
            <a:r>
              <a:rPr lang="en-US" sz="4900" dirty="0"/>
              <a:t>MAT prescribed electronically to the rural pharmacy </a:t>
            </a:r>
          </a:p>
          <a:p>
            <a:pPr lvl="1"/>
            <a:r>
              <a:rPr lang="en-US" sz="4900" dirty="0"/>
              <a:t>Follow up visits via Telemedicine</a:t>
            </a:r>
            <a:endParaRPr lang="en-US" dirty="0"/>
          </a:p>
        </p:txBody>
      </p:sp>
    </p:spTree>
    <p:extLst>
      <p:ext uri="{BB962C8B-B14F-4D97-AF65-F5344CB8AC3E}">
        <p14:creationId xmlns:p14="http://schemas.microsoft.com/office/powerpoint/2010/main" val="1248513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10163D-1181-034F-98B3-4722DEB6A05E}"/>
              </a:ext>
            </a:extLst>
          </p:cNvPr>
          <p:cNvSpPr>
            <a:spLocks noGrp="1"/>
          </p:cNvSpPr>
          <p:nvPr>
            <p:ph type="title"/>
          </p:nvPr>
        </p:nvSpPr>
        <p:spPr/>
        <p:txBody>
          <a:bodyPr/>
          <a:lstStyle/>
          <a:p>
            <a:r>
              <a:rPr lang="en-US" dirty="0"/>
              <a:t>Jail Expansion</a:t>
            </a:r>
          </a:p>
        </p:txBody>
      </p:sp>
      <p:sp>
        <p:nvSpPr>
          <p:cNvPr id="3" name="Content Placeholder 2">
            <a:extLst>
              <a:ext uri="{FF2B5EF4-FFF2-40B4-BE49-F238E27FC236}">
                <a16:creationId xmlns:a16="http://schemas.microsoft.com/office/drawing/2014/main" xmlns="" id="{E392914E-9173-0546-96E1-03245A16A4CF}"/>
              </a:ext>
            </a:extLst>
          </p:cNvPr>
          <p:cNvSpPr>
            <a:spLocks noGrp="1"/>
          </p:cNvSpPr>
          <p:nvPr>
            <p:ph idx="1"/>
          </p:nvPr>
        </p:nvSpPr>
        <p:spPr/>
        <p:txBody>
          <a:bodyPr/>
          <a:lstStyle/>
          <a:p>
            <a:pPr marL="0" indent="0">
              <a:buNone/>
            </a:pPr>
            <a:r>
              <a:rPr lang="en-US" dirty="0"/>
              <a:t> </a:t>
            </a:r>
          </a:p>
          <a:p>
            <a:r>
              <a:rPr lang="en-US" dirty="0"/>
              <a:t>Mesa County Jail</a:t>
            </a:r>
          </a:p>
          <a:p>
            <a:pPr lvl="1"/>
            <a:r>
              <a:rPr lang="en-US" dirty="0"/>
              <a:t>Clients come to hub immediate after release from jail</a:t>
            </a:r>
          </a:p>
          <a:p>
            <a:r>
              <a:rPr lang="en-US" dirty="0"/>
              <a:t>Steamboat Springs Jail</a:t>
            </a:r>
          </a:p>
          <a:p>
            <a:pPr lvl="1"/>
            <a:r>
              <a:rPr lang="en-US" dirty="0"/>
              <a:t>Telemedicine for MAT while in Jail</a:t>
            </a:r>
          </a:p>
          <a:p>
            <a:pPr marL="457200" lvl="1" indent="0">
              <a:buNone/>
            </a:pPr>
            <a:endParaRPr lang="en-US" dirty="0"/>
          </a:p>
        </p:txBody>
      </p:sp>
    </p:spTree>
    <p:extLst>
      <p:ext uri="{BB962C8B-B14F-4D97-AF65-F5344CB8AC3E}">
        <p14:creationId xmlns:p14="http://schemas.microsoft.com/office/powerpoint/2010/main" val="2454585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am I?</a:t>
            </a:r>
          </a:p>
        </p:txBody>
      </p:sp>
      <p:sp>
        <p:nvSpPr>
          <p:cNvPr id="3" name="Content Placeholder 2"/>
          <p:cNvSpPr>
            <a:spLocks noGrp="1"/>
          </p:cNvSpPr>
          <p:nvPr>
            <p:ph idx="1"/>
          </p:nvPr>
        </p:nvSpPr>
        <p:spPr/>
        <p:txBody>
          <a:bodyPr>
            <a:normAutofit lnSpcReduction="10000"/>
          </a:bodyPr>
          <a:lstStyle/>
          <a:p>
            <a:r>
              <a:rPr lang="en-US" dirty="0"/>
              <a:t>APN dual board certified as a Family Nurse Practitioner and Psychiatric Mental Health Nurse Practitioner</a:t>
            </a:r>
          </a:p>
          <a:p>
            <a:r>
              <a:rPr lang="en-US" dirty="0"/>
              <a:t>Work as an Assistant Professor of Nursing at Colorado Mesa University in the Doctorate of Nursing Practice Program</a:t>
            </a:r>
          </a:p>
          <a:p>
            <a:r>
              <a:rPr lang="en-US" dirty="0"/>
              <a:t>Work as a Psychiatric Mental Health Nurse Practitioner in a Community Based Mental Health Clinic in the largest city of Western Colorado</a:t>
            </a:r>
          </a:p>
          <a:p>
            <a:r>
              <a:rPr lang="en-US" dirty="0"/>
              <a:t>Career goal: Reduce number of opioid overdose related deaths in rural Western Colorado through MAT implementing a Hub &amp; Spoke Model</a:t>
            </a:r>
          </a:p>
        </p:txBody>
      </p:sp>
    </p:spTree>
    <p:extLst>
      <p:ext uri="{BB962C8B-B14F-4D97-AF65-F5344CB8AC3E}">
        <p14:creationId xmlns:p14="http://schemas.microsoft.com/office/powerpoint/2010/main" val="32934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Jail Expansion, cont’d</a:t>
            </a:r>
          </a:p>
        </p:txBody>
      </p:sp>
      <p:sp>
        <p:nvSpPr>
          <p:cNvPr id="3" name="Text Placeholder 2"/>
          <p:cNvSpPr>
            <a:spLocks noGrp="1"/>
          </p:cNvSpPr>
          <p:nvPr>
            <p:ph type="body" idx="1"/>
          </p:nvPr>
        </p:nvSpPr>
        <p:spPr/>
        <p:txBody>
          <a:bodyPr>
            <a:normAutofit fontScale="70000" lnSpcReduction="20000"/>
          </a:bodyPr>
          <a:lstStyle/>
          <a:p>
            <a:r>
              <a:rPr lang="en-US" sz="4600" dirty="0"/>
              <a:t>Why?</a:t>
            </a:r>
          </a:p>
          <a:p>
            <a:pPr marL="152396" indent="0">
              <a:buNone/>
            </a:pPr>
            <a:endParaRPr lang="en-US" dirty="0"/>
          </a:p>
          <a:p>
            <a:pPr lvl="1"/>
            <a:r>
              <a:rPr lang="en-US" dirty="0"/>
              <a:t>&gt;10 million persons/year pass through US jails</a:t>
            </a:r>
          </a:p>
          <a:p>
            <a:pPr lvl="2"/>
            <a:r>
              <a:rPr lang="en-US" dirty="0"/>
              <a:t>&gt;65% have SUD </a:t>
            </a:r>
          </a:p>
          <a:p>
            <a:pPr lvl="1"/>
            <a:r>
              <a:rPr lang="en-US" dirty="0"/>
              <a:t>Addiction, withdrawal in custody poses safety issues for staff, traumatizing for inmate</a:t>
            </a:r>
          </a:p>
          <a:p>
            <a:pPr lvl="1"/>
            <a:r>
              <a:rPr lang="en-US" dirty="0"/>
              <a:t>People are over 40 times more likely to overdose fatally when they leave jail without treatment</a:t>
            </a:r>
          </a:p>
          <a:p>
            <a:pPr lvl="1"/>
            <a:r>
              <a:rPr lang="en-US" dirty="0"/>
              <a:t>Treatment in jail: &gt;50% decrease in return to custody</a:t>
            </a:r>
          </a:p>
          <a:p>
            <a:pPr lvl="1"/>
            <a:r>
              <a:rPr lang="en-US" dirty="0"/>
              <a:t>Jail accreditation requires some form of treatment</a:t>
            </a:r>
          </a:p>
          <a:p>
            <a:pPr lvl="8"/>
            <a:r>
              <a:rPr lang="en-US" sz="1300" dirty="0"/>
              <a:t>Credit: JK Costello, MD</a:t>
            </a:r>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13850" y="14806613"/>
            <a:ext cx="12995275"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6250" y="14959013"/>
            <a:ext cx="12995275"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18650" y="15111413"/>
            <a:ext cx="12995275"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71050" y="15263813"/>
            <a:ext cx="12995275"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23450" y="15416213"/>
            <a:ext cx="12995275"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75850" y="15568613"/>
            <a:ext cx="12995275"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982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References</a:t>
            </a:r>
          </a:p>
        </p:txBody>
      </p:sp>
      <p:sp>
        <p:nvSpPr>
          <p:cNvPr id="3" name="Text Placeholder 2"/>
          <p:cNvSpPr>
            <a:spLocks noGrp="1"/>
          </p:cNvSpPr>
          <p:nvPr>
            <p:ph type="body" idx="1"/>
          </p:nvPr>
        </p:nvSpPr>
        <p:spPr/>
        <p:txBody>
          <a:bodyPr/>
          <a:lstStyle/>
          <a:p>
            <a:pPr marL="152396" indent="0">
              <a:buNone/>
            </a:pPr>
            <a:endParaRPr lang="en-US" dirty="0"/>
          </a:p>
          <a:p>
            <a:r>
              <a:rPr lang="en-US" dirty="0"/>
              <a:t>Brookland, </a:t>
            </a:r>
            <a:r>
              <a:rPr lang="en-US" dirty="0" err="1"/>
              <a:t>Sigmand</a:t>
            </a:r>
            <a:r>
              <a:rPr lang="en-US" dirty="0"/>
              <a:t> Vermont Hub-and-Spoke Model of Care For Opioid Use</a:t>
            </a:r>
          </a:p>
          <a:p>
            <a:r>
              <a:rPr lang="en-US" dirty="0"/>
              <a:t>Di Chiara and </a:t>
            </a:r>
            <a:r>
              <a:rPr lang="en-US" dirty="0" err="1"/>
              <a:t>Imperato</a:t>
            </a:r>
            <a:r>
              <a:rPr lang="en-US" dirty="0"/>
              <a:t>, PNAS 1988</a:t>
            </a:r>
          </a:p>
          <a:p>
            <a:r>
              <a:rPr lang="en-US" dirty="0"/>
              <a:t>Disorder: Development, Implementation, and Impact</a:t>
            </a:r>
          </a:p>
          <a:p>
            <a:r>
              <a:rPr lang="en-US" dirty="0"/>
              <a:t>DSM V</a:t>
            </a:r>
          </a:p>
          <a:p>
            <a:r>
              <a:rPr lang="en-US" dirty="0"/>
              <a:t>JK Costello, MD, Rocky Mountain Health Plans</a:t>
            </a:r>
          </a:p>
          <a:p>
            <a:endParaRPr lang="en-US" dirty="0"/>
          </a:p>
          <a:p>
            <a:endParaRPr lang="en-US" dirty="0"/>
          </a:p>
        </p:txBody>
      </p:sp>
    </p:spTree>
    <p:extLst>
      <p:ext uri="{BB962C8B-B14F-4D97-AF65-F5344CB8AC3E}">
        <p14:creationId xmlns:p14="http://schemas.microsoft.com/office/powerpoint/2010/main" val="1370729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 of Interest</a:t>
            </a:r>
          </a:p>
        </p:txBody>
      </p:sp>
      <p:sp>
        <p:nvSpPr>
          <p:cNvPr id="3" name="Content Placeholder 2"/>
          <p:cNvSpPr>
            <a:spLocks noGrp="1"/>
          </p:cNvSpPr>
          <p:nvPr>
            <p:ph idx="1"/>
          </p:nvPr>
        </p:nvSpPr>
        <p:spPr/>
        <p:txBody>
          <a:bodyPr/>
          <a:lstStyle/>
          <a:p>
            <a:r>
              <a:rPr lang="en-US" dirty="0"/>
              <a:t>I have no conflict of interest to report</a:t>
            </a:r>
          </a:p>
        </p:txBody>
      </p:sp>
    </p:spTree>
    <p:extLst>
      <p:ext uri="{BB962C8B-B14F-4D97-AF65-F5344CB8AC3E}">
        <p14:creationId xmlns:p14="http://schemas.microsoft.com/office/powerpoint/2010/main" val="13650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p:txBody>
          <a:bodyPr/>
          <a:lstStyle/>
          <a:p>
            <a:r>
              <a:rPr lang="en-US" dirty="0"/>
              <a:t>MAT: Medication Assisted Treatment with the use of buprenorphine/naloxone for patients with OUD</a:t>
            </a:r>
          </a:p>
          <a:p>
            <a:r>
              <a:rPr lang="en-US" dirty="0"/>
              <a:t>OUD: Opioid Use Disorder as per the DSM V criteria</a:t>
            </a:r>
          </a:p>
        </p:txBody>
      </p:sp>
    </p:spTree>
    <p:extLst>
      <p:ext uri="{BB962C8B-B14F-4D97-AF65-F5344CB8AC3E}">
        <p14:creationId xmlns:p14="http://schemas.microsoft.com/office/powerpoint/2010/main" val="1114108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Hub &amp; Spoke Model</a:t>
            </a:r>
          </a:p>
        </p:txBody>
      </p:sp>
      <p:sp>
        <p:nvSpPr>
          <p:cNvPr id="3" name="Content Placeholder 2"/>
          <p:cNvSpPr>
            <a:spLocks noGrp="1"/>
          </p:cNvSpPr>
          <p:nvPr>
            <p:ph idx="1"/>
          </p:nvPr>
        </p:nvSpPr>
        <p:spPr/>
        <p:txBody>
          <a:bodyPr/>
          <a:lstStyle/>
          <a:p>
            <a:r>
              <a:rPr lang="en-US" dirty="0"/>
              <a:t>Model of providing MAT for clients with OUD</a:t>
            </a:r>
          </a:p>
          <a:p>
            <a:r>
              <a:rPr lang="en-US" dirty="0"/>
              <a:t>Vermont Hub-and-Spoke Model of Care For Opioid Use Disorder </a:t>
            </a:r>
          </a:p>
          <a:p>
            <a:pPr lvl="1"/>
            <a:r>
              <a:rPr lang="en-US" dirty="0"/>
              <a:t>An approach to expand access to MAT in order to reduce opioid overdose deaths</a:t>
            </a:r>
          </a:p>
          <a:p>
            <a:pPr lvl="1"/>
            <a:r>
              <a:rPr lang="en-US" dirty="0"/>
              <a:t>Incorporated this model for treatment in rural western Colorado</a:t>
            </a:r>
          </a:p>
        </p:txBody>
      </p:sp>
    </p:spTree>
    <p:extLst>
      <p:ext uri="{BB962C8B-B14F-4D97-AF65-F5344CB8AC3E}">
        <p14:creationId xmlns:p14="http://schemas.microsoft.com/office/powerpoint/2010/main" val="1660846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Colorado and Opioid Use Disorder</a:t>
            </a:r>
          </a:p>
        </p:txBody>
      </p:sp>
      <p:sp>
        <p:nvSpPr>
          <p:cNvPr id="3" name="Text Placeholder 2"/>
          <p:cNvSpPr>
            <a:spLocks noGrp="1"/>
          </p:cNvSpPr>
          <p:nvPr>
            <p:ph type="body" idx="1"/>
          </p:nvPr>
        </p:nvSpPr>
        <p:spPr/>
        <p:txBody>
          <a:bodyPr/>
          <a:lstStyle/>
          <a:p>
            <a:r>
              <a:rPr lang="en-US" dirty="0"/>
              <a:t>Overdose is common</a:t>
            </a:r>
          </a:p>
          <a:p>
            <a:r>
              <a:rPr lang="en-US" dirty="0"/>
              <a:t>Opioid Use Crisis has severely impacted Western Colorado and other rural regions of the United States</a:t>
            </a:r>
          </a:p>
          <a:p>
            <a:r>
              <a:rPr lang="en-US" dirty="0"/>
              <a:t>Statistics show Mesa County impacted to a greater degree than other areas in Colorado</a:t>
            </a:r>
          </a:p>
        </p:txBody>
      </p:sp>
    </p:spTree>
    <p:extLst>
      <p:ext uri="{BB962C8B-B14F-4D97-AF65-F5344CB8AC3E}">
        <p14:creationId xmlns:p14="http://schemas.microsoft.com/office/powerpoint/2010/main" val="223443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19" title="Chart"/>
          <p:cNvPicPr preferRelativeResize="0"/>
          <p:nvPr/>
        </p:nvPicPr>
        <p:blipFill>
          <a:blip r:embed="rId3">
            <a:alphaModFix/>
          </a:blip>
          <a:stretch>
            <a:fillRect/>
          </a:stretch>
        </p:blipFill>
        <p:spPr>
          <a:xfrm>
            <a:off x="886784" y="207967"/>
            <a:ext cx="10418432" cy="6442067"/>
          </a:xfrm>
          <a:prstGeom prst="rect">
            <a:avLst/>
          </a:prstGeom>
          <a:noFill/>
          <a:ln>
            <a:noFill/>
          </a:ln>
        </p:spPr>
      </p:pic>
    </p:spTree>
    <p:extLst>
      <p:ext uri="{BB962C8B-B14F-4D97-AF65-F5344CB8AC3E}">
        <p14:creationId xmlns:p14="http://schemas.microsoft.com/office/powerpoint/2010/main" val="496507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9A95C2-3CDA-1643-A095-A9F8A45E3BD5}"/>
              </a:ext>
            </a:extLst>
          </p:cNvPr>
          <p:cNvSpPr>
            <a:spLocks noGrp="1"/>
          </p:cNvSpPr>
          <p:nvPr>
            <p:ph type="title"/>
          </p:nvPr>
        </p:nvSpPr>
        <p:spPr/>
        <p:txBody>
          <a:bodyPr/>
          <a:lstStyle/>
          <a:p>
            <a:r>
              <a:rPr lang="en-US" dirty="0"/>
              <a:t>2018 Report</a:t>
            </a:r>
          </a:p>
        </p:txBody>
      </p:sp>
      <p:sp>
        <p:nvSpPr>
          <p:cNvPr id="3" name="Text Placeholder 2">
            <a:extLst>
              <a:ext uri="{FF2B5EF4-FFF2-40B4-BE49-F238E27FC236}">
                <a16:creationId xmlns:a16="http://schemas.microsoft.com/office/drawing/2014/main" xmlns="" id="{B031F223-02F4-0F46-87F6-7B7E23175B68}"/>
              </a:ext>
            </a:extLst>
          </p:cNvPr>
          <p:cNvSpPr>
            <a:spLocks noGrp="1"/>
          </p:cNvSpPr>
          <p:nvPr>
            <p:ph type="body" idx="1"/>
          </p:nvPr>
        </p:nvSpPr>
        <p:spPr/>
        <p:txBody>
          <a:bodyPr/>
          <a:lstStyle/>
          <a:p>
            <a:r>
              <a:rPr lang="en-US" dirty="0"/>
              <a:t>Coroner’s Report for 2018 shows decrease in opioid deaths in Mesa County</a:t>
            </a:r>
          </a:p>
          <a:p>
            <a:r>
              <a:rPr lang="en-US" dirty="0"/>
              <a:t>Thought to be due to starting MAT with the Hub </a:t>
            </a:r>
            <a:r>
              <a:rPr lang="en-US"/>
              <a:t>and Spoke Model</a:t>
            </a:r>
            <a:endParaRPr lang="en-US" dirty="0"/>
          </a:p>
        </p:txBody>
      </p:sp>
    </p:spTree>
    <p:extLst>
      <p:ext uri="{BB962C8B-B14F-4D97-AF65-F5344CB8AC3E}">
        <p14:creationId xmlns:p14="http://schemas.microsoft.com/office/powerpoint/2010/main" val="616749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21" title="Chart"/>
          <p:cNvPicPr preferRelativeResize="0"/>
          <p:nvPr/>
        </p:nvPicPr>
        <p:blipFill>
          <a:blip r:embed="rId3">
            <a:alphaModFix/>
          </a:blip>
          <a:stretch>
            <a:fillRect/>
          </a:stretch>
        </p:blipFill>
        <p:spPr>
          <a:xfrm>
            <a:off x="966517" y="257267"/>
            <a:ext cx="10258968" cy="6343467"/>
          </a:xfrm>
          <a:prstGeom prst="rect">
            <a:avLst/>
          </a:prstGeom>
          <a:noFill/>
          <a:ln>
            <a:noFill/>
          </a:ln>
        </p:spPr>
      </p:pic>
    </p:spTree>
    <p:extLst>
      <p:ext uri="{BB962C8B-B14F-4D97-AF65-F5344CB8AC3E}">
        <p14:creationId xmlns:p14="http://schemas.microsoft.com/office/powerpoint/2010/main" val="17231971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{FAC30471-1274-754E-BDF4-A86DBFF15670}tf10001064</Template>
  <TotalTime>868</TotalTime>
  <Words>1423</Words>
  <Application>Microsoft Office PowerPoint</Application>
  <PresentationFormat>Widescreen</PresentationFormat>
  <Paragraphs>149</Paragraphs>
  <Slides>21</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Garamond</vt:lpstr>
      <vt:lpstr>Organic</vt:lpstr>
      <vt:lpstr>PowerPoint Presentation</vt:lpstr>
      <vt:lpstr>Who am I?</vt:lpstr>
      <vt:lpstr>Conflict of Interest</vt:lpstr>
      <vt:lpstr>Definitions</vt:lpstr>
      <vt:lpstr>Hub &amp; Spoke Model</vt:lpstr>
      <vt:lpstr>Colorado and Opioid Use Disorder</vt:lpstr>
      <vt:lpstr>PowerPoint Presentation</vt:lpstr>
      <vt:lpstr>2018 Report</vt:lpstr>
      <vt:lpstr>PowerPoint Presentation</vt:lpstr>
      <vt:lpstr>Setting Up MAT </vt:lpstr>
      <vt:lpstr>Methods &amp; Results</vt:lpstr>
      <vt:lpstr>MAT Team “Hub”</vt:lpstr>
      <vt:lpstr>Hub &amp; Spoke Model: Rural Western Colorado</vt:lpstr>
      <vt:lpstr>Intake Process for Induction</vt:lpstr>
      <vt:lpstr>Maintenance and Follow Up</vt:lpstr>
      <vt:lpstr>Spokes</vt:lpstr>
      <vt:lpstr>Rural Clinics</vt:lpstr>
      <vt:lpstr>Telemedicine Appointments</vt:lpstr>
      <vt:lpstr>Jail Expansion</vt:lpstr>
      <vt:lpstr>Jail Expansion, cont’d</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a Hub &amp; Spoke Model for Medication Assisted Treatment in Rural Western Colorado</dc:title>
  <dc:creator>Ann Cox</dc:creator>
  <cp:lastModifiedBy>user1</cp:lastModifiedBy>
  <cp:revision>36</cp:revision>
  <dcterms:created xsi:type="dcterms:W3CDTF">2019-05-17T01:18:16Z</dcterms:created>
  <dcterms:modified xsi:type="dcterms:W3CDTF">2019-06-24T19:06:20Z</dcterms:modified>
</cp:coreProperties>
</file>