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3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79BD"/>
    <a:srgbClr val="FBC5B5"/>
    <a:srgbClr val="EEA121"/>
    <a:srgbClr val="1B35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21"/>
    <p:restoredTop sz="94629"/>
  </p:normalViewPr>
  <p:slideViewPr>
    <p:cSldViewPr snapToGrid="0" snapToObjects="1">
      <p:cViewPr>
        <p:scale>
          <a:sx n="95" d="100"/>
          <a:sy n="95" d="100"/>
        </p:scale>
        <p:origin x="-10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1575"/>
            <a:ext cx="12187160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77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le &amp; Auth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4F68EECA-6274-CA45-88F4-44C254ABAF2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3E62CC-5B40-6940-9DAC-87BD536F1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ABF835-5CAD-1A43-9956-51DF8240D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EEA12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09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8EB2AD6A-8823-C247-99B6-AE2CEBD45B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8914" y="11575"/>
            <a:ext cx="12189339" cy="68561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42C82D-6602-C34E-A05E-82E313AA9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4179BD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C8B36B-561E-D247-B052-4329EFAE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1B3555"/>
                </a:solidFill>
              </a:defRPr>
            </a:lvl1pPr>
            <a:lvl2pPr>
              <a:defRPr>
                <a:solidFill>
                  <a:srgbClr val="EEA121"/>
                </a:solidFill>
              </a:defRPr>
            </a:lvl2pPr>
            <a:lvl3pPr>
              <a:defRPr>
                <a:solidFill>
                  <a:srgbClr val="FBC5B5"/>
                </a:solidFill>
              </a:defRPr>
            </a:lvl3pPr>
            <a:lvl4pPr>
              <a:defRPr>
                <a:solidFill>
                  <a:srgbClr val="4179BD"/>
                </a:solidFill>
              </a:defRPr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529240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35943925-C973-3142-89C9-7FBD23CD641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61" y="11575"/>
            <a:ext cx="12189339" cy="6856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057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2815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E98E8A-B3E6-294D-9514-5C6EEE417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32155"/>
          </a:xfrm>
        </p:spPr>
        <p:txBody>
          <a:bodyPr/>
          <a:lstStyle/>
          <a:p>
            <a:r>
              <a:rPr lang="en-US" dirty="0"/>
              <a:t>The Research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6F2B13-E236-6F49-A2E7-6713D570B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5313"/>
            <a:ext cx="9779597" cy="4681650"/>
          </a:xfrm>
        </p:spPr>
        <p:txBody>
          <a:bodyPr/>
          <a:lstStyle/>
          <a:p>
            <a:r>
              <a:rPr lang="en-US" dirty="0"/>
              <a:t>In the modern era, with better control of other cardiovascular risk factors and widespread colorectal cancer screening, does aspirin provide a net benefit as primary prevention in patients without established vascular disease?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EFC2BADB-628C-8349-BB7B-8E504B3E2E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91548" y="3429000"/>
            <a:ext cx="4142255" cy="239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51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FF7C9D-3B7F-6D44-8591-C9B28E2F8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8731"/>
          </a:xfrm>
        </p:spPr>
        <p:txBody>
          <a:bodyPr/>
          <a:lstStyle/>
          <a:p>
            <a:r>
              <a:rPr lang="en-US" dirty="0"/>
              <a:t>Research Design </a:t>
            </a:r>
            <a:r>
              <a:rPr lang="en-US"/>
              <a:t>and Method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64FF268-F2F5-6646-817C-59147D779B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3856"/>
            <a:ext cx="10123842" cy="5043107"/>
          </a:xfrm>
        </p:spPr>
        <p:txBody>
          <a:bodyPr/>
          <a:lstStyle/>
          <a:p>
            <a:r>
              <a:rPr lang="en-US" dirty="0"/>
              <a:t>Performed a meta-analysis comparing two bodies of literature: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Meta-analysis of 4 studies that recruited 61,604 patients since 2005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Meta-analysis studies that recruited 95,456 patients from 1978 to 2002 for CV outcomes and 25,270 for cancer outcomes</a:t>
            </a:r>
          </a:p>
          <a:p>
            <a:r>
              <a:rPr lang="en-US" dirty="0"/>
              <a:t>Used random effects meta-analysis and determined summary estimates of benefits and harms</a:t>
            </a:r>
          </a:p>
          <a:p>
            <a:r>
              <a:rPr lang="en-US" dirty="0"/>
              <a:t>Report them in terms of events prevented or caused per 1000 patients treated for approximately 5 years.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082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A39C00-1A11-484D-862A-18589269F9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</p:spPr>
        <p:txBody>
          <a:bodyPr/>
          <a:lstStyle/>
          <a:p>
            <a:r>
              <a:rPr lang="en-US" dirty="0"/>
              <a:t>What the Research Found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4ACCAEBD-1DE9-F14B-B970-35251C06CF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15113"/>
              </p:ext>
            </p:extLst>
          </p:nvPr>
        </p:nvGraphicFramePr>
        <p:xfrm>
          <a:off x="173914" y="1188721"/>
          <a:ext cx="11745559" cy="48570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98580">
                  <a:extLst>
                    <a:ext uri="{9D8B030D-6E8A-4147-A177-3AD203B41FA5}">
                      <a16:colId xmlns:a16="http://schemas.microsoft.com/office/drawing/2014/main" xmlns="" val="2232359579"/>
                    </a:ext>
                  </a:extLst>
                </a:gridCol>
                <a:gridCol w="2577691">
                  <a:extLst>
                    <a:ext uri="{9D8B030D-6E8A-4147-A177-3AD203B41FA5}">
                      <a16:colId xmlns:a16="http://schemas.microsoft.com/office/drawing/2014/main" xmlns="" val="399811005"/>
                    </a:ext>
                  </a:extLst>
                </a:gridCol>
                <a:gridCol w="2469288">
                  <a:extLst>
                    <a:ext uri="{9D8B030D-6E8A-4147-A177-3AD203B41FA5}">
                      <a16:colId xmlns:a16="http://schemas.microsoft.com/office/drawing/2014/main" xmlns="" val="3281738406"/>
                    </a:ext>
                  </a:extLst>
                </a:gridCol>
              </a:tblGrid>
              <a:tr h="639563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3200" dirty="0"/>
                        <a:t>Events/1000 over 5 years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23184984"/>
                  </a:ext>
                </a:extLst>
              </a:tr>
              <a:tr h="6395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/>
                        <a:t>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Aspirin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Control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6222713"/>
                  </a:ext>
                </a:extLst>
              </a:tr>
              <a:tr h="639563">
                <a:tc>
                  <a:txBody>
                    <a:bodyPr/>
                    <a:lstStyle/>
                    <a:p>
                      <a:r>
                        <a:rPr lang="en-US" sz="3200" dirty="0"/>
                        <a:t>Major adverse CV event (4 fewer)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70354298"/>
                  </a:ext>
                </a:extLst>
              </a:tr>
              <a:tr h="734597">
                <a:tc>
                  <a:txBody>
                    <a:bodyPr/>
                    <a:lstStyle/>
                    <a:p>
                      <a:r>
                        <a:rPr lang="en-US" sz="3200" dirty="0"/>
                        <a:t>Any ischemic stroke (2 fewer)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33017083"/>
                  </a:ext>
                </a:extLst>
              </a:tr>
              <a:tr h="734597">
                <a:tc>
                  <a:txBody>
                    <a:bodyPr/>
                    <a:lstStyle/>
                    <a:p>
                      <a:r>
                        <a:rPr lang="en-US" sz="3200" dirty="0"/>
                        <a:t>Intracranial hemorrhage (3 more)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9273860"/>
                  </a:ext>
                </a:extLst>
              </a:tr>
              <a:tr h="734597">
                <a:tc>
                  <a:txBody>
                    <a:bodyPr/>
                    <a:lstStyle/>
                    <a:p>
                      <a:r>
                        <a:rPr lang="en-US" sz="3200" dirty="0"/>
                        <a:t>Major hemorrhage (7 more)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05584955"/>
                  </a:ext>
                </a:extLst>
              </a:tr>
              <a:tr h="734597">
                <a:tc>
                  <a:txBody>
                    <a:bodyPr/>
                    <a:lstStyle/>
                    <a:p>
                      <a:r>
                        <a:rPr lang="en-US" sz="3200" dirty="0"/>
                        <a:t>Cancer incidence and mortality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No difference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882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4115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B9B006-40C1-804D-A904-C2770DF20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526" y="180092"/>
            <a:ext cx="10515600" cy="750443"/>
          </a:xfrm>
        </p:spPr>
        <p:txBody>
          <a:bodyPr/>
          <a:lstStyle/>
          <a:p>
            <a:r>
              <a:rPr lang="en-US" dirty="0"/>
              <a:t>What this means for Clinical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4F1C0C-798E-E44A-96E3-1A784C127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093" y="1081142"/>
            <a:ext cx="11413863" cy="4528970"/>
          </a:xfrm>
        </p:spPr>
        <p:txBody>
          <a:bodyPr/>
          <a:lstStyle/>
          <a:p>
            <a:r>
              <a:rPr lang="en-US" dirty="0"/>
              <a:t>In older studies, patients were less likely to have good blood pressure control, were unlikely to be on a statin, were more likely to smoke, and were unlikely to have been screened for colorectal cancer. </a:t>
            </a:r>
          </a:p>
          <a:p>
            <a:r>
              <a:rPr lang="en-US" dirty="0"/>
              <a:t>Nowadays there is simply less for aspirin to do and on balance there is no net benefit of aspirin for primary prevention.</a:t>
            </a:r>
          </a:p>
          <a:p>
            <a:r>
              <a:rPr lang="en-US" dirty="0"/>
              <a:t>USPSTF guidelines recommend aspirin for primary prevention in selected patients at high risk for CV disease but are based largely on older studies.</a:t>
            </a:r>
          </a:p>
          <a:p>
            <a:r>
              <a:rPr lang="en-US" dirty="0"/>
              <a:t>Guidelines from the European Society of Cardiology recommend against aspirin for primary prevention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829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Trebuchet MS">
      <a:majorFont>
        <a:latin typeface="Trebuchet MS" panose="020B0603020202020204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NAPCRG2019" id="{47FFDAD4-AAE8-AF49-BA16-D5254214DB9A}" vid="{04A9208E-0D6C-CC40-BAFE-004D06FD226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267</Words>
  <Application>Microsoft Office PowerPoint</Application>
  <PresentationFormat>Custom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The Research Question</vt:lpstr>
      <vt:lpstr>Research Design and Method</vt:lpstr>
      <vt:lpstr>What the Research Found</vt:lpstr>
      <vt:lpstr>What this means for Clinical Practice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Research Question</dc:title>
  <dc:creator>Jessica Sand</dc:creator>
  <cp:lastModifiedBy>Priscilla Noland</cp:lastModifiedBy>
  <cp:revision>6</cp:revision>
  <dcterms:created xsi:type="dcterms:W3CDTF">2019-02-14T16:03:51Z</dcterms:created>
  <dcterms:modified xsi:type="dcterms:W3CDTF">2020-01-28T19:20:25Z</dcterms:modified>
</cp:coreProperties>
</file>