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3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79BD"/>
    <a:srgbClr val="FBC5B5"/>
    <a:srgbClr val="EEA121"/>
    <a:srgbClr val="1B35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10"/>
    <p:restoredTop sz="94629"/>
  </p:normalViewPr>
  <p:slideViewPr>
    <p:cSldViewPr snapToGrid="0" snapToObjects="1">
      <p:cViewPr>
        <p:scale>
          <a:sx n="95" d="100"/>
          <a:sy n="95" d="100"/>
        </p:scale>
        <p:origin x="-10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1575"/>
            <a:ext cx="12187160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77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&amp; Auth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F68EECA-6274-CA45-88F4-44C254ABAF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3E62CC-5B40-6940-9DAC-87BD536F1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6ABF835-5CAD-1A43-9956-51DF8240D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EEA12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109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8EB2AD6A-8823-C247-99B6-AE2CEBD45B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914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42C82D-6602-C34E-A05E-82E313AA9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AC8B36B-561E-D247-B052-4329EFAE6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3555"/>
                </a:solidFill>
              </a:defRPr>
            </a:lvl1pPr>
            <a:lvl2pPr>
              <a:defRPr>
                <a:solidFill>
                  <a:srgbClr val="EEA121"/>
                </a:solidFill>
              </a:defRPr>
            </a:lvl2pPr>
            <a:lvl3pPr>
              <a:defRPr>
                <a:solidFill>
                  <a:srgbClr val="FBC5B5"/>
                </a:solidFill>
              </a:defRPr>
            </a:lvl3pPr>
            <a:lvl4pPr>
              <a:defRPr>
                <a:solidFill>
                  <a:srgbClr val="4179BD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2924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05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281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en-US" dirty="0"/>
              <a:t>The 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6372" y="1739710"/>
            <a:ext cx="6414655" cy="3784501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Would a </a:t>
            </a:r>
            <a:r>
              <a:rPr lang="en-US" dirty="0">
                <a:solidFill>
                  <a:schemeClr val="tx1"/>
                </a:solidFill>
              </a:rPr>
              <a:t>new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quick PCR point of care test with high sensitivity and specificity be useful in the management of patients attending with an uncomplicated sore throat?</a:t>
            </a:r>
            <a:br>
              <a:rPr lang="en-US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/>
            </a:r>
            <a:br>
              <a:rPr lang="en-US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r>
              <a:rPr lang="en-US" baseline="30000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(assuming we want to focus on the sore throat associated with GAS)</a:t>
            </a:r>
          </a:p>
        </p:txBody>
      </p:sp>
      <p:pic>
        <p:nvPicPr>
          <p:cNvPr id="4" name="Picture 2" descr="File:Pos strep.JPG">
            <a:extLst>
              <a:ext uri="{FF2B5EF4-FFF2-40B4-BE49-F238E27FC236}">
                <a16:creationId xmlns:a16="http://schemas.microsoft.com/office/drawing/2014/main" xmlns="" id="{B9F41ACA-162A-4AB0-833D-6AD32F7DE8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04" y="666092"/>
            <a:ext cx="4554395" cy="5379207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251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FF7C9D-3B7F-6D44-8591-C9B28E2F8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731"/>
          </a:xfrm>
        </p:spPr>
        <p:txBody>
          <a:bodyPr/>
          <a:lstStyle/>
          <a:p>
            <a:r>
              <a:rPr lang="en-US" dirty="0"/>
              <a:t>Research Design and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64FF268-F2F5-6646-817C-59147D779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856"/>
            <a:ext cx="10515600" cy="5043107"/>
          </a:xfrm>
        </p:spPr>
        <p:txBody>
          <a:bodyPr/>
          <a:lstStyle/>
          <a:p>
            <a:r>
              <a:rPr lang="en-US" dirty="0"/>
              <a:t>Prospective cross-sectional study including consecutive patients attending primary health care for an acute uncomplicated sore throat</a:t>
            </a:r>
          </a:p>
          <a:p>
            <a:r>
              <a:rPr lang="en-US" dirty="0"/>
              <a:t>Patients symptom and signs was registered as well as doctors management before and after a point of care PCR test to detect group A streptococci</a:t>
            </a:r>
          </a:p>
          <a:p>
            <a:r>
              <a:rPr lang="en-US" dirty="0"/>
              <a:t>Descriptive statistics of management before and after PCR test</a:t>
            </a:r>
          </a:p>
          <a:p>
            <a:r>
              <a:rPr lang="en-US" dirty="0"/>
              <a:t>Descriptive statistics of management if any of a set of different guidelines had been adhered to</a:t>
            </a:r>
          </a:p>
          <a:p>
            <a:r>
              <a:rPr lang="en-US" dirty="0"/>
              <a:t>Multivariable logistic regression to identify factors associated with antibiotic prescribing despite a negative PCR test</a:t>
            </a:r>
          </a:p>
        </p:txBody>
      </p:sp>
    </p:spTree>
    <p:extLst>
      <p:ext uri="{BB962C8B-B14F-4D97-AF65-F5344CB8AC3E}">
        <p14:creationId xmlns:p14="http://schemas.microsoft.com/office/powerpoint/2010/main" val="3801082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A39C00-1A11-484D-862A-18589269F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</p:spPr>
        <p:txBody>
          <a:bodyPr/>
          <a:lstStyle/>
          <a:p>
            <a:r>
              <a:rPr lang="en-US" dirty="0"/>
              <a:t>What the Research Found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E9E1B1B-A931-4D44-8BC6-4FD2A1E70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8720"/>
            <a:ext cx="10515600" cy="4988243"/>
          </a:xfrm>
        </p:spPr>
        <p:txBody>
          <a:bodyPr/>
          <a:lstStyle/>
          <a:p>
            <a:r>
              <a:rPr lang="en-US" dirty="0"/>
              <a:t>283 patients included (interquartile age range 11-36 years).</a:t>
            </a:r>
          </a:p>
          <a:p>
            <a:r>
              <a:rPr lang="en-US" dirty="0"/>
              <a:t>Group A Streptococci (GAS) were found in 31%</a:t>
            </a:r>
          </a:p>
          <a:p>
            <a:r>
              <a:rPr lang="en-US" dirty="0"/>
              <a:t>The PCR test reduced antibiotic prescribing from 46% to 41% and prescribing became more targeted to those ill from GAS.</a:t>
            </a:r>
          </a:p>
          <a:p>
            <a:r>
              <a:rPr lang="en-US" dirty="0"/>
              <a:t>No patients ill from GAS would be left without antibiotics if all are tested and antibiotics prescribed if test is positive.</a:t>
            </a:r>
          </a:p>
          <a:p>
            <a:r>
              <a:rPr lang="en-US" dirty="0"/>
              <a:t>Adhering to the US and Swedish guidelines of only prescribing antibiotics in case of 3-4 Centor criteria and a positive test would have resulted in the lowest prescribing rate. </a:t>
            </a:r>
          </a:p>
          <a:p>
            <a:r>
              <a:rPr lang="en-US" dirty="0"/>
              <a:t>Senior doctors were much more prone to prescribe antibiotics if a PCR test was negative compared to junior doctors.</a:t>
            </a:r>
          </a:p>
        </p:txBody>
      </p:sp>
    </p:spTree>
    <p:extLst>
      <p:ext uri="{BB962C8B-B14F-4D97-AF65-F5344CB8AC3E}">
        <p14:creationId xmlns:p14="http://schemas.microsoft.com/office/powerpoint/2010/main" val="1604115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B9B006-40C1-804D-A904-C2770DF20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443"/>
          </a:xfrm>
        </p:spPr>
        <p:txBody>
          <a:bodyPr/>
          <a:lstStyle/>
          <a:p>
            <a:r>
              <a:rPr lang="en-US" dirty="0"/>
              <a:t>What this means for Clinical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4F1C0C-798E-E44A-96E3-1A784C127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4237" y="1012269"/>
            <a:ext cx="7110845" cy="4272962"/>
          </a:xfrm>
        </p:spPr>
        <p:txBody>
          <a:bodyPr/>
          <a:lstStyle/>
          <a:p>
            <a:r>
              <a:rPr lang="en-US" dirty="0"/>
              <a:t>If rheumatic fever is a concern test all patients with a sore throat and prescribe antibiotics to all having a positive test for presence of group A streptococci.</a:t>
            </a:r>
          </a:p>
          <a:p>
            <a:r>
              <a:rPr lang="en-US" dirty="0"/>
              <a:t>If rheumatic fever is not a concern only test patients with 3-4 Centor criteria and only prescribe antibiotics if a test is positive for presence of group A streptococci. Do not test those having 0-2</a:t>
            </a:r>
            <a:br>
              <a:rPr lang="en-US" dirty="0"/>
            </a:br>
            <a:r>
              <a:rPr lang="en-US" dirty="0"/>
              <a:t>Centor scores.</a:t>
            </a:r>
          </a:p>
          <a:p>
            <a:r>
              <a:rPr lang="en-US" dirty="0"/>
              <a:t>(Patients with known immunodeficiency may have to be managed in other ways)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5756117B-B6AF-44EA-B7A4-49B9E065EA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8612" y="1146741"/>
            <a:ext cx="4944630" cy="4944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829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414141"/>
      </a:dk1>
      <a:lt1>
        <a:srgbClr val="FFFFFF"/>
      </a:lt1>
      <a:dk2>
        <a:srgbClr val="4179BD"/>
      </a:dk2>
      <a:lt2>
        <a:srgbClr val="E7E6E6"/>
      </a:lt2>
      <a:accent1>
        <a:srgbClr val="4179BD"/>
      </a:accent1>
      <a:accent2>
        <a:srgbClr val="EEA120"/>
      </a:accent2>
      <a:accent3>
        <a:srgbClr val="FBC5B5"/>
      </a:accent3>
      <a:accent4>
        <a:srgbClr val="1B3455"/>
      </a:accent4>
      <a:accent5>
        <a:srgbClr val="414141"/>
      </a:accent5>
      <a:accent6>
        <a:srgbClr val="414141"/>
      </a:accent6>
      <a:hlink>
        <a:srgbClr val="4179BD"/>
      </a:hlink>
      <a:folHlink>
        <a:srgbClr val="1B345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NAPCRG2019" id="{47FFDAD4-AAE8-AF49-BA16-D5254214DB9A}" vid="{04A9208E-0D6C-CC40-BAFE-004D06FD226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307</Words>
  <Application>Microsoft Office PowerPoint</Application>
  <PresentationFormat>Custom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The Research Question</vt:lpstr>
      <vt:lpstr>Research Design and Method</vt:lpstr>
      <vt:lpstr>What the Research Found</vt:lpstr>
      <vt:lpstr>What this means for Clinical Practice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Research Question</dc:title>
  <dc:creator>Jessica Sand</dc:creator>
  <cp:lastModifiedBy>Priscilla Noland</cp:lastModifiedBy>
  <cp:revision>9</cp:revision>
  <dcterms:created xsi:type="dcterms:W3CDTF">2019-02-14T16:03:51Z</dcterms:created>
  <dcterms:modified xsi:type="dcterms:W3CDTF">2020-02-13T16:30:20Z</dcterms:modified>
</cp:coreProperties>
</file>