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64" r:id="rId3"/>
    <p:sldId id="263" r:id="rId4"/>
    <p:sldId id="261" r:id="rId5"/>
    <p:sldId id="26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79BD"/>
    <a:srgbClr val="FBC5B5"/>
    <a:srgbClr val="EEA121"/>
    <a:srgbClr val="1B35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010"/>
    <p:restoredTop sz="94629"/>
  </p:normalViewPr>
  <p:slideViewPr>
    <p:cSldViewPr snapToGrid="0" snapToObjects="1">
      <p:cViewPr>
        <p:scale>
          <a:sx n="95" d="100"/>
          <a:sy n="95" d="100"/>
        </p:scale>
        <p:origin x="-102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35943925-C973-3142-89C9-7FBD23CD641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1575"/>
            <a:ext cx="12187160" cy="6856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5778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le &amp; Autho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4F68EECA-6274-CA45-88F4-44C254ABAF2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61" y="11575"/>
            <a:ext cx="12189339" cy="685614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523E62CC-5B40-6940-9DAC-87BD536F1B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>
                <a:solidFill>
                  <a:srgbClr val="4179BD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6ABF835-5CAD-1A43-9956-51DF8240D8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EEA12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11093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8EB2AD6A-8823-C247-99B6-AE2CEBD45B7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8914" y="11575"/>
            <a:ext cx="12189339" cy="685614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FE42C82D-6602-C34E-A05E-82E313AA93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179BD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AC8B36B-561E-D247-B052-4329EFAE6C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B3555"/>
                </a:solidFill>
              </a:defRPr>
            </a:lvl1pPr>
            <a:lvl2pPr>
              <a:defRPr>
                <a:solidFill>
                  <a:srgbClr val="EEA121"/>
                </a:solidFill>
              </a:defRPr>
            </a:lvl2pPr>
            <a:lvl3pPr>
              <a:defRPr>
                <a:solidFill>
                  <a:srgbClr val="FBC5B5"/>
                </a:solidFill>
              </a:defRPr>
            </a:lvl3pPr>
            <a:lvl4pPr>
              <a:defRPr>
                <a:solidFill>
                  <a:srgbClr val="4179BD"/>
                </a:solidFill>
              </a:defRPr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529240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35943925-C973-3142-89C9-7FBD23CD641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61" y="11575"/>
            <a:ext cx="12189339" cy="6856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8057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42815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60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CE98E8A-B3E6-294D-9514-5C6EEE417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32155"/>
          </a:xfrm>
        </p:spPr>
        <p:txBody>
          <a:bodyPr/>
          <a:lstStyle/>
          <a:p>
            <a:r>
              <a:rPr lang="en-US" dirty="0" smtClean="0"/>
              <a:t>Aqueous v Alcoholic Chlorhexidine for skin antisepsis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D6F2B13-E236-6F49-A2E7-6713D570B2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97280"/>
            <a:ext cx="10515600" cy="5079683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Professor Clare Heal and Dr Daniel Charles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4" descr="http://www.perrigo.com.au/upload/product/images/full/CHL02023F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73986" y="3287486"/>
            <a:ext cx="1676400" cy="26914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http://herzzentrum.immanuel.de/typo3temp/ce_gallery/d_2462_800_531_9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714749"/>
            <a:ext cx="3298371" cy="2264205"/>
          </a:xfrm>
          <a:prstGeom prst="rect">
            <a:avLst/>
          </a:prstGeom>
          <a:noFill/>
          <a:ln w="57150"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25147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CE98E8A-B3E6-294D-9514-5C6EEE417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32155"/>
          </a:xfrm>
        </p:spPr>
        <p:txBody>
          <a:bodyPr/>
          <a:lstStyle/>
          <a:p>
            <a:r>
              <a:rPr lang="en-US" dirty="0"/>
              <a:t>The Research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D6F2B13-E236-6F49-A2E7-6713D570B2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97280"/>
            <a:ext cx="10515600" cy="5079683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Is the use of alcoholic chlorhexidine</a:t>
            </a:r>
            <a:r>
              <a:rPr lang="en-US" dirty="0"/>
              <a:t> for skin antisepsis</a:t>
            </a:r>
            <a:r>
              <a:rPr lang="en-US" dirty="0" smtClean="0"/>
              <a:t> superior </a:t>
            </a:r>
            <a:r>
              <a:rPr lang="en-US" dirty="0"/>
              <a:t>to </a:t>
            </a:r>
            <a:r>
              <a:rPr lang="en-US" dirty="0" smtClean="0"/>
              <a:t>aqueous chlorhexidine</a:t>
            </a:r>
            <a:r>
              <a:rPr lang="en-US" dirty="0"/>
              <a:t> </a:t>
            </a:r>
            <a:r>
              <a:rPr lang="en-US" dirty="0" smtClean="0"/>
              <a:t>in </a:t>
            </a:r>
            <a:r>
              <a:rPr lang="en-US" dirty="0"/>
              <a:t>preventing SSI after minor skin excisions in general </a:t>
            </a:r>
            <a:r>
              <a:rPr lang="en-US" dirty="0" smtClean="0"/>
              <a:t>practice?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4" descr="http://www.perrigo.com.au/upload/product/images/full/CHL02023F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73986" y="3287486"/>
            <a:ext cx="1676400" cy="26914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http://herzzentrum.immanuel.de/typo3temp/ce_gallery/d_2462_800_531_9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714749"/>
            <a:ext cx="3298371" cy="2264205"/>
          </a:xfrm>
          <a:prstGeom prst="rect">
            <a:avLst/>
          </a:prstGeom>
          <a:noFill/>
          <a:ln w="57150"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2692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CFF7C9D-3B7F-6D44-8591-C9B28E2F8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8731"/>
          </a:xfrm>
        </p:spPr>
        <p:txBody>
          <a:bodyPr/>
          <a:lstStyle/>
          <a:p>
            <a:r>
              <a:rPr lang="en-US" dirty="0"/>
              <a:t>Research Design and Method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64FF268-F2F5-6646-817C-59147D779B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3856"/>
            <a:ext cx="10515600" cy="5043107"/>
          </a:xfrm>
        </p:spPr>
        <p:txBody>
          <a:bodyPr/>
          <a:lstStyle/>
          <a:p>
            <a:r>
              <a:rPr lang="en-US" dirty="0" smtClean="0"/>
              <a:t>4 </a:t>
            </a:r>
            <a:r>
              <a:rPr lang="en-US" dirty="0"/>
              <a:t>general practices in </a:t>
            </a:r>
            <a:r>
              <a:rPr lang="en-US" dirty="0" smtClean="0"/>
              <a:t>North Queensland, Australia</a:t>
            </a:r>
            <a:endParaRPr lang="en-US" dirty="0"/>
          </a:p>
          <a:p>
            <a:pPr marL="109728" indent="0">
              <a:buNone/>
            </a:pPr>
            <a:endParaRPr lang="en-US" dirty="0"/>
          </a:p>
          <a:p>
            <a:r>
              <a:rPr lang="en-AU" dirty="0"/>
              <a:t>Prospective multicentre randomised controlled </a:t>
            </a:r>
            <a:r>
              <a:rPr lang="en-AU" dirty="0" smtClean="0"/>
              <a:t>trial  </a:t>
            </a:r>
            <a:endParaRPr lang="en-AU" dirty="0"/>
          </a:p>
          <a:p>
            <a:pPr lvl="1"/>
            <a:endParaRPr lang="en-AU" sz="2800" dirty="0"/>
          </a:p>
          <a:p>
            <a:r>
              <a:rPr lang="en-AU" dirty="0"/>
              <a:t>Consecutive patients ‘minor skin excisions’ </a:t>
            </a:r>
          </a:p>
          <a:p>
            <a:endParaRPr lang="en-AU" dirty="0"/>
          </a:p>
          <a:p>
            <a:r>
              <a:rPr lang="en-AU" dirty="0"/>
              <a:t>Intervention: 0.5% CHG in 70% alcohol </a:t>
            </a:r>
          </a:p>
          <a:p>
            <a:endParaRPr lang="en-AU" dirty="0"/>
          </a:p>
          <a:p>
            <a:r>
              <a:rPr lang="en-AU" dirty="0"/>
              <a:t>Control: 0.5% CHG aqueous solution</a:t>
            </a:r>
          </a:p>
          <a:p>
            <a:endParaRPr lang="en-US" sz="2200" dirty="0"/>
          </a:p>
          <a:p>
            <a:endParaRPr lang="en-US" dirty="0"/>
          </a:p>
        </p:txBody>
      </p:sp>
      <p:pic>
        <p:nvPicPr>
          <p:cNvPr id="4" name="Picture 3" descr="map_macka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915872" y="140686"/>
            <a:ext cx="2019300" cy="240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010823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0A39C00-1A11-484D-862A-18589269F9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3595"/>
          </a:xfrm>
        </p:spPr>
        <p:txBody>
          <a:bodyPr/>
          <a:lstStyle/>
          <a:p>
            <a:r>
              <a:rPr lang="en-US" dirty="0"/>
              <a:t>What the Research Found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E9E1B1B-A931-4D44-8BC6-4FD2A1E708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9279" y="963386"/>
            <a:ext cx="10594521" cy="4996543"/>
          </a:xfrm>
        </p:spPr>
        <p:txBody>
          <a:bodyPr/>
          <a:lstStyle/>
          <a:p>
            <a:r>
              <a:rPr lang="en-US" dirty="0"/>
              <a:t>Overall incidence infection 6.3% (57/909) </a:t>
            </a:r>
          </a:p>
          <a:p>
            <a:endParaRPr lang="en-US" dirty="0"/>
          </a:p>
          <a:p>
            <a:r>
              <a:rPr lang="en-US" b="1" dirty="0"/>
              <a:t>5.8%</a:t>
            </a:r>
            <a:r>
              <a:rPr lang="en-US" dirty="0"/>
              <a:t> (26/451)(95%CI 3.4-7.6) alcoholic</a:t>
            </a:r>
          </a:p>
          <a:p>
            <a:r>
              <a:rPr lang="en-US" b="1" dirty="0"/>
              <a:t>6.8%</a:t>
            </a:r>
            <a:r>
              <a:rPr lang="en-US" dirty="0"/>
              <a:t> (31/458) (95%CI 4.2-9.1) aqueous</a:t>
            </a:r>
          </a:p>
          <a:p>
            <a:endParaRPr lang="en-US" dirty="0"/>
          </a:p>
          <a:p>
            <a:r>
              <a:rPr lang="en-US" dirty="0"/>
              <a:t>No significant difference in SSI p= 0.652</a:t>
            </a:r>
          </a:p>
          <a:p>
            <a:pPr marL="109728" indent="0">
              <a:buNone/>
            </a:pPr>
            <a:endParaRPr lang="en-AU" dirty="0"/>
          </a:p>
          <a:p>
            <a:r>
              <a:rPr lang="en-AU" dirty="0"/>
              <a:t>Absolute risk difference  -0.9% [-0.021 to +0.039] </a:t>
            </a:r>
          </a:p>
          <a:p>
            <a:endParaRPr lang="en-US" dirty="0"/>
          </a:p>
          <a:p>
            <a:r>
              <a:rPr lang="en-AU" dirty="0" smtClean="0"/>
              <a:t>NNT </a:t>
            </a:r>
            <a:r>
              <a:rPr lang="en-AU" dirty="0"/>
              <a:t>112</a:t>
            </a:r>
          </a:p>
          <a:p>
            <a:endParaRPr lang="en-US" dirty="0"/>
          </a:p>
        </p:txBody>
      </p:sp>
      <p:pic>
        <p:nvPicPr>
          <p:cNvPr id="4" name="Picture 4" descr="http://www.perrigo.com.au/upload/product/images/full/CHL02023F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25973" y="365125"/>
            <a:ext cx="1676400" cy="26914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4115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2B9B006-40C1-804D-A904-C2770DF20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0443"/>
          </a:xfrm>
        </p:spPr>
        <p:txBody>
          <a:bodyPr/>
          <a:lstStyle/>
          <a:p>
            <a:r>
              <a:rPr lang="en-US" dirty="0"/>
              <a:t>What this means for Clinical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A4F1C0C-798E-E44A-96E3-1A784C1277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28700"/>
            <a:ext cx="10515600" cy="5148263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GPs can safely use aqueous chlorhexidine for skin antisepsis</a:t>
            </a:r>
          </a:p>
          <a:p>
            <a:endParaRPr lang="en-US" dirty="0"/>
          </a:p>
          <a:p>
            <a:r>
              <a:rPr lang="en-US" dirty="0" smtClean="0"/>
              <a:t>Aqueous has some advantages over alcoholic chlorhexidine</a:t>
            </a:r>
          </a:p>
          <a:p>
            <a:endParaRPr lang="en-US" dirty="0"/>
          </a:p>
          <a:p>
            <a:r>
              <a:rPr lang="en-US" dirty="0" smtClean="0"/>
              <a:t>Lower risk of: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sz="1800" dirty="0" smtClean="0"/>
              <a:t>Mucosal irritation</a:t>
            </a:r>
          </a:p>
          <a:p>
            <a:r>
              <a:rPr lang="en-US" sz="1800" dirty="0" smtClean="0"/>
              <a:t>Dissolving surgical pen markings</a:t>
            </a:r>
          </a:p>
          <a:p>
            <a:r>
              <a:rPr lang="en-US" sz="1800" dirty="0"/>
              <a:t>O</a:t>
            </a:r>
            <a:r>
              <a:rPr lang="en-US" sz="1800" dirty="0" smtClean="0"/>
              <a:t>perating room fires!</a:t>
            </a:r>
          </a:p>
          <a:p>
            <a:endParaRPr lang="en-US" sz="1800" dirty="0"/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4043" y="3600703"/>
            <a:ext cx="4104912" cy="2514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68297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414141"/>
      </a:dk1>
      <a:lt1>
        <a:srgbClr val="FFFFFF"/>
      </a:lt1>
      <a:dk2>
        <a:srgbClr val="4179BD"/>
      </a:dk2>
      <a:lt2>
        <a:srgbClr val="E7E6E6"/>
      </a:lt2>
      <a:accent1>
        <a:srgbClr val="4179BD"/>
      </a:accent1>
      <a:accent2>
        <a:srgbClr val="EEA120"/>
      </a:accent2>
      <a:accent3>
        <a:srgbClr val="FBC5B5"/>
      </a:accent3>
      <a:accent4>
        <a:srgbClr val="1B3455"/>
      </a:accent4>
      <a:accent5>
        <a:srgbClr val="414141"/>
      </a:accent5>
      <a:accent6>
        <a:srgbClr val="414141"/>
      </a:accent6>
      <a:hlink>
        <a:srgbClr val="4179BD"/>
      </a:hlink>
      <a:folHlink>
        <a:srgbClr val="1B3455"/>
      </a:folHlink>
    </a:clrScheme>
    <a:fontScheme name="Trebuchet MS">
      <a:majorFont>
        <a:latin typeface="Trebuchet MS" panose="020B0603020202020204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NAPCRG2019" id="{47FFDAD4-AAE8-AF49-BA16-D5254214DB9A}" vid="{04A9208E-0D6C-CC40-BAFE-004D06FD226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</TotalTime>
  <Words>170</Words>
  <Application>Microsoft Office PowerPoint</Application>
  <PresentationFormat>Custom</PresentationFormat>
  <Paragraphs>40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Aqueous v Alcoholic Chlorhexidine for skin antisepsis</vt:lpstr>
      <vt:lpstr>The Research Question</vt:lpstr>
      <vt:lpstr>Research Design and Method</vt:lpstr>
      <vt:lpstr>What the Research Found</vt:lpstr>
      <vt:lpstr>What this means for Clinical Practice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Research Question</dc:title>
  <dc:creator>Jessica Sand</dc:creator>
  <cp:lastModifiedBy>Priscilla Noland</cp:lastModifiedBy>
  <cp:revision>5</cp:revision>
  <dcterms:created xsi:type="dcterms:W3CDTF">2019-02-14T16:03:51Z</dcterms:created>
  <dcterms:modified xsi:type="dcterms:W3CDTF">2020-02-06T14:21:54Z</dcterms:modified>
</cp:coreProperties>
</file>