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6B2FF-0629-435B-ABB3-C4B0F82BCCA0}" v="43" dt="2020-01-24T15:11:44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Kessler" userId="47371841-c72e-4b4d-976e-4268bef07650" providerId="ADAL" clId="{4876B2FF-0629-435B-ABB3-C4B0F82BCCA0}"/>
    <pc:docChg chg="undo custSel modSld">
      <pc:chgData name="David Kessler" userId="47371841-c72e-4b4d-976e-4268bef07650" providerId="ADAL" clId="{4876B2FF-0629-435B-ABB3-C4B0F82BCCA0}" dt="2020-01-24T15:11:52.262" v="1191" actId="20577"/>
      <pc:docMkLst>
        <pc:docMk/>
      </pc:docMkLst>
      <pc:sldChg chg="modSp">
        <pc:chgData name="David Kessler" userId="47371841-c72e-4b4d-976e-4268bef07650" providerId="ADAL" clId="{4876B2FF-0629-435B-ABB3-C4B0F82BCCA0}" dt="2020-01-24T15:11:52.262" v="1191" actId="20577"/>
        <pc:sldMkLst>
          <pc:docMk/>
          <pc:sldMk cId="2332514700" sldId="258"/>
        </pc:sldMkLst>
        <pc:spChg chg="mod">
          <ac:chgData name="David Kessler" userId="47371841-c72e-4b4d-976e-4268bef07650" providerId="ADAL" clId="{4876B2FF-0629-435B-ABB3-C4B0F82BCCA0}" dt="2020-01-24T15:11:52.262" v="1191" actId="20577"/>
          <ac:spMkLst>
            <pc:docMk/>
            <pc:sldMk cId="2332514700" sldId="258"/>
            <ac:spMk id="3" creationId="{4D6F2B13-E236-6F49-A2E7-6713D570B2BC}"/>
          </ac:spMkLst>
        </pc:spChg>
        <pc:picChg chg="mod">
          <ac:chgData name="David Kessler" userId="47371841-c72e-4b4d-976e-4268bef07650" providerId="ADAL" clId="{4876B2FF-0629-435B-ABB3-C4B0F82BCCA0}" dt="2020-01-24T15:10:01.340" v="1187" actId="1076"/>
          <ac:picMkLst>
            <pc:docMk/>
            <pc:sldMk cId="2332514700" sldId="258"/>
            <ac:picMk id="4" creationId="{657D84BB-FC32-4DD2-815F-01CA3F56547E}"/>
          </ac:picMkLst>
        </pc:picChg>
        <pc:picChg chg="mod">
          <ac:chgData name="David Kessler" userId="47371841-c72e-4b4d-976e-4268bef07650" providerId="ADAL" clId="{4876B2FF-0629-435B-ABB3-C4B0F82BCCA0}" dt="2020-01-24T15:09:51.004" v="1183" actId="1076"/>
          <ac:picMkLst>
            <pc:docMk/>
            <pc:sldMk cId="2332514700" sldId="258"/>
            <ac:picMk id="5" creationId="{32067581-EF01-4DB3-83EA-13A60A1A4C60}"/>
          </ac:picMkLst>
        </pc:picChg>
        <pc:picChg chg="mod">
          <ac:chgData name="David Kessler" userId="47371841-c72e-4b4d-976e-4268bef07650" providerId="ADAL" clId="{4876B2FF-0629-435B-ABB3-C4B0F82BCCA0}" dt="2020-01-24T15:09:53.237" v="1184" actId="1076"/>
          <ac:picMkLst>
            <pc:docMk/>
            <pc:sldMk cId="2332514700" sldId="258"/>
            <ac:picMk id="6" creationId="{E0D90019-2A3B-417A-B5E9-1405EDE41133}"/>
          </ac:picMkLst>
        </pc:picChg>
        <pc:picChg chg="mod">
          <ac:chgData name="David Kessler" userId="47371841-c72e-4b4d-976e-4268bef07650" providerId="ADAL" clId="{4876B2FF-0629-435B-ABB3-C4B0F82BCCA0}" dt="2020-01-24T15:09:56.876" v="1186" actId="1076"/>
          <ac:picMkLst>
            <pc:docMk/>
            <pc:sldMk cId="2332514700" sldId="258"/>
            <ac:picMk id="7" creationId="{476EB867-ECFB-40A1-B567-3FA4E7FF06E2}"/>
          </ac:picMkLst>
        </pc:picChg>
        <pc:picChg chg="mod">
          <ac:chgData name="David Kessler" userId="47371841-c72e-4b4d-976e-4268bef07650" providerId="ADAL" clId="{4876B2FF-0629-435B-ABB3-C4B0F82BCCA0}" dt="2020-01-24T15:09:54.924" v="1185" actId="1076"/>
          <ac:picMkLst>
            <pc:docMk/>
            <pc:sldMk cId="2332514700" sldId="258"/>
            <ac:picMk id="8" creationId="{28B2CAD6-5544-4945-9990-FDAB11F3070E}"/>
          </ac:picMkLst>
        </pc:picChg>
      </pc:sldChg>
      <pc:sldChg chg="addSp modSp">
        <pc:chgData name="David Kessler" userId="47371841-c72e-4b4d-976e-4268bef07650" providerId="ADAL" clId="{4876B2FF-0629-435B-ABB3-C4B0F82BCCA0}" dt="2020-01-24T15:07:35.594" v="1151" actId="20577"/>
        <pc:sldMkLst>
          <pc:docMk/>
          <pc:sldMk cId="1604115072" sldId="261"/>
        </pc:sldMkLst>
        <pc:spChg chg="mod">
          <ac:chgData name="David Kessler" userId="47371841-c72e-4b4d-976e-4268bef07650" providerId="ADAL" clId="{4876B2FF-0629-435B-ABB3-C4B0F82BCCA0}" dt="2020-01-24T15:07:35.594" v="1151" actId="20577"/>
          <ac:spMkLst>
            <pc:docMk/>
            <pc:sldMk cId="1604115072" sldId="261"/>
            <ac:spMk id="3" creationId="{6E9E1B1B-A931-4D44-8BC6-4FD2A1E70819}"/>
          </ac:spMkLst>
        </pc:spChg>
        <pc:graphicFrameChg chg="add mod modGraphic">
          <ac:chgData name="David Kessler" userId="47371841-c72e-4b4d-976e-4268bef07650" providerId="ADAL" clId="{4876B2FF-0629-435B-ABB3-C4B0F82BCCA0}" dt="2020-01-24T14:56:14.332" v="980" actId="14734"/>
          <ac:graphicFrameMkLst>
            <pc:docMk/>
            <pc:sldMk cId="1604115072" sldId="261"/>
            <ac:graphicFrameMk id="4" creationId="{F1F75533-CBC7-4F6F-A42A-0DDBDCFEFFCD}"/>
          </ac:graphicFrameMkLst>
        </pc:graphicFrameChg>
      </pc:sldChg>
      <pc:sldChg chg="modSp">
        <pc:chgData name="David Kessler" userId="47371841-c72e-4b4d-976e-4268bef07650" providerId="ADAL" clId="{4876B2FF-0629-435B-ABB3-C4B0F82BCCA0}" dt="2020-01-24T15:08:31.263" v="1181" actId="6549"/>
        <pc:sldMkLst>
          <pc:docMk/>
          <pc:sldMk cId="736829743" sldId="262"/>
        </pc:sldMkLst>
        <pc:spChg chg="mod">
          <ac:chgData name="David Kessler" userId="47371841-c72e-4b4d-976e-4268bef07650" providerId="ADAL" clId="{4876B2FF-0629-435B-ABB3-C4B0F82BCCA0}" dt="2020-01-24T15:08:31.263" v="1181" actId="6549"/>
          <ac:spMkLst>
            <pc:docMk/>
            <pc:sldMk cId="736829743" sldId="262"/>
            <ac:spMk id="3" creationId="{6A4F1C0C-798E-E44A-96E3-1A784C12776E}"/>
          </ac:spMkLst>
        </pc:spChg>
      </pc:sldChg>
      <pc:sldChg chg="addSp delSp modSp">
        <pc:chgData name="David Kessler" userId="47371841-c72e-4b4d-976e-4268bef07650" providerId="ADAL" clId="{4876B2FF-0629-435B-ABB3-C4B0F82BCCA0}" dt="2020-01-24T15:05:34.851" v="1082" actId="20577"/>
        <pc:sldMkLst>
          <pc:docMk/>
          <pc:sldMk cId="3801082325" sldId="263"/>
        </pc:sldMkLst>
        <pc:spChg chg="add del mod">
          <ac:chgData name="David Kessler" userId="47371841-c72e-4b4d-976e-4268bef07650" providerId="ADAL" clId="{4876B2FF-0629-435B-ABB3-C4B0F82BCCA0}" dt="2020-01-24T15:05:34.851" v="1082" actId="20577"/>
          <ac:spMkLst>
            <pc:docMk/>
            <pc:sldMk cId="3801082325" sldId="263"/>
            <ac:spMk id="3" creationId="{B64FF268-F2F5-6646-817C-59147D779BBF}"/>
          </ac:spMkLst>
        </pc:spChg>
        <pc:graphicFrameChg chg="add del mod">
          <ac:chgData name="David Kessler" userId="47371841-c72e-4b4d-976e-4268bef07650" providerId="ADAL" clId="{4876B2FF-0629-435B-ABB3-C4B0F82BCCA0}" dt="2020-01-24T14:36:50.463" v="29"/>
          <ac:graphicFrameMkLst>
            <pc:docMk/>
            <pc:sldMk cId="3801082325" sldId="263"/>
            <ac:graphicFrameMk id="4" creationId="{3A500E95-A073-4DA9-9A9D-01A3CE6B98F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cid:f6211c03-0a59-48aa-bf9c-44008f7e4df9@isad.isadroot.ex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Is Mirtazapine effective and cost effective in combination with a Serotonin-Norepinephrine Reuptake Inhibitor (SNRI) or </a:t>
            </a:r>
            <a:r>
              <a:rPr lang="en-GB" dirty="0"/>
              <a:t>Selective Serotonin Reuptake Inhibitor (SSRI) antidepressant for patients in primary care who had not responded to a single antidepressant?</a:t>
            </a:r>
          </a:p>
          <a:p>
            <a:r>
              <a:rPr lang="en-GB" dirty="0"/>
              <a:t>Kessler, D et al </a:t>
            </a:r>
            <a:r>
              <a:rPr lang="en-GB" i="1" dirty="0"/>
              <a:t>BMJ </a:t>
            </a:r>
            <a:r>
              <a:rPr lang="en-GB" dirty="0"/>
              <a:t>2018;363:k4218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657D84BB-FC32-4DD2-815F-01CA3F565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17" y="4079190"/>
            <a:ext cx="3810000" cy="88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cid:f6211c03-0a59-48aa-bf9c-44008f7e4df9@isad.isadroot.ex.ac.uk">
            <a:extLst>
              <a:ext uri="{FF2B5EF4-FFF2-40B4-BE49-F238E27FC236}">
                <a16:creationId xmlns:a16="http://schemas.microsoft.com/office/drawing/2014/main" xmlns="" id="{32067581-EF01-4DB3-83EA-13A60A1A4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160417" y="5192030"/>
            <a:ext cx="16525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ivBristol_logo">
            <a:extLst>
              <a:ext uri="{FF2B5EF4-FFF2-40B4-BE49-F238E27FC236}">
                <a16:creationId xmlns:a16="http://schemas.microsoft.com/office/drawing/2014/main" xmlns="" id="{E0D90019-2A3B-417A-B5E9-1405EDE41133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97281" y="5159807"/>
            <a:ext cx="1790256" cy="64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keele logo.png">
            <a:extLst>
              <a:ext uri="{FF2B5EF4-FFF2-40B4-BE49-F238E27FC236}">
                <a16:creationId xmlns:a16="http://schemas.microsoft.com/office/drawing/2014/main" xmlns="" id="{476EB867-ECFB-40A1-B567-3FA4E7FF0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92033" y="5186653"/>
            <a:ext cx="158273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HYMS logo.tif">
            <a:extLst>
              <a:ext uri="{FF2B5EF4-FFF2-40B4-BE49-F238E27FC236}">
                <a16:creationId xmlns:a16="http://schemas.microsoft.com/office/drawing/2014/main" xmlns="" id="{28B2CAD6-5544-4945-9990-FDAB11F30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8998" y="5120210"/>
            <a:ext cx="122713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/>
              <a:t>Two parallel group multi-centre pragmatic placebo controlled randomised trial with allocation at the level of the individual</a:t>
            </a:r>
          </a:p>
          <a:p>
            <a:r>
              <a:rPr lang="en-US" dirty="0"/>
              <a:t>Primary care patients taking an SSRI/SNRI for at least 6 weeks</a:t>
            </a:r>
          </a:p>
          <a:p>
            <a:r>
              <a:rPr lang="en-US" dirty="0"/>
              <a:t>Adults with a Beck Depression Inventory (BDI) score  &gt; 13</a:t>
            </a:r>
          </a:p>
          <a:p>
            <a:r>
              <a:rPr lang="en-US" dirty="0"/>
              <a:t>International Classification of Disease (ICD10) Depressive Episode</a:t>
            </a:r>
          </a:p>
          <a:p>
            <a:r>
              <a:rPr lang="en-US" dirty="0"/>
              <a:t>Randomised to add either placebo or Mirtazapine 15mg increasing to 30mg 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sz="2400" dirty="0"/>
              <a:t>480 recruited (69.1% female) (89.8% followed up for 12 weeks)</a:t>
            </a:r>
          </a:p>
          <a:p>
            <a:r>
              <a:rPr lang="en-US" sz="2400" dirty="0"/>
              <a:t>241 randomised to Mirtazapine and 239 to placebo</a:t>
            </a:r>
          </a:p>
          <a:p>
            <a:r>
              <a:rPr lang="en-US" sz="2400" dirty="0"/>
              <a:t>Mean BDI scores at baseline: Mirtazapine group 31.5, Placebo 30.6</a:t>
            </a:r>
          </a:p>
          <a:p>
            <a:r>
              <a:rPr lang="en-US" sz="2400" dirty="0"/>
              <a:t>90% had been on an antidepressant for 6 months or more</a:t>
            </a:r>
          </a:p>
          <a:p>
            <a:r>
              <a:rPr lang="en-US" sz="2400" dirty="0"/>
              <a:t>Main outcome: ITT analysis (adjusted) of BDI scores at 12 weeks: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This study did not find convincing evidence that adding mirtazapine gives a clinically important benefit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F1F75533-CBC7-4F6F-A42A-0DDBDCFEF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980391"/>
              </p:ext>
            </p:extLst>
          </p:nvPr>
        </p:nvGraphicFramePr>
        <p:xfrm>
          <a:off x="901338" y="3413760"/>
          <a:ext cx="9675220" cy="1750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620">
                  <a:extLst>
                    <a:ext uri="{9D8B030D-6E8A-4147-A177-3AD203B41FA5}">
                      <a16:colId xmlns:a16="http://schemas.microsoft.com/office/drawing/2014/main" xmlns="" val="2876315774"/>
                    </a:ext>
                  </a:extLst>
                </a:gridCol>
                <a:gridCol w="876666">
                  <a:extLst>
                    <a:ext uri="{9D8B030D-6E8A-4147-A177-3AD203B41FA5}">
                      <a16:colId xmlns:a16="http://schemas.microsoft.com/office/drawing/2014/main" xmlns="" val="78073003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xmlns="" val="3942163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xmlns="" val="585839531"/>
                    </a:ext>
                  </a:extLst>
                </a:gridCol>
                <a:gridCol w="2043608">
                  <a:extLst>
                    <a:ext uri="{9D8B030D-6E8A-4147-A177-3AD203B41FA5}">
                      <a16:colId xmlns:a16="http://schemas.microsoft.com/office/drawing/2014/main" xmlns="" val="4186795811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xmlns="" val="2078676512"/>
                    </a:ext>
                  </a:extLst>
                </a:gridCol>
                <a:gridCol w="1541417">
                  <a:extLst>
                    <a:ext uri="{9D8B030D-6E8A-4147-A177-3AD203B41FA5}">
                      <a16:colId xmlns:a16="http://schemas.microsoft.com/office/drawing/2014/main" xmlns="" val="1593765603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r>
                        <a:rPr lang="en-GB" dirty="0"/>
                        <a:t>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Difference in means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95% 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5684720"/>
                  </a:ext>
                </a:extLst>
              </a:tr>
              <a:tr h="363434">
                <a:tc>
                  <a:txBody>
                    <a:bodyPr/>
                    <a:lstStyle/>
                    <a:p>
                      <a:r>
                        <a:rPr lang="en-GB" dirty="0"/>
                        <a:t>Mirtazapine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-1.83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-3.92, 0.27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5308753"/>
                  </a:ext>
                </a:extLst>
              </a:tr>
              <a:tr h="363434">
                <a:tc>
                  <a:txBody>
                    <a:bodyPr/>
                    <a:lstStyle/>
                    <a:p>
                      <a:r>
                        <a:rPr lang="en-GB" dirty="0"/>
                        <a:t>Placebo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544759"/>
                  </a:ext>
                </a:extLst>
              </a:tr>
              <a:tr h="363434">
                <a:tc>
                  <a:txBody>
                    <a:bodyPr/>
                    <a:lstStyle/>
                    <a:p>
                      <a:r>
                        <a:rPr lang="en-GB" dirty="0"/>
                        <a:t>Total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931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r>
              <a:rPr lang="en-GB" dirty="0"/>
              <a:t>Although there was a small between group difference in favour of mirtazapine, this did not reach the pre-specified minimal clinically important difference of at least 3 points on the BDI, and included the possibility of ‘no effect’. </a:t>
            </a:r>
          </a:p>
          <a:p>
            <a:r>
              <a:rPr lang="en-GB" dirty="0"/>
              <a:t>Adverse effects were more frequent in the mirtazapine group and more in this group stopped the trial medication. </a:t>
            </a:r>
          </a:p>
          <a:p>
            <a:r>
              <a:rPr lang="en-GB" b="1" dirty="0"/>
              <a:t>What this study adds: </a:t>
            </a:r>
            <a:r>
              <a:rPr lang="en-GB" dirty="0"/>
              <a:t>These findings challenge the growing practice of the addition of mirtazapine to SSRI or SNRI in this group of patients 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74F21EE459804898C26619F73BFFBD" ma:contentTypeVersion="13" ma:contentTypeDescription="Create a new document." ma:contentTypeScope="" ma:versionID="19b6aa0bc09eea2d1878a98d75291b1c">
  <xsd:schema xmlns:xsd="http://www.w3.org/2001/XMLSchema" xmlns:xs="http://www.w3.org/2001/XMLSchema" xmlns:p="http://schemas.microsoft.com/office/2006/metadata/properties" xmlns:ns3="a513e81c-aa9f-4134-a2a7-faa122d73f4f" xmlns:ns4="ea475f6a-d5b8-4bf9-8b37-4787615644ac" targetNamespace="http://schemas.microsoft.com/office/2006/metadata/properties" ma:root="true" ma:fieldsID="1bb1cda6b13c653bacbad91fc2a546e7" ns3:_="" ns4:_="">
    <xsd:import namespace="a513e81c-aa9f-4134-a2a7-faa122d73f4f"/>
    <xsd:import namespace="ea475f6a-d5b8-4bf9-8b37-4787615644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13e81c-aa9f-4134-a2a7-faa122d73f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75f6a-d5b8-4bf9-8b37-4787615644a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490BF8-0FE6-450E-8595-39EFB9504F5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a513e81c-aa9f-4134-a2a7-faa122d73f4f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ea475f6a-d5b8-4bf9-8b37-4787615644a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C75BF7-8C5B-4D3A-A8BF-FF98F56AC3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ECD509-3AC2-4B29-ABC6-3F5E9C395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13e81c-aa9f-4134-a2a7-faa122d73f4f"/>
    <ds:schemaRef ds:uri="ea475f6a-d5b8-4bf9-8b37-4787615644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317</Words>
  <Application>Microsoft Office PowerPoint</Application>
  <PresentationFormat>Custom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3</cp:revision>
  <dcterms:created xsi:type="dcterms:W3CDTF">2019-02-14T16:03:51Z</dcterms:created>
  <dcterms:modified xsi:type="dcterms:W3CDTF">2020-01-28T19:22:20Z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0x010100B574F21EE459804898C26619F73BFFBD</vt:lpwstr>
  </property>
</Properties>
</file>