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8" r:id="rId3"/>
    <p:sldId id="263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/>
    <p:restoredTop sz="94629"/>
  </p:normalViewPr>
  <p:slideViewPr>
    <p:cSldViewPr snapToGrid="0" snapToObjects="1">
      <p:cViewPr>
        <p:scale>
          <a:sx n="95" d="100"/>
          <a:sy n="95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Overscreening for cancer among older adults in the US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The role of usual source of </a:t>
            </a:r>
            <a:r>
              <a:rPr lang="en-US" sz="3600" dirty="0" smtClean="0"/>
              <a:t>care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3"/>
            <a:ext cx="10779125" cy="1500187"/>
          </a:xfrm>
        </p:spPr>
        <p:txBody>
          <a:bodyPr/>
          <a:lstStyle/>
          <a:p>
            <a:r>
              <a:rPr lang="en-US" dirty="0"/>
              <a:t>Jennifer Moss</a:t>
            </a:r>
            <a:r>
              <a:rPr lang="en-US" sz="1800" dirty="0"/>
              <a:t>, PhD</a:t>
            </a:r>
            <a:r>
              <a:rPr lang="en-US" dirty="0"/>
              <a:t>; Alan Adelman</a:t>
            </a:r>
            <a:r>
              <a:rPr lang="en-US" sz="1800" dirty="0"/>
              <a:t>, MD, MS</a:t>
            </a:r>
            <a:r>
              <a:rPr lang="en-US" dirty="0"/>
              <a:t>; William Curry</a:t>
            </a:r>
            <a:r>
              <a:rPr lang="en-US" sz="1800" dirty="0"/>
              <a:t>, MD, MS</a:t>
            </a:r>
            <a:r>
              <a:rPr lang="en-US" dirty="0"/>
              <a:t>; Siddhartha Roy</a:t>
            </a:r>
            <a:r>
              <a:rPr lang="en-US" sz="1800" dirty="0"/>
              <a:t>, </a:t>
            </a:r>
            <a:r>
              <a:rPr lang="en-US" sz="1800" dirty="0" err="1"/>
              <a:t>DrPH</a:t>
            </a:r>
            <a:r>
              <a:rPr lang="en-US" sz="1800" dirty="0"/>
              <a:t>, MPH</a:t>
            </a:r>
            <a:r>
              <a:rPr lang="en-US" dirty="0"/>
              <a:t>; Eugene Lengerich</a:t>
            </a:r>
            <a:r>
              <a:rPr lang="en-US" sz="1800" dirty="0"/>
              <a:t>, MS, VMD</a:t>
            </a:r>
            <a:r>
              <a:rPr lang="en-US" dirty="0"/>
              <a:t>; Joie </a:t>
            </a:r>
            <a:r>
              <a:rPr lang="en-US" dirty="0" smtClean="0"/>
              <a:t>Cooper</a:t>
            </a:r>
            <a:r>
              <a:rPr lang="en-US" sz="1800" dirty="0" smtClean="0"/>
              <a:t>, </a:t>
            </a:r>
            <a:r>
              <a:rPr lang="en-US" sz="1800" dirty="0"/>
              <a:t>MS</a:t>
            </a:r>
            <a:r>
              <a:rPr lang="en-US" dirty="0"/>
              <a:t>; Mack Ruffin,</a:t>
            </a:r>
            <a:r>
              <a:rPr lang="en-US" sz="1800" dirty="0"/>
              <a:t> MD, </a:t>
            </a:r>
            <a:r>
              <a:rPr lang="en-US" sz="1800" dirty="0" smtClean="0"/>
              <a:t>MPH</a:t>
            </a:r>
          </a:p>
          <a:p>
            <a:r>
              <a:rPr lang="en-US" dirty="0" smtClean="0">
                <a:solidFill>
                  <a:srgbClr val="4179BD"/>
                </a:solidFill>
              </a:rPr>
              <a:t>Penn State College of Medicine</a:t>
            </a:r>
            <a:endParaRPr lang="en-US" dirty="0">
              <a:solidFill>
                <a:srgbClr val="4179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6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altLang="en-US" dirty="0" smtClean="0"/>
              <a:t>Overscreening: administering cancer screening after the recommended upper age limit</a:t>
            </a:r>
          </a:p>
          <a:p>
            <a:r>
              <a:rPr lang="en-US" altLang="en-US" dirty="0" smtClean="0"/>
              <a:t>Overscreening can cause harms to patients and reduce healthcare efficiency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Question: Are patients </a:t>
            </a:r>
            <a:r>
              <a:rPr lang="en-US" altLang="en-US" b="1" i="1" dirty="0" smtClean="0"/>
              <a:t>with</a:t>
            </a:r>
            <a:r>
              <a:rPr lang="en-US" altLang="en-US" dirty="0" smtClean="0"/>
              <a:t> a usual source of healthcare overscreened for colorectal</a:t>
            </a:r>
            <a:r>
              <a:rPr lang="en-US" altLang="en-US" dirty="0"/>
              <a:t>, cervical, and breast cancers </a:t>
            </a:r>
            <a:r>
              <a:rPr lang="en-US" altLang="en-US" dirty="0" smtClean="0"/>
              <a:t>more than patients </a:t>
            </a:r>
            <a:r>
              <a:rPr lang="en-US" altLang="en-US" b="1" i="1" dirty="0" smtClean="0"/>
              <a:t>without</a:t>
            </a:r>
            <a:r>
              <a:rPr lang="en-US" altLang="en-US" dirty="0" smtClean="0"/>
              <a:t> </a:t>
            </a:r>
            <a:r>
              <a:rPr lang="en-US" altLang="en-US" dirty="0"/>
              <a:t>a usual source of </a:t>
            </a:r>
            <a:r>
              <a:rPr lang="en-US" altLang="en-US" dirty="0" smtClean="0"/>
              <a:t>healthcare</a:t>
            </a:r>
            <a:r>
              <a:rPr lang="en-US" alt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 smtClean="0"/>
              <a:t>Data source</a:t>
            </a:r>
            <a:r>
              <a:rPr lang="en-US" dirty="0"/>
              <a:t>: 2016 Behavioral Risk Factor Surveillance System (BRFSS), CDC </a:t>
            </a:r>
            <a:r>
              <a:rPr lang="en-US" dirty="0" smtClean="0"/>
              <a:t>(population-based phone survey)</a:t>
            </a:r>
          </a:p>
          <a:p>
            <a:r>
              <a:rPr lang="en-US" dirty="0" smtClean="0"/>
              <a:t>Outcome measures: Self-reported overscreening</a:t>
            </a:r>
          </a:p>
          <a:p>
            <a:pPr lvl="1"/>
            <a:r>
              <a:rPr lang="en-US" dirty="0"/>
              <a:t>Colorectal cancer (by sex): Visualization screening after age 76</a:t>
            </a:r>
          </a:p>
          <a:p>
            <a:pPr lvl="1"/>
            <a:r>
              <a:rPr lang="en-US" dirty="0"/>
              <a:t>Cervical cancer (women): Pap after age 66</a:t>
            </a:r>
          </a:p>
          <a:p>
            <a:pPr lvl="1"/>
            <a:r>
              <a:rPr lang="en-US" dirty="0"/>
              <a:t>Breast cancer (women): Mammography after age 76</a:t>
            </a:r>
          </a:p>
          <a:p>
            <a:r>
              <a:rPr lang="en-US" dirty="0" smtClean="0"/>
              <a:t>Analysis:</a:t>
            </a:r>
          </a:p>
          <a:p>
            <a:pPr lvl="1"/>
            <a:r>
              <a:rPr lang="en-US" dirty="0" smtClean="0"/>
              <a:t>Estimated prevalence of overscreening for each cancer</a:t>
            </a:r>
          </a:p>
          <a:p>
            <a:pPr lvl="1"/>
            <a:r>
              <a:rPr lang="en-US" dirty="0"/>
              <a:t>Used multivariable logistic regression to identify correlates of overscreening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graphicFrame>
        <p:nvGraphicFramePr>
          <p:cNvPr id="6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801488"/>
              </p:ext>
            </p:extLst>
          </p:nvPr>
        </p:nvGraphicFramePr>
        <p:xfrm>
          <a:off x="838200" y="1189038"/>
          <a:ext cx="10385255" cy="3393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0982"/>
                <a:gridCol w="1550891"/>
                <a:gridCol w="1192994"/>
                <a:gridCol w="2266687"/>
                <a:gridCol w="3413701"/>
              </a:tblGrid>
              <a:tr h="1030287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Cancer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Gender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Age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/>
                        <a:t>Overscreen-ing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Effect</a:t>
                      </a:r>
                      <a:r>
                        <a:rPr lang="en-US" sz="2600" baseline="0" dirty="0" smtClean="0"/>
                        <a:t> of</a:t>
                      </a:r>
                      <a:r>
                        <a:rPr lang="en-US" sz="2600" dirty="0" smtClean="0"/>
                        <a:t> having a usual source of care</a:t>
                      </a:r>
                    </a:p>
                    <a:p>
                      <a:pPr algn="ctr"/>
                      <a:r>
                        <a:rPr lang="en-US" sz="2000" dirty="0" smtClean="0"/>
                        <a:t>Odds ratio (95% CI)</a:t>
                      </a:r>
                      <a:endParaRPr lang="en-US" sz="1800" dirty="0"/>
                    </a:p>
                  </a:txBody>
                  <a:tcPr marL="133376" marR="133376" marT="66678" marB="66678"/>
                </a:tc>
              </a:tr>
              <a:tr h="540824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Colorectal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Men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 dirty="0" smtClean="0"/>
                        <a:t>76+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66%</a:t>
                      </a:r>
                      <a:endParaRPr lang="en-US" sz="2600" b="1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0.78 (0.56-1.09)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</a:tr>
              <a:tr h="540824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Colorectal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Women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 dirty="0" smtClean="0"/>
                        <a:t>76+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65%</a:t>
                      </a:r>
                      <a:endParaRPr lang="en-US" sz="2600" b="1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0.69 (0.51-0.92)</a:t>
                      </a:r>
                      <a:endParaRPr lang="en-US" sz="2600" b="1" dirty="0">
                        <a:solidFill>
                          <a:srgbClr val="FF0000"/>
                        </a:solidFill>
                      </a:endParaRPr>
                    </a:p>
                  </a:txBody>
                  <a:tcPr marL="133376" marR="133376" marT="66678" marB="66678"/>
                </a:tc>
              </a:tr>
              <a:tr h="540824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Cervical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Women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 dirty="0" smtClean="0"/>
                        <a:t>66+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56%</a:t>
                      </a:r>
                      <a:endParaRPr lang="en-US" sz="2600" b="1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B050"/>
                          </a:solidFill>
                        </a:rPr>
                        <a:t>1.37 (1.14-1.66)</a:t>
                      </a:r>
                      <a:endParaRPr lang="en-US" sz="2600" b="1" dirty="0">
                        <a:solidFill>
                          <a:srgbClr val="00B050"/>
                        </a:solidFill>
                      </a:endParaRPr>
                    </a:p>
                  </a:txBody>
                  <a:tcPr marL="133376" marR="133376" marT="66678" marB="66678"/>
                </a:tc>
              </a:tr>
              <a:tr h="540824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Breast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Women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600" dirty="0" smtClean="0"/>
                        <a:t>76+</a:t>
                      </a:r>
                      <a:endParaRPr lang="en-US" sz="2600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79%</a:t>
                      </a:r>
                      <a:endParaRPr lang="en-US" sz="2600" b="1" dirty="0"/>
                    </a:p>
                  </a:txBody>
                  <a:tcPr marL="133376" marR="133376" marT="66678" marB="666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00B050"/>
                          </a:solidFill>
                        </a:rPr>
                        <a:t>1.65 (1.28-2.14)</a:t>
                      </a:r>
                      <a:endParaRPr lang="en-US" sz="2600" b="1" dirty="0">
                        <a:solidFill>
                          <a:srgbClr val="00B050"/>
                        </a:solidFill>
                      </a:endParaRPr>
                    </a:p>
                  </a:txBody>
                  <a:tcPr marL="133376" marR="133376" marT="66678" marB="6667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r>
              <a:rPr lang="en-US" dirty="0"/>
              <a:t>Having a usual source of health care was associated with </a:t>
            </a:r>
          </a:p>
          <a:p>
            <a:pPr marL="457200" lvl="1" indent="0">
              <a:buNone/>
            </a:pPr>
            <a:r>
              <a:rPr lang="en-US" dirty="0"/>
              <a:t>↑ overscreening for cervical, breast cancer</a:t>
            </a:r>
          </a:p>
          <a:p>
            <a:pPr marL="457200" lvl="1" indent="0">
              <a:buNone/>
            </a:pPr>
            <a:r>
              <a:rPr lang="en-US" dirty="0"/>
              <a:t>↓ overscreening for colorectal cancer (♀)</a:t>
            </a:r>
          </a:p>
          <a:p>
            <a:r>
              <a:rPr lang="en-US" dirty="0" smtClean="0"/>
              <a:t>High </a:t>
            </a:r>
            <a:r>
              <a:rPr lang="en-US" dirty="0"/>
              <a:t>rates of overscreening, esp. breast cancer</a:t>
            </a:r>
          </a:p>
          <a:p>
            <a:pPr lvl="1"/>
            <a:r>
              <a:rPr lang="en-US" dirty="0"/>
              <a:t>Unnecessary tests?</a:t>
            </a:r>
          </a:p>
          <a:p>
            <a:pPr lvl="1"/>
            <a:r>
              <a:rPr lang="en-US" dirty="0"/>
              <a:t>Potential harms?</a:t>
            </a:r>
          </a:p>
          <a:p>
            <a:r>
              <a:rPr lang="en-US" dirty="0"/>
              <a:t>Interventions to reduce overscreening</a:t>
            </a:r>
          </a:p>
          <a:p>
            <a:pPr lvl="1"/>
            <a:r>
              <a:rPr lang="en-US" dirty="0"/>
              <a:t>Patient-provider </a:t>
            </a:r>
            <a:r>
              <a:rPr lang="en-US" smtClean="0"/>
              <a:t>relationship and communication</a:t>
            </a:r>
            <a:endParaRPr lang="en-US" dirty="0"/>
          </a:p>
          <a:p>
            <a:pPr lvl="1"/>
            <a:r>
              <a:rPr lang="en-US" dirty="0"/>
              <a:t>Systems/AI approaches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305</Words>
  <Application>Microsoft Office PowerPoint</Application>
  <PresentationFormat>Custom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Overscreening for cancer among older adults in the US: The role of usual source of care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5</cp:revision>
  <dcterms:created xsi:type="dcterms:W3CDTF">2019-02-14T16:03:51Z</dcterms:created>
  <dcterms:modified xsi:type="dcterms:W3CDTF">2020-02-03T19:27:38Z</dcterms:modified>
</cp:coreProperties>
</file>