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121"/>
    <a:srgbClr val="4179BD"/>
    <a:srgbClr val="FBC5B5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326" y="135472"/>
            <a:ext cx="10515600" cy="732155"/>
          </a:xfrm>
        </p:spPr>
        <p:txBody>
          <a:bodyPr/>
          <a:lstStyle/>
          <a:p>
            <a:r>
              <a:rPr lang="en-US" sz="4000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327" y="1929554"/>
            <a:ext cx="8378824" cy="216695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 and patients are hesitant to add medications if they doubt the accuracy of a single elevated clinic BP. 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However, physicians’ BP control rates are calculated and ranked based on the last documented single clinic BP. </a:t>
            </a:r>
          </a:p>
          <a:p>
            <a:pPr marL="0" indent="0">
              <a:buNone/>
            </a:pPr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en-US" dirty="0">
              <a:solidFill>
                <a:srgbClr val="FF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3737D0F8-9457-4BE9-B9B5-5566B29FA4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t="2911" r="6023" b="4211"/>
          <a:stretch/>
        </p:blipFill>
        <p:spPr bwMode="auto">
          <a:xfrm>
            <a:off x="9117111" y="1258685"/>
            <a:ext cx="2927496" cy="306100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6B2020CE-2F7F-4CB4-B0D3-6D176F26C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503"/>
          <a:stretch>
            <a:fillRect/>
          </a:stretch>
        </p:blipFill>
        <p:spPr bwMode="auto">
          <a:xfrm>
            <a:off x="364326" y="3367665"/>
            <a:ext cx="8378825" cy="6969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231A272-7D70-4B18-977B-237B32C16A48}"/>
              </a:ext>
            </a:extLst>
          </p:cNvPr>
          <p:cNvSpPr txBox="1"/>
          <p:nvPr/>
        </p:nvSpPr>
        <p:spPr>
          <a:xfrm>
            <a:off x="296411" y="713653"/>
            <a:ext cx="11895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Good quality research indicates home blood pressures (BP) are more accurate than single clinic blood pressures.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CE09867-E6E4-42B4-9C2F-5D4689993380}"/>
              </a:ext>
            </a:extLst>
          </p:cNvPr>
          <p:cNvSpPr txBox="1"/>
          <p:nvPr/>
        </p:nvSpPr>
        <p:spPr>
          <a:xfrm>
            <a:off x="296411" y="4483510"/>
            <a:ext cx="11709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rgbClr val="FF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Question: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Does checking home BPs after an elevated clinic BP reading improve physician’s BP control rates while avoiding unnecessary medications in patients when physicians or patients are uncertain about adding medications?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829447F-404A-4DFD-A3E7-932409EEBA1E}"/>
              </a:ext>
            </a:extLst>
          </p:cNvPr>
          <p:cNvSpPr txBox="1"/>
          <p:nvPr/>
        </p:nvSpPr>
        <p:spPr>
          <a:xfrm>
            <a:off x="2529918" y="6599417"/>
            <a:ext cx="202382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US" sz="1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KL2 TR002346</a:t>
            </a:r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A82A43F-8523-4F6A-A55F-7CA6D32034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79"/>
          <a:stretch/>
        </p:blipFill>
        <p:spPr bwMode="auto">
          <a:xfrm>
            <a:off x="2529918" y="6144347"/>
            <a:ext cx="2023820" cy="467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Description: allcaps_gray Address Label">
            <a:extLst>
              <a:ext uri="{FF2B5EF4-FFF2-40B4-BE49-F238E27FC236}">
                <a16:creationId xmlns:a16="http://schemas.microsoft.com/office/drawing/2014/main" xmlns="" id="{D8FF222E-4AD2-4E50-9A94-7A8A9240E5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0" y="5898452"/>
            <a:ext cx="2366775" cy="954107"/>
          </a:xfrm>
          <a:prstGeom prst="rect">
            <a:avLst/>
          </a:prstGeom>
          <a:noFill/>
          <a:ln w="22225">
            <a:solidFill>
              <a:schemeClr val="tx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635" y="64297"/>
            <a:ext cx="8997505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pic>
        <p:nvPicPr>
          <p:cNvPr id="12" name="Graphic 15" descr="Sunglasses face with no fill">
            <a:extLst>
              <a:ext uri="{FF2B5EF4-FFF2-40B4-BE49-F238E27FC236}">
                <a16:creationId xmlns:a16="http://schemas.microsoft.com/office/drawing/2014/main" xmlns="" id="{D764D2AA-D4EA-4600-B344-E736139CDE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259993" y="4243273"/>
            <a:ext cx="749935" cy="796925"/>
          </a:xfrm>
          <a:prstGeom prst="rect">
            <a:avLst/>
          </a:prstGeom>
        </p:spPr>
      </p:pic>
      <p:sp>
        <p:nvSpPr>
          <p:cNvPr id="13" name="Right Arrow 5">
            <a:extLst>
              <a:ext uri="{FF2B5EF4-FFF2-40B4-BE49-F238E27FC236}">
                <a16:creationId xmlns:a16="http://schemas.microsoft.com/office/drawing/2014/main" xmlns="" id="{8EABCEE3-D70D-48BB-B502-1A67F57F8688}"/>
              </a:ext>
            </a:extLst>
          </p:cNvPr>
          <p:cNvSpPr/>
          <p:nvPr/>
        </p:nvSpPr>
        <p:spPr>
          <a:xfrm>
            <a:off x="5114271" y="2046221"/>
            <a:ext cx="2788181" cy="266006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Cloud Callout 19">
            <a:extLst>
              <a:ext uri="{FF2B5EF4-FFF2-40B4-BE49-F238E27FC236}">
                <a16:creationId xmlns:a16="http://schemas.microsoft.com/office/drawing/2014/main" xmlns="" id="{2E07823F-E4F4-48B4-8F67-A50121738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76" y="629413"/>
            <a:ext cx="4612763" cy="1416808"/>
          </a:xfrm>
          <a:prstGeom prst="cloudCallout">
            <a:avLst>
              <a:gd name="adj1" fmla="val -40833"/>
              <a:gd name="adj2" fmla="val 48329"/>
            </a:avLst>
          </a:prstGeom>
          <a:solidFill>
            <a:srgbClr val="FFC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Maybe better to avoid adding medications at this time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xmlns="" id="{79F8D8C5-7799-4D54-A26C-7FADAC929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014" y="4438755"/>
            <a:ext cx="3084263" cy="419683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Home BP normal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xmlns="" id="{C7D76905-00FF-4C40-82C9-8BDFFFAD3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65" y="2459115"/>
            <a:ext cx="4846306" cy="3501832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Clinic BP high and no change in BP management done by physician (Recruited participants)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Physician or patient uncertain if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clinic BP is high due to: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Stress?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Sickness?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Improper measurement? Or Medication adherence issues? Or Patients’ personal situation?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BP </a:t>
            </a:r>
            <a:r>
              <a:rPr lang="en-US" altLang="en-US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truly high???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Graphic 1" descr="Neutral face with no fill">
            <a:extLst>
              <a:ext uri="{FF2B5EF4-FFF2-40B4-BE49-F238E27FC236}">
                <a16:creationId xmlns:a16="http://schemas.microsoft.com/office/drawing/2014/main" xmlns="" id="{6914C4F6-5250-4F39-95D2-389063E1237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8758" y="1545015"/>
            <a:ext cx="1042035" cy="1042035"/>
          </a:xfrm>
          <a:prstGeom prst="rect">
            <a:avLst/>
          </a:prstGeom>
        </p:spPr>
      </p:pic>
      <p:sp>
        <p:nvSpPr>
          <p:cNvPr id="18" name="Text Box 4">
            <a:extLst>
              <a:ext uri="{FF2B5EF4-FFF2-40B4-BE49-F238E27FC236}">
                <a16:creationId xmlns:a16="http://schemas.microsoft.com/office/drawing/2014/main" xmlns="" id="{BF095FF1-634D-4127-890E-92BE0C4FF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309" y="2798001"/>
            <a:ext cx="2040043" cy="9066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Home BP for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weeks and send average home BP to physician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xmlns="" id="{83C36B53-9FA1-4091-92E0-DD3022C92466}"/>
              </a:ext>
            </a:extLst>
          </p:cNvPr>
          <p:cNvSpPr/>
          <p:nvPr/>
        </p:nvSpPr>
        <p:spPr>
          <a:xfrm rot="18448494">
            <a:off x="7567488" y="3709274"/>
            <a:ext cx="368935" cy="1008973"/>
          </a:xfrm>
          <a:prstGeom prst="downArrow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xmlns="" id="{DF4ED381-F235-40E1-91E6-A3C5C7FF84C2}"/>
              </a:ext>
            </a:extLst>
          </p:cNvPr>
          <p:cNvSpPr/>
          <p:nvPr/>
        </p:nvSpPr>
        <p:spPr>
          <a:xfrm rot="13549467">
            <a:off x="7460046" y="1841713"/>
            <a:ext cx="401320" cy="1076325"/>
          </a:xfrm>
          <a:prstGeom prst="downArrow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xmlns="" id="{14E13000-80E2-4406-83B2-EE1CF95F9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5120" y="1615658"/>
            <a:ext cx="2952067" cy="430563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Home BP high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xmlns="" id="{98DCFB6B-84B4-4A96-BC11-4591C603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2454" y="2348049"/>
            <a:ext cx="4021582" cy="18065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Physician responses to average home BP measurements checked and physicians’ BP control rates recalculated using average home BP measurement.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xmlns="" id="{35608F89-4AAE-476E-A18D-61FEEDF03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Rectangle 34">
            <a:extLst>
              <a:ext uri="{FF2B5EF4-FFF2-40B4-BE49-F238E27FC236}">
                <a16:creationId xmlns:a16="http://schemas.microsoft.com/office/drawing/2014/main" xmlns="" id="{56E9C80E-8F0E-4369-B5A7-EEBE60EA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37">
            <a:extLst>
              <a:ext uri="{FF2B5EF4-FFF2-40B4-BE49-F238E27FC236}">
                <a16:creationId xmlns:a16="http://schemas.microsoft.com/office/drawing/2014/main" xmlns="" id="{E73C37F5-8E31-4C8E-BE22-B7CC33603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EA86C99-0ECC-420D-A8F4-EBC6E9ACD33C}"/>
              </a:ext>
            </a:extLst>
          </p:cNvPr>
          <p:cNvSpPr txBox="1"/>
          <p:nvPr/>
        </p:nvSpPr>
        <p:spPr>
          <a:xfrm>
            <a:off x="5340368" y="4951226"/>
            <a:ext cx="6294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Patient surveyed for their opinions on home BP monitoring and recommendations for clinical practices after participation in study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54" y="103906"/>
            <a:ext cx="10515600" cy="823595"/>
          </a:xfrm>
        </p:spPr>
        <p:txBody>
          <a:bodyPr/>
          <a:lstStyle/>
          <a:p>
            <a:r>
              <a:rPr lang="en-US" sz="3800" dirty="0"/>
              <a:t>What the Research Found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2EC95A9-D3A3-4B44-BDF1-B50616B8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54" y="3575482"/>
            <a:ext cx="5507979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Char char="•"/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90000"/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Physicians’ hypertension control rates </a:t>
            </a:r>
            <a:r>
              <a:rPr lang="en-US" altLang="en-US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increased by 3-5%</a:t>
            </a: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clinic BP was replaced by average home BP for recruited patients. H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ypertension control rates of our department would</a:t>
            </a:r>
            <a:r>
              <a:rPr lang="en-US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increase from</a:t>
            </a:r>
            <a:r>
              <a:rPr lang="en-US" altLang="en-US" sz="2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58 to 86%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 we extrapolate our results to all patients in departments’ hypertension registry</a:t>
            </a:r>
            <a:endParaRPr lang="en-US" altLang="en-US" sz="22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0FD7A869-F613-48F2-9558-A6E236942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855" y="2087191"/>
            <a:ext cx="4150848" cy="1200329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Char char="•"/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90000"/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indent="0">
              <a:spcBef>
                <a:spcPct val="0"/>
              </a:spcBef>
              <a:buClr>
                <a:schemeClr val="bg1"/>
              </a:buClr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Patients stated monitoring BP at home helped make healthier and informed choices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C89697D-2DA5-4456-8A62-E36A0E3C4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1126" y="1734084"/>
            <a:ext cx="6443790" cy="4372572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26E3C205-A58A-43BD-862C-EC7EC1B795BB}"/>
              </a:ext>
            </a:extLst>
          </p:cNvPr>
          <p:cNvSpPr/>
          <p:nvPr/>
        </p:nvSpPr>
        <p:spPr>
          <a:xfrm>
            <a:off x="5299703" y="2449841"/>
            <a:ext cx="513465" cy="475031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xmlns="" id="{881807B5-ABB0-4C90-9AE8-2A8BEB7A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54" y="608645"/>
            <a:ext cx="1189646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Char char="•"/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90000"/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 BP was falsely high </a:t>
            </a:r>
            <a:r>
              <a:rPr lang="en-US" altLang="en-US" sz="2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2/3</a:t>
            </a:r>
            <a:r>
              <a:rPr lang="en-US" altLang="en-US" sz="2600" b="1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patients 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physicians did not change BP management and only </a:t>
            </a:r>
            <a:r>
              <a:rPr lang="en-US" altLang="en-US" sz="2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16% 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these patients needed medications. </a:t>
            </a:r>
            <a:r>
              <a:rPr lang="en-US" altLang="en-US" sz="2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Inactions for initial high clinic BP were appropriate cautiousness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97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xmlns="" id="{8B29E89E-2493-4DC6-A02F-3E915EFA6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362" y="1184484"/>
            <a:ext cx="6467875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Char char="•"/>
              <a:defRPr sz="28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90000"/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bg2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Physicians’ BP management decisions reflect appropriate inactions based on BP trustworthiness and individualized treatment goals.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Patients improve health behaviors and better understand their BP control with home BP monitoring.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5" descr="PlantB20171115_low">
            <a:extLst>
              <a:ext uri="{FF2B5EF4-FFF2-40B4-BE49-F238E27FC236}">
                <a16:creationId xmlns:a16="http://schemas.microsoft.com/office/drawing/2014/main" xmlns="" id="{ED070924-1A75-48B9-8887-35C3EA320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029" y="807732"/>
            <a:ext cx="4853272" cy="346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B4B7E52-4C78-4C8C-819D-85CD5AFF495B}"/>
              </a:ext>
            </a:extLst>
          </p:cNvPr>
          <p:cNvSpPr txBox="1"/>
          <p:nvPr/>
        </p:nvSpPr>
        <p:spPr>
          <a:xfrm>
            <a:off x="500602" y="4407984"/>
            <a:ext cx="1152814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Average Home BPs should be used for making BP treatment decisions and estimating BP control rates.</a:t>
            </a:r>
          </a:p>
          <a:p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Patil SJ, Wareg NK, Hodges KL, Smith JB, Kaiser MS, LeFevre ML. 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Home Blood Pressure monitoring in cases of clinical uncertainty to differentiate appropriate inaction from therapeutic inertia.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 Ann Fam Med January/February 2020 18:50-58; doi:10.1370/afm.2491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948</TotalTime>
  <Words>397</Words>
  <Application>Microsoft Office PowerPoint</Application>
  <PresentationFormat>Custom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72</cp:revision>
  <dcterms:created xsi:type="dcterms:W3CDTF">2019-02-14T16:03:51Z</dcterms:created>
  <dcterms:modified xsi:type="dcterms:W3CDTF">2020-03-16T14:44:37Z</dcterms:modified>
</cp:coreProperties>
</file>