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 id="263" r:id="rId3"/>
    <p:sldId id="261" r:id="rId4"/>
    <p:sldId id="262"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79BD"/>
    <a:srgbClr val="FBC5B5"/>
    <a:srgbClr val="EEA121"/>
    <a:srgbClr val="1B3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21"/>
    <p:restoredTop sz="94629"/>
  </p:normalViewPr>
  <p:slideViewPr>
    <p:cSldViewPr snapToGrid="0" snapToObjects="1">
      <p:cViewPr>
        <p:scale>
          <a:sx n="95" d="100"/>
          <a:sy n="95" d="100"/>
        </p:scale>
        <p:origin x="-102"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xmlns="" id="{35943925-C973-3142-89C9-7FBD23CD6412}"/>
              </a:ext>
            </a:extLst>
          </p:cNvPr>
          <p:cNvPicPr>
            <a:picLocks noChangeAspect="1"/>
          </p:cNvPicPr>
          <p:nvPr userDrawn="1"/>
        </p:nvPicPr>
        <p:blipFill>
          <a:blip r:embed="rId2"/>
          <a:stretch>
            <a:fillRect/>
          </a:stretch>
        </p:blipFill>
        <p:spPr>
          <a:xfrm>
            <a:off x="0" y="11575"/>
            <a:ext cx="12187160" cy="6856149"/>
          </a:xfrm>
          <a:prstGeom prst="rect">
            <a:avLst/>
          </a:prstGeom>
        </p:spPr>
      </p:pic>
    </p:spTree>
    <p:extLst>
      <p:ext uri="{BB962C8B-B14F-4D97-AF65-F5344CB8AC3E}">
        <p14:creationId xmlns:p14="http://schemas.microsoft.com/office/powerpoint/2010/main" val="3465778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TItle &amp; Authors">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xmlns="" id="{4F68EECA-6274-CA45-88F4-44C254ABAF26}"/>
              </a:ext>
            </a:extLst>
          </p:cNvPr>
          <p:cNvPicPr>
            <a:picLocks noChangeAspect="1"/>
          </p:cNvPicPr>
          <p:nvPr userDrawn="1"/>
        </p:nvPicPr>
        <p:blipFill>
          <a:blip r:embed="rId2"/>
          <a:stretch>
            <a:fillRect/>
          </a:stretch>
        </p:blipFill>
        <p:spPr>
          <a:xfrm>
            <a:off x="2661" y="11575"/>
            <a:ext cx="12189339" cy="6856149"/>
          </a:xfrm>
          <a:prstGeom prst="rect">
            <a:avLst/>
          </a:prstGeom>
        </p:spPr>
      </p:pic>
      <p:sp>
        <p:nvSpPr>
          <p:cNvPr id="2" name="Title 1">
            <a:extLst>
              <a:ext uri="{FF2B5EF4-FFF2-40B4-BE49-F238E27FC236}">
                <a16:creationId xmlns:a16="http://schemas.microsoft.com/office/drawing/2014/main" xmlns="" id="{523E62CC-5B40-6940-9DAC-87BD536F1B2E}"/>
              </a:ext>
            </a:extLst>
          </p:cNvPr>
          <p:cNvSpPr>
            <a:spLocks noGrp="1"/>
          </p:cNvSpPr>
          <p:nvPr>
            <p:ph type="title"/>
          </p:nvPr>
        </p:nvSpPr>
        <p:spPr>
          <a:xfrm>
            <a:off x="831850" y="1709738"/>
            <a:ext cx="10515600" cy="2852737"/>
          </a:xfrm>
          <a:prstGeom prst="rect">
            <a:avLst/>
          </a:prstGeom>
        </p:spPr>
        <p:txBody>
          <a:bodyPr anchor="b"/>
          <a:lstStyle>
            <a:lvl1pPr>
              <a:defRPr sz="6000">
                <a:solidFill>
                  <a:srgbClr val="4179BD"/>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F6ABF835-5CAD-1A43-9956-51DF8240D8E7}"/>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rgbClr val="EEA12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11093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xmlns="" id="{8EB2AD6A-8823-C247-99B6-AE2CEBD45B71}"/>
              </a:ext>
            </a:extLst>
          </p:cNvPr>
          <p:cNvPicPr>
            <a:picLocks noChangeAspect="1"/>
          </p:cNvPicPr>
          <p:nvPr userDrawn="1"/>
        </p:nvPicPr>
        <p:blipFill>
          <a:blip r:embed="rId2"/>
          <a:stretch>
            <a:fillRect/>
          </a:stretch>
        </p:blipFill>
        <p:spPr>
          <a:xfrm>
            <a:off x="-8914" y="11575"/>
            <a:ext cx="12189339" cy="6856149"/>
          </a:xfrm>
          <a:prstGeom prst="rect">
            <a:avLst/>
          </a:prstGeom>
        </p:spPr>
      </p:pic>
      <p:sp>
        <p:nvSpPr>
          <p:cNvPr id="2" name="Title 1">
            <a:extLst>
              <a:ext uri="{FF2B5EF4-FFF2-40B4-BE49-F238E27FC236}">
                <a16:creationId xmlns:a16="http://schemas.microsoft.com/office/drawing/2014/main" xmlns="" id="{FE42C82D-6602-C34E-A05E-82E313AA93F9}"/>
              </a:ext>
            </a:extLst>
          </p:cNvPr>
          <p:cNvSpPr>
            <a:spLocks noGrp="1"/>
          </p:cNvSpPr>
          <p:nvPr>
            <p:ph type="title"/>
          </p:nvPr>
        </p:nvSpPr>
        <p:spPr>
          <a:xfrm>
            <a:off x="838200" y="365125"/>
            <a:ext cx="10515600" cy="1325563"/>
          </a:xfrm>
          <a:prstGeom prst="rect">
            <a:avLst/>
          </a:prstGeom>
        </p:spPr>
        <p:txBody>
          <a:bodyPr/>
          <a:lstStyle>
            <a:lvl1pPr>
              <a:defRPr>
                <a:solidFill>
                  <a:srgbClr val="4179BD"/>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xmlns="" id="{EAC8B36B-561E-D247-B052-4329EFAE6C93}"/>
              </a:ext>
            </a:extLst>
          </p:cNvPr>
          <p:cNvSpPr>
            <a:spLocks noGrp="1"/>
          </p:cNvSpPr>
          <p:nvPr>
            <p:ph idx="1"/>
          </p:nvPr>
        </p:nvSpPr>
        <p:spPr>
          <a:xfrm>
            <a:off x="838200" y="1825625"/>
            <a:ext cx="10515600" cy="4351338"/>
          </a:xfrm>
          <a:prstGeom prst="rect">
            <a:avLst/>
          </a:prstGeom>
        </p:spPr>
        <p:txBody>
          <a:bodyPr/>
          <a:lstStyle>
            <a:lvl1pPr>
              <a:defRPr>
                <a:solidFill>
                  <a:srgbClr val="1B3555"/>
                </a:solidFill>
              </a:defRPr>
            </a:lvl1pPr>
            <a:lvl2pPr>
              <a:defRPr>
                <a:solidFill>
                  <a:srgbClr val="EEA121"/>
                </a:solidFill>
              </a:defRPr>
            </a:lvl2pPr>
            <a:lvl3pPr>
              <a:defRPr>
                <a:solidFill>
                  <a:srgbClr val="FBC5B5"/>
                </a:solidFill>
              </a:defRPr>
            </a:lvl3pPr>
            <a:lvl4pPr>
              <a:defRPr>
                <a:solidFill>
                  <a:srgbClr val="4179BD"/>
                </a:solidFill>
              </a:defRPr>
            </a:lvl4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529240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xmlns="" id="{35943925-C973-3142-89C9-7FBD23CD6412}"/>
              </a:ext>
            </a:extLst>
          </p:cNvPr>
          <p:cNvPicPr>
            <a:picLocks noChangeAspect="1"/>
          </p:cNvPicPr>
          <p:nvPr userDrawn="1"/>
        </p:nvPicPr>
        <p:blipFill>
          <a:blip r:embed="rId2"/>
          <a:stretch>
            <a:fillRect/>
          </a:stretch>
        </p:blipFill>
        <p:spPr>
          <a:xfrm>
            <a:off x="2661" y="11575"/>
            <a:ext cx="12189339" cy="6856149"/>
          </a:xfrm>
          <a:prstGeom prst="rect">
            <a:avLst/>
          </a:prstGeom>
        </p:spPr>
      </p:pic>
    </p:spTree>
    <p:extLst>
      <p:ext uri="{BB962C8B-B14F-4D97-AF65-F5344CB8AC3E}">
        <p14:creationId xmlns:p14="http://schemas.microsoft.com/office/powerpoint/2010/main" val="21280570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42815558"/>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60"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CE98E8A-B3E6-294D-9514-5C6EEE417EBD}"/>
              </a:ext>
            </a:extLst>
          </p:cNvPr>
          <p:cNvSpPr>
            <a:spLocks noGrp="1"/>
          </p:cNvSpPr>
          <p:nvPr>
            <p:ph type="title"/>
          </p:nvPr>
        </p:nvSpPr>
        <p:spPr>
          <a:xfrm>
            <a:off x="838200" y="365125"/>
            <a:ext cx="10515600" cy="732155"/>
          </a:xfrm>
        </p:spPr>
        <p:txBody>
          <a:bodyPr/>
          <a:lstStyle/>
          <a:p>
            <a:r>
              <a:rPr lang="en-US" dirty="0"/>
              <a:t>The Research Question</a:t>
            </a:r>
          </a:p>
        </p:txBody>
      </p:sp>
      <p:sp>
        <p:nvSpPr>
          <p:cNvPr id="3" name="Content Placeholder 2">
            <a:extLst>
              <a:ext uri="{FF2B5EF4-FFF2-40B4-BE49-F238E27FC236}">
                <a16:creationId xmlns:a16="http://schemas.microsoft.com/office/drawing/2014/main" xmlns="" id="{4D6F2B13-E236-6F49-A2E7-6713D570B2BC}"/>
              </a:ext>
            </a:extLst>
          </p:cNvPr>
          <p:cNvSpPr>
            <a:spLocks noGrp="1"/>
          </p:cNvSpPr>
          <p:nvPr>
            <p:ph idx="1"/>
          </p:nvPr>
        </p:nvSpPr>
        <p:spPr>
          <a:xfrm>
            <a:off x="838200" y="1097280"/>
            <a:ext cx="10515600" cy="5079683"/>
          </a:xfrm>
        </p:spPr>
        <p:txBody>
          <a:bodyPr/>
          <a:lstStyle/>
          <a:p>
            <a:r>
              <a:rPr lang="en-GB" b="1" dirty="0"/>
              <a:t>Does oseltamivir adds beneficial effects to usual care for patients with influenza-like-illness? </a:t>
            </a:r>
          </a:p>
          <a:p>
            <a:pPr marL="0" indent="0">
              <a:buNone/>
            </a:pPr>
            <a:r>
              <a:rPr lang="nl-NL" sz="1600" dirty="0"/>
              <a:t>The team:</a:t>
            </a:r>
          </a:p>
          <a:p>
            <a:pPr marL="0" indent="0">
              <a:buNone/>
            </a:pPr>
            <a:r>
              <a:rPr lang="nl-NL" sz="1600" dirty="0"/>
              <a:t>Christopher C Butler, </a:t>
            </a:r>
            <a:r>
              <a:rPr lang="nl-NL" sz="1600" dirty="0" err="1"/>
              <a:t>Alike</a:t>
            </a:r>
            <a:r>
              <a:rPr lang="nl-NL" sz="1600" dirty="0"/>
              <a:t> W van der Velden, Emily Bongard, Benjamin R </a:t>
            </a:r>
            <a:r>
              <a:rPr lang="nl-NL" sz="1600" dirty="0" err="1"/>
              <a:t>Saville</a:t>
            </a:r>
            <a:r>
              <a:rPr lang="nl-NL" sz="1600" dirty="0"/>
              <a:t>, Jane Holmes, Samuel Coenen, Johanna Cook, Nick A Francis, Roger J Lewis, </a:t>
            </a:r>
            <a:r>
              <a:rPr lang="nl-NL" sz="1600" dirty="0" err="1"/>
              <a:t>Maciek</a:t>
            </a:r>
            <a:r>
              <a:rPr lang="nl-NL" sz="1600" dirty="0"/>
              <a:t> </a:t>
            </a:r>
            <a:r>
              <a:rPr lang="nl-NL" sz="1600" dirty="0" err="1"/>
              <a:t>Godycki-Cwirko</a:t>
            </a:r>
            <a:r>
              <a:rPr lang="nl-NL" sz="1600" dirty="0"/>
              <a:t>, Carl </a:t>
            </a:r>
            <a:r>
              <a:rPr lang="nl-NL" sz="1600" dirty="0" err="1"/>
              <a:t>Llor</a:t>
            </a:r>
            <a:r>
              <a:rPr lang="nl-NL" sz="1600" dirty="0"/>
              <a:t>, </a:t>
            </a:r>
            <a:r>
              <a:rPr lang="nl-NL" sz="1600" dirty="0" err="1"/>
              <a:t>Sławomir</a:t>
            </a:r>
            <a:r>
              <a:rPr lang="nl-NL" sz="1600" dirty="0"/>
              <a:t> </a:t>
            </a:r>
            <a:r>
              <a:rPr lang="nl-NL" sz="1600" dirty="0" err="1"/>
              <a:t>Chlabicz</a:t>
            </a:r>
            <a:r>
              <a:rPr lang="nl-NL" sz="1600" dirty="0"/>
              <a:t>, </a:t>
            </a:r>
            <a:r>
              <a:rPr lang="nl-NL" sz="1600" dirty="0" err="1"/>
              <a:t>Christos</a:t>
            </a:r>
            <a:r>
              <a:rPr lang="nl-NL" sz="1600" dirty="0"/>
              <a:t> </a:t>
            </a:r>
            <a:r>
              <a:rPr lang="nl-NL" sz="1600" dirty="0" err="1"/>
              <a:t>Lionis</a:t>
            </a:r>
            <a:r>
              <a:rPr lang="nl-NL" sz="1600" dirty="0"/>
              <a:t>, </a:t>
            </a:r>
            <a:r>
              <a:rPr lang="nl-NL" sz="1600" dirty="0" err="1"/>
              <a:t>Bohumil</a:t>
            </a:r>
            <a:r>
              <a:rPr lang="nl-NL" sz="1600" dirty="0"/>
              <a:t> </a:t>
            </a:r>
            <a:r>
              <a:rPr lang="nl-NL" sz="1600" dirty="0" err="1"/>
              <a:t>Seifert</a:t>
            </a:r>
            <a:r>
              <a:rPr lang="nl-NL" sz="1600" dirty="0"/>
              <a:t>, </a:t>
            </a:r>
            <a:r>
              <a:rPr lang="nl-NL" sz="1600" dirty="0" err="1"/>
              <a:t>P.r</a:t>
            </a:r>
            <a:r>
              <a:rPr lang="nl-NL" sz="1600" dirty="0"/>
              <a:t>-Daniel </a:t>
            </a:r>
            <a:r>
              <a:rPr lang="nl-NL" sz="1600" dirty="0" err="1"/>
              <a:t>Sundvall</a:t>
            </a:r>
            <a:r>
              <a:rPr lang="nl-NL" sz="1600" dirty="0"/>
              <a:t>, Annelies Colliers, Rune </a:t>
            </a:r>
            <a:r>
              <a:rPr lang="nl-NL" sz="1600" dirty="0" err="1"/>
              <a:t>Aabenhus</a:t>
            </a:r>
            <a:r>
              <a:rPr lang="nl-NL" sz="1600" dirty="0"/>
              <a:t>, Lars </a:t>
            </a:r>
            <a:r>
              <a:rPr lang="nl-NL" sz="1600" dirty="0" err="1"/>
              <a:t>Bjerrum</a:t>
            </a:r>
            <a:r>
              <a:rPr lang="nl-NL" sz="1600" dirty="0"/>
              <a:t>, </a:t>
            </a:r>
            <a:r>
              <a:rPr lang="nl-NL" sz="1600" dirty="0" err="1"/>
              <a:t>Nicolay</a:t>
            </a:r>
            <a:r>
              <a:rPr lang="nl-NL" sz="1600" dirty="0"/>
              <a:t> Jonassen Harbin, </a:t>
            </a:r>
            <a:r>
              <a:rPr lang="nl-NL" sz="1600" dirty="0" err="1"/>
              <a:t>Morten</a:t>
            </a:r>
            <a:r>
              <a:rPr lang="nl-NL" sz="1600" dirty="0"/>
              <a:t> </a:t>
            </a:r>
            <a:r>
              <a:rPr lang="nl-NL" sz="1600" dirty="0" err="1"/>
              <a:t>Lindb.k</a:t>
            </a:r>
            <a:r>
              <a:rPr lang="nl-NL" sz="1600" dirty="0"/>
              <a:t>, </a:t>
            </a:r>
            <a:r>
              <a:rPr lang="nl-NL" sz="1600" dirty="0" err="1"/>
              <a:t>Dominik</a:t>
            </a:r>
            <a:r>
              <a:rPr lang="nl-NL" sz="1600" dirty="0"/>
              <a:t> </a:t>
            </a:r>
            <a:r>
              <a:rPr lang="nl-NL" sz="1600" dirty="0" err="1"/>
              <a:t>Glinz</a:t>
            </a:r>
            <a:r>
              <a:rPr lang="nl-NL" sz="1600" dirty="0"/>
              <a:t>, Heiner C </a:t>
            </a:r>
            <a:r>
              <a:rPr lang="nl-NL" sz="1600" dirty="0" err="1"/>
              <a:t>Bucher</a:t>
            </a:r>
            <a:r>
              <a:rPr lang="nl-NL" sz="1600" dirty="0"/>
              <a:t>, </a:t>
            </a:r>
            <a:r>
              <a:rPr lang="nl-NL" sz="1600" dirty="0" err="1"/>
              <a:t>Bernadett</a:t>
            </a:r>
            <a:r>
              <a:rPr lang="nl-NL" sz="1600" dirty="0"/>
              <a:t> </a:t>
            </a:r>
            <a:r>
              <a:rPr lang="nl-NL" sz="1600" dirty="0" err="1"/>
              <a:t>Kov.cs,Ruta</a:t>
            </a:r>
            <a:r>
              <a:rPr lang="nl-NL" sz="1600" dirty="0"/>
              <a:t> </a:t>
            </a:r>
            <a:r>
              <a:rPr lang="nl-NL" sz="1600" dirty="0" err="1"/>
              <a:t>Radzeviciene</a:t>
            </a:r>
            <a:r>
              <a:rPr lang="nl-NL" sz="1600" dirty="0"/>
              <a:t> </a:t>
            </a:r>
            <a:r>
              <a:rPr lang="nl-NL" sz="1600" dirty="0" err="1"/>
              <a:t>Jurgute</a:t>
            </a:r>
            <a:r>
              <a:rPr lang="nl-NL" sz="1600" dirty="0"/>
              <a:t>, Pia </a:t>
            </a:r>
            <a:r>
              <a:rPr lang="nl-NL" sz="1600" dirty="0" err="1"/>
              <a:t>Touboul</a:t>
            </a:r>
            <a:r>
              <a:rPr lang="nl-NL" sz="1600" dirty="0"/>
              <a:t> </a:t>
            </a:r>
            <a:r>
              <a:rPr lang="nl-NL" sz="1600" dirty="0" err="1"/>
              <a:t>Lundgren</a:t>
            </a:r>
            <a:r>
              <a:rPr lang="nl-NL" sz="1600" dirty="0"/>
              <a:t>, Paul Little, Andrew W Murphy, An De Sutter, Peter </a:t>
            </a:r>
            <a:r>
              <a:rPr lang="nl-NL" sz="1600" dirty="0" err="1"/>
              <a:t>Openshaw</a:t>
            </a:r>
            <a:r>
              <a:rPr lang="nl-NL" sz="1600" dirty="0"/>
              <a:t>, Menno D de Jong, Jason T Connor, Veerle </a:t>
            </a:r>
            <a:r>
              <a:rPr lang="nl-NL" sz="1600" dirty="0" err="1"/>
              <a:t>Matheeussen</a:t>
            </a:r>
            <a:r>
              <a:rPr lang="nl-NL" sz="1600" dirty="0"/>
              <a:t>, Margareta </a:t>
            </a:r>
            <a:r>
              <a:rPr lang="nl-NL" sz="1600" dirty="0" err="1"/>
              <a:t>Ieven</a:t>
            </a:r>
            <a:r>
              <a:rPr lang="nl-NL" sz="1600" dirty="0"/>
              <a:t>, Herman Goossens, Theo J Verheij</a:t>
            </a:r>
          </a:p>
          <a:p>
            <a:pPr marL="0" indent="0">
              <a:buNone/>
            </a:pPr>
            <a:endParaRPr lang="nl-NL" sz="1600" dirty="0"/>
          </a:p>
          <a:p>
            <a:pPr marL="0" indent="0">
              <a:buNone/>
            </a:pPr>
            <a:r>
              <a:rPr lang="nl-NL" sz="1600" dirty="0"/>
              <a:t>The </a:t>
            </a:r>
            <a:r>
              <a:rPr lang="nl-NL" sz="1600" dirty="0" err="1"/>
              <a:t>publication</a:t>
            </a:r>
            <a:r>
              <a:rPr lang="nl-NL" sz="1600" dirty="0"/>
              <a:t>:</a:t>
            </a:r>
          </a:p>
          <a:p>
            <a:pPr marL="0" indent="0">
              <a:buNone/>
            </a:pPr>
            <a:r>
              <a:rPr lang="nl-NL" sz="2000" b="1" i="1" dirty="0"/>
              <a:t>Lancet</a:t>
            </a:r>
            <a:r>
              <a:rPr lang="nl-NL" sz="2000" i="1" dirty="0"/>
              <a:t>. 2020 Jan 4;395(10217):42-52</a:t>
            </a:r>
          </a:p>
          <a:p>
            <a:pPr marL="0" indent="0">
              <a:buNone/>
            </a:pPr>
            <a:endParaRPr lang="nl-NL" sz="2000" i="1" dirty="0"/>
          </a:p>
          <a:p>
            <a:pPr marL="0" indent="0">
              <a:buNone/>
            </a:pPr>
            <a:endParaRPr lang="nl-NL" sz="2000" dirty="0"/>
          </a:p>
          <a:p>
            <a:pPr marL="0" indent="0">
              <a:buNone/>
            </a:pPr>
            <a:r>
              <a:rPr lang="nl-NL" sz="2000" dirty="0"/>
              <a:t>PREPARE is </a:t>
            </a:r>
            <a:r>
              <a:rPr lang="nl-NL" sz="2000" dirty="0" err="1"/>
              <a:t>funded</a:t>
            </a:r>
            <a:r>
              <a:rPr lang="nl-NL" sz="2000" dirty="0"/>
              <a:t> </a:t>
            </a:r>
            <a:r>
              <a:rPr lang="nl-NL" sz="2000" dirty="0" err="1"/>
              <a:t>by</a:t>
            </a:r>
            <a:r>
              <a:rPr lang="nl-NL" sz="2000" dirty="0"/>
              <a:t> </a:t>
            </a:r>
            <a:r>
              <a:rPr lang="nl-NL" sz="2000" dirty="0" err="1"/>
              <a:t>the</a:t>
            </a:r>
            <a:r>
              <a:rPr lang="nl-NL" sz="2000" dirty="0"/>
              <a:t> European </a:t>
            </a:r>
            <a:r>
              <a:rPr lang="nl-NL" sz="2000" dirty="0" err="1"/>
              <a:t>Commission</a:t>
            </a:r>
            <a:r>
              <a:rPr lang="nl-NL" sz="2000" dirty="0"/>
              <a:t> </a:t>
            </a:r>
            <a:r>
              <a:rPr lang="nl-NL" sz="2000" dirty="0" err="1"/>
              <a:t>under</a:t>
            </a:r>
            <a:r>
              <a:rPr lang="nl-NL" sz="2000" dirty="0"/>
              <a:t> </a:t>
            </a:r>
            <a:r>
              <a:rPr lang="nl-NL" sz="2000" dirty="0" err="1"/>
              <a:t>grant</a:t>
            </a:r>
            <a:r>
              <a:rPr lang="nl-NL" sz="2000" dirty="0"/>
              <a:t> </a:t>
            </a:r>
            <a:r>
              <a:rPr lang="nl-NL" sz="2000" dirty="0" err="1"/>
              <a:t>number</a:t>
            </a:r>
            <a:r>
              <a:rPr lang="nl-NL" sz="2000" dirty="0"/>
              <a:t> 602525</a:t>
            </a:r>
            <a:endParaRPr lang="en-US" sz="2000" dirty="0"/>
          </a:p>
        </p:txBody>
      </p:sp>
      <p:pic>
        <p:nvPicPr>
          <p:cNvPr id="4" name="Afbeelding 3">
            <a:extLst>
              <a:ext uri="{FF2B5EF4-FFF2-40B4-BE49-F238E27FC236}">
                <a16:creationId xmlns:a16="http://schemas.microsoft.com/office/drawing/2014/main" xmlns="" id="{D88F695A-F412-2443-836B-EFCFB610C6FB}"/>
              </a:ext>
            </a:extLst>
          </p:cNvPr>
          <p:cNvPicPr>
            <a:picLocks noChangeAspect="1"/>
          </p:cNvPicPr>
          <p:nvPr/>
        </p:nvPicPr>
        <p:blipFill>
          <a:blip r:embed="rId2"/>
          <a:stretch>
            <a:fillRect/>
          </a:stretch>
        </p:blipFill>
        <p:spPr>
          <a:xfrm>
            <a:off x="9500838" y="3514459"/>
            <a:ext cx="2336800" cy="2138172"/>
          </a:xfrm>
          <a:prstGeom prst="rect">
            <a:avLst/>
          </a:prstGeom>
        </p:spPr>
      </p:pic>
    </p:spTree>
    <p:extLst>
      <p:ext uri="{BB962C8B-B14F-4D97-AF65-F5344CB8AC3E}">
        <p14:creationId xmlns:p14="http://schemas.microsoft.com/office/powerpoint/2010/main" val="2332514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FF7C9D-3B7F-6D44-8591-C9B28E2F8EF5}"/>
              </a:ext>
            </a:extLst>
          </p:cNvPr>
          <p:cNvSpPr>
            <a:spLocks noGrp="1"/>
          </p:cNvSpPr>
          <p:nvPr>
            <p:ph type="title"/>
          </p:nvPr>
        </p:nvSpPr>
        <p:spPr>
          <a:xfrm>
            <a:off x="838200" y="365125"/>
            <a:ext cx="10515600" cy="768731"/>
          </a:xfrm>
        </p:spPr>
        <p:txBody>
          <a:bodyPr/>
          <a:lstStyle/>
          <a:p>
            <a:r>
              <a:rPr lang="en-US" dirty="0"/>
              <a:t>Research Design </a:t>
            </a:r>
            <a:r>
              <a:rPr lang="en-US"/>
              <a:t>and Method</a:t>
            </a:r>
            <a:endParaRPr lang="en-US" dirty="0"/>
          </a:p>
        </p:txBody>
      </p:sp>
      <p:sp>
        <p:nvSpPr>
          <p:cNvPr id="3" name="Content Placeholder 2">
            <a:extLst>
              <a:ext uri="{FF2B5EF4-FFF2-40B4-BE49-F238E27FC236}">
                <a16:creationId xmlns:a16="http://schemas.microsoft.com/office/drawing/2014/main" xmlns="" id="{B64FF268-F2F5-6646-817C-59147D779BBF}"/>
              </a:ext>
            </a:extLst>
          </p:cNvPr>
          <p:cNvSpPr>
            <a:spLocks noGrp="1"/>
          </p:cNvSpPr>
          <p:nvPr>
            <p:ph idx="1"/>
          </p:nvPr>
        </p:nvSpPr>
        <p:spPr>
          <a:xfrm>
            <a:off x="838200" y="1133856"/>
            <a:ext cx="10515600" cy="5043107"/>
          </a:xfrm>
        </p:spPr>
        <p:txBody>
          <a:bodyPr/>
          <a:lstStyle/>
          <a:p>
            <a:r>
              <a:rPr lang="en-GB" sz="2400" b="1" dirty="0"/>
              <a:t>An open-label, pragmatic, randomized controlled trial in primary care</a:t>
            </a:r>
          </a:p>
          <a:p>
            <a:endParaRPr lang="en-US" sz="2400" b="1" dirty="0"/>
          </a:p>
          <a:p>
            <a:r>
              <a:rPr lang="en-US" sz="2400" b="1" dirty="0"/>
              <a:t>We recruited 3266 participants (primary care patients &gt; 1 years of age with influenza-like illness) in 15 European countries during three influenza seasons</a:t>
            </a:r>
          </a:p>
          <a:p>
            <a:endParaRPr lang="en-US" sz="2400" b="1" dirty="0"/>
          </a:p>
          <a:p>
            <a:r>
              <a:rPr lang="en-US" sz="2400" b="1" dirty="0"/>
              <a:t>Intervention:  </a:t>
            </a:r>
            <a:r>
              <a:rPr lang="en-US" sz="2400" dirty="0"/>
              <a:t>oseltamivir twice daily added to usual care</a:t>
            </a:r>
          </a:p>
          <a:p>
            <a:endParaRPr lang="en-US" sz="2400" b="1" dirty="0"/>
          </a:p>
          <a:p>
            <a:r>
              <a:rPr lang="en-US" sz="2400" b="1" dirty="0"/>
              <a:t>Primary outcome: </a:t>
            </a:r>
            <a:r>
              <a:rPr lang="en-GB" sz="2400" dirty="0"/>
              <a:t>patient-reported time to recovery, defined as having ‘returned to usual daily activity’, and ‘fever’, ‘headache’ and ‘muscle ache’ rated as minor or no problem</a:t>
            </a:r>
            <a:r>
              <a:rPr lang="nl-NL" sz="2400" dirty="0"/>
              <a:t> </a:t>
            </a:r>
            <a:endParaRPr lang="en-US" sz="2400" b="1" dirty="0"/>
          </a:p>
          <a:p>
            <a:pPr marL="0" indent="0">
              <a:buNone/>
            </a:pPr>
            <a:r>
              <a:rPr lang="nl-NL" sz="1600" b="1" i="1" dirty="0"/>
              <a:t>Lancet</a:t>
            </a:r>
            <a:r>
              <a:rPr lang="nl-NL" sz="1600" i="1" dirty="0"/>
              <a:t>. 2020 Jan 4;395(10217):42-52</a:t>
            </a:r>
          </a:p>
          <a:p>
            <a:endParaRPr lang="en-US" dirty="0"/>
          </a:p>
        </p:txBody>
      </p:sp>
      <p:pic>
        <p:nvPicPr>
          <p:cNvPr id="4" name="Afbeelding 3">
            <a:extLst>
              <a:ext uri="{FF2B5EF4-FFF2-40B4-BE49-F238E27FC236}">
                <a16:creationId xmlns:a16="http://schemas.microsoft.com/office/drawing/2014/main" xmlns="" id="{F9A06D71-DD7C-9F45-8E82-1139F3116493}"/>
              </a:ext>
            </a:extLst>
          </p:cNvPr>
          <p:cNvPicPr>
            <a:picLocks noChangeAspect="1"/>
          </p:cNvPicPr>
          <p:nvPr/>
        </p:nvPicPr>
        <p:blipFill>
          <a:blip r:embed="rId2"/>
          <a:stretch>
            <a:fillRect/>
          </a:stretch>
        </p:blipFill>
        <p:spPr>
          <a:xfrm>
            <a:off x="10838984" y="0"/>
            <a:ext cx="1353015" cy="1238009"/>
          </a:xfrm>
          <a:prstGeom prst="rect">
            <a:avLst/>
          </a:prstGeom>
        </p:spPr>
      </p:pic>
    </p:spTree>
    <p:extLst>
      <p:ext uri="{BB962C8B-B14F-4D97-AF65-F5344CB8AC3E}">
        <p14:creationId xmlns:p14="http://schemas.microsoft.com/office/powerpoint/2010/main" val="3801082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A39C00-1A11-484D-862A-18589269F909}"/>
              </a:ext>
            </a:extLst>
          </p:cNvPr>
          <p:cNvSpPr>
            <a:spLocks noGrp="1"/>
          </p:cNvSpPr>
          <p:nvPr>
            <p:ph type="title"/>
          </p:nvPr>
        </p:nvSpPr>
        <p:spPr>
          <a:xfrm>
            <a:off x="838200" y="365125"/>
            <a:ext cx="10515600" cy="823595"/>
          </a:xfrm>
        </p:spPr>
        <p:txBody>
          <a:bodyPr/>
          <a:lstStyle/>
          <a:p>
            <a:r>
              <a:rPr lang="en-US" dirty="0"/>
              <a:t>What the Research Found</a:t>
            </a:r>
          </a:p>
        </p:txBody>
      </p:sp>
      <p:sp>
        <p:nvSpPr>
          <p:cNvPr id="3" name="Content Placeholder 2">
            <a:extLst>
              <a:ext uri="{FF2B5EF4-FFF2-40B4-BE49-F238E27FC236}">
                <a16:creationId xmlns:a16="http://schemas.microsoft.com/office/drawing/2014/main" xmlns="" id="{6E9E1B1B-A931-4D44-8BC6-4FD2A1E70819}"/>
              </a:ext>
            </a:extLst>
          </p:cNvPr>
          <p:cNvSpPr>
            <a:spLocks noGrp="1"/>
          </p:cNvSpPr>
          <p:nvPr>
            <p:ph idx="1"/>
          </p:nvPr>
        </p:nvSpPr>
        <p:spPr>
          <a:xfrm>
            <a:off x="838200" y="1188720"/>
            <a:ext cx="10515600" cy="4933299"/>
          </a:xfrm>
        </p:spPr>
        <p:txBody>
          <a:bodyPr/>
          <a:lstStyle/>
          <a:p>
            <a:pPr marL="914400" lvl="2" indent="0">
              <a:lnSpc>
                <a:spcPct val="100000"/>
              </a:lnSpc>
              <a:spcBef>
                <a:spcPct val="5000"/>
              </a:spcBef>
              <a:buNone/>
            </a:pPr>
            <a:r>
              <a:rPr lang="en-US" b="1" dirty="0">
                <a:solidFill>
                  <a:schemeClr val="tx1"/>
                </a:solidFill>
              </a:rPr>
              <a:t>Primary care patients with ILI treated with oseltamivir recovered one day sooner on average </a:t>
            </a:r>
          </a:p>
          <a:p>
            <a:pPr marL="914400" lvl="2" indent="0">
              <a:lnSpc>
                <a:spcPct val="100000"/>
              </a:lnSpc>
              <a:spcBef>
                <a:spcPct val="5000"/>
              </a:spcBef>
              <a:buNone/>
            </a:pPr>
            <a:endParaRPr lang="en-US" b="1" dirty="0">
              <a:solidFill>
                <a:schemeClr val="tx1"/>
              </a:solidFill>
            </a:endParaRPr>
          </a:p>
          <a:p>
            <a:pPr marL="914400" lvl="2" indent="0">
              <a:lnSpc>
                <a:spcPct val="100000"/>
              </a:lnSpc>
              <a:spcBef>
                <a:spcPct val="5000"/>
              </a:spcBef>
              <a:buNone/>
            </a:pPr>
            <a:r>
              <a:rPr lang="en-GB" b="1" dirty="0">
                <a:solidFill>
                  <a:schemeClr val="tx1"/>
                </a:solidFill>
              </a:rPr>
              <a:t>In general, more absolute benefit of oseltamivir was observed with increasing age, more severe illness, and comorbidity</a:t>
            </a:r>
          </a:p>
          <a:p>
            <a:pPr marL="914400" lvl="2" indent="0">
              <a:lnSpc>
                <a:spcPct val="100000"/>
              </a:lnSpc>
              <a:spcBef>
                <a:spcPct val="5000"/>
              </a:spcBef>
              <a:buNone/>
            </a:pPr>
            <a:endParaRPr lang="en-GB" b="1" dirty="0">
              <a:solidFill>
                <a:schemeClr val="tx1"/>
              </a:solidFill>
            </a:endParaRPr>
          </a:p>
          <a:p>
            <a:pPr marL="914400" lvl="2" indent="0">
              <a:lnSpc>
                <a:spcPct val="100000"/>
              </a:lnSpc>
              <a:spcBef>
                <a:spcPct val="5000"/>
              </a:spcBef>
              <a:buNone/>
            </a:pPr>
            <a:r>
              <a:rPr lang="en-US" b="1" dirty="0">
                <a:solidFill>
                  <a:schemeClr val="tx1"/>
                </a:solidFill>
              </a:rPr>
              <a:t>Results were not different in those who tested positive for influenza compared to influenza negative patients</a:t>
            </a:r>
          </a:p>
          <a:p>
            <a:pPr marL="914400" lvl="2" indent="0">
              <a:lnSpc>
                <a:spcPct val="100000"/>
              </a:lnSpc>
              <a:spcBef>
                <a:spcPct val="5000"/>
              </a:spcBef>
              <a:buNone/>
            </a:pPr>
            <a:endParaRPr lang="en-US" b="1" dirty="0">
              <a:solidFill>
                <a:schemeClr val="tx1"/>
              </a:solidFill>
            </a:endParaRPr>
          </a:p>
          <a:p>
            <a:pPr marL="914400" lvl="2" indent="0">
              <a:lnSpc>
                <a:spcPct val="100000"/>
              </a:lnSpc>
              <a:spcBef>
                <a:spcPct val="5000"/>
              </a:spcBef>
              <a:buNone/>
            </a:pPr>
            <a:r>
              <a:rPr lang="en-GB" b="1" dirty="0">
                <a:solidFill>
                  <a:schemeClr val="tx1"/>
                </a:solidFill>
              </a:rPr>
              <a:t>Oseltamivir started after 48 hours of symptom onset has a similar effect</a:t>
            </a:r>
            <a:r>
              <a:rPr lang="nl-NL" b="1" dirty="0">
                <a:solidFill>
                  <a:schemeClr val="tx1"/>
                </a:solidFill>
              </a:rPr>
              <a:t> </a:t>
            </a:r>
            <a:r>
              <a:rPr lang="nl-NL" b="1" dirty="0" err="1">
                <a:solidFill>
                  <a:schemeClr val="tx1"/>
                </a:solidFill>
              </a:rPr>
              <a:t>than</a:t>
            </a:r>
            <a:r>
              <a:rPr lang="nl-NL" b="1" dirty="0">
                <a:solidFill>
                  <a:schemeClr val="tx1"/>
                </a:solidFill>
              </a:rPr>
              <a:t> in </a:t>
            </a:r>
            <a:r>
              <a:rPr lang="nl-NL" b="1" dirty="0" err="1">
                <a:solidFill>
                  <a:schemeClr val="tx1"/>
                </a:solidFill>
              </a:rPr>
              <a:t>patients</a:t>
            </a:r>
            <a:r>
              <a:rPr lang="nl-NL" b="1" dirty="0">
                <a:solidFill>
                  <a:schemeClr val="tx1"/>
                </a:solidFill>
              </a:rPr>
              <a:t> </a:t>
            </a:r>
            <a:r>
              <a:rPr lang="nl-NL" b="1" dirty="0" err="1">
                <a:solidFill>
                  <a:schemeClr val="tx1"/>
                </a:solidFill>
              </a:rPr>
              <a:t>who</a:t>
            </a:r>
            <a:r>
              <a:rPr lang="nl-NL" b="1" dirty="0">
                <a:solidFill>
                  <a:schemeClr val="tx1"/>
                </a:solidFill>
              </a:rPr>
              <a:t> </a:t>
            </a:r>
            <a:r>
              <a:rPr lang="nl-NL" b="1" dirty="0" err="1">
                <a:solidFill>
                  <a:schemeClr val="tx1"/>
                </a:solidFill>
              </a:rPr>
              <a:t>came</a:t>
            </a:r>
            <a:r>
              <a:rPr lang="nl-NL" b="1" dirty="0">
                <a:solidFill>
                  <a:schemeClr val="tx1"/>
                </a:solidFill>
              </a:rPr>
              <a:t> </a:t>
            </a:r>
            <a:r>
              <a:rPr lang="nl-NL" b="1" dirty="0" err="1">
                <a:solidFill>
                  <a:schemeClr val="tx1"/>
                </a:solidFill>
              </a:rPr>
              <a:t>within</a:t>
            </a:r>
            <a:r>
              <a:rPr lang="nl-NL" b="1" dirty="0">
                <a:solidFill>
                  <a:schemeClr val="tx1"/>
                </a:solidFill>
              </a:rPr>
              <a:t> 48 </a:t>
            </a:r>
            <a:r>
              <a:rPr lang="nl-NL" b="1" dirty="0" err="1">
                <a:solidFill>
                  <a:schemeClr val="tx1"/>
                </a:solidFill>
              </a:rPr>
              <a:t>hours</a:t>
            </a:r>
            <a:r>
              <a:rPr lang="nl-NL" b="1" dirty="0">
                <a:solidFill>
                  <a:schemeClr val="tx1"/>
                </a:solidFill>
              </a:rPr>
              <a:t> of </a:t>
            </a:r>
            <a:r>
              <a:rPr lang="nl-NL" b="1" dirty="0" err="1">
                <a:solidFill>
                  <a:schemeClr val="tx1"/>
                </a:solidFill>
              </a:rPr>
              <a:t>symptom</a:t>
            </a:r>
            <a:r>
              <a:rPr lang="nl-NL" b="1" dirty="0">
                <a:solidFill>
                  <a:schemeClr val="tx1"/>
                </a:solidFill>
              </a:rPr>
              <a:t> </a:t>
            </a:r>
            <a:r>
              <a:rPr lang="nl-NL" b="1" dirty="0" err="1">
                <a:solidFill>
                  <a:schemeClr val="tx1"/>
                </a:solidFill>
              </a:rPr>
              <a:t>onset</a:t>
            </a:r>
            <a:endParaRPr lang="en-US" b="1" dirty="0">
              <a:solidFill>
                <a:schemeClr val="tx1"/>
              </a:solidFill>
            </a:endParaRPr>
          </a:p>
          <a:p>
            <a:pPr marL="914400" lvl="2" indent="0">
              <a:lnSpc>
                <a:spcPct val="100000"/>
              </a:lnSpc>
              <a:spcBef>
                <a:spcPct val="5000"/>
              </a:spcBef>
              <a:buNone/>
            </a:pPr>
            <a:endParaRPr lang="en-US" b="1" dirty="0">
              <a:solidFill>
                <a:schemeClr val="tx1"/>
              </a:solidFill>
            </a:endParaRPr>
          </a:p>
          <a:p>
            <a:pPr marL="914400" lvl="2" indent="0">
              <a:lnSpc>
                <a:spcPct val="100000"/>
              </a:lnSpc>
              <a:spcBef>
                <a:spcPct val="5000"/>
              </a:spcBef>
              <a:buNone/>
            </a:pPr>
            <a:r>
              <a:rPr lang="en-GB" b="1" dirty="0">
                <a:solidFill>
                  <a:schemeClr val="tx1"/>
                </a:solidFill>
              </a:rPr>
              <a:t>There was evidence of increased burden of vomiting and/or nausea in the oseltamivir arm</a:t>
            </a:r>
            <a:endParaRPr lang="nl-NL" b="1" dirty="0">
              <a:solidFill>
                <a:schemeClr val="tx1"/>
              </a:solidFill>
            </a:endParaRPr>
          </a:p>
          <a:p>
            <a:pPr marL="914400" lvl="2" indent="0">
              <a:lnSpc>
                <a:spcPct val="100000"/>
              </a:lnSpc>
              <a:spcBef>
                <a:spcPct val="5000"/>
              </a:spcBef>
              <a:buNone/>
            </a:pPr>
            <a:endParaRPr lang="nl-NL" sz="1600" b="1" i="1" dirty="0">
              <a:solidFill>
                <a:schemeClr val="tx1"/>
              </a:solidFill>
            </a:endParaRPr>
          </a:p>
          <a:p>
            <a:pPr marL="914400" lvl="2" indent="0">
              <a:lnSpc>
                <a:spcPct val="100000"/>
              </a:lnSpc>
              <a:spcBef>
                <a:spcPct val="5000"/>
              </a:spcBef>
              <a:buNone/>
            </a:pPr>
            <a:r>
              <a:rPr lang="nl-NL" sz="1600" b="1" i="1" dirty="0">
                <a:solidFill>
                  <a:schemeClr val="tx1"/>
                </a:solidFill>
              </a:rPr>
              <a:t>Lancet</a:t>
            </a:r>
            <a:r>
              <a:rPr lang="nl-NL" sz="1600" i="1" dirty="0">
                <a:solidFill>
                  <a:schemeClr val="tx1"/>
                </a:solidFill>
              </a:rPr>
              <a:t>. 2020 Jan 4;395(10217):42-52</a:t>
            </a:r>
          </a:p>
          <a:p>
            <a:pPr marL="914400" lvl="2" indent="0">
              <a:lnSpc>
                <a:spcPct val="100000"/>
              </a:lnSpc>
              <a:spcBef>
                <a:spcPct val="5000"/>
              </a:spcBef>
              <a:buNone/>
            </a:pPr>
            <a:endParaRPr lang="en-US" b="1" dirty="0">
              <a:solidFill>
                <a:schemeClr val="tx1"/>
              </a:solidFill>
            </a:endParaRPr>
          </a:p>
          <a:p>
            <a:pPr marL="914400" lvl="2" indent="0">
              <a:lnSpc>
                <a:spcPct val="100000"/>
              </a:lnSpc>
              <a:spcBef>
                <a:spcPct val="5000"/>
              </a:spcBef>
              <a:buNone/>
            </a:pPr>
            <a:endParaRPr lang="en-US" b="1" dirty="0">
              <a:solidFill>
                <a:schemeClr val="tx1"/>
              </a:solidFill>
            </a:endParaRPr>
          </a:p>
          <a:p>
            <a:pPr marL="914400" lvl="2" indent="0">
              <a:lnSpc>
                <a:spcPct val="100000"/>
              </a:lnSpc>
              <a:spcBef>
                <a:spcPct val="5000"/>
              </a:spcBef>
              <a:buNone/>
            </a:pPr>
            <a:endParaRPr lang="en-US" b="1" dirty="0">
              <a:solidFill>
                <a:schemeClr val="tx1"/>
              </a:solidFill>
            </a:endParaRPr>
          </a:p>
          <a:p>
            <a:endParaRPr lang="en-US" dirty="0"/>
          </a:p>
        </p:txBody>
      </p:sp>
      <p:pic>
        <p:nvPicPr>
          <p:cNvPr id="4" name="Afbeelding 3">
            <a:extLst>
              <a:ext uri="{FF2B5EF4-FFF2-40B4-BE49-F238E27FC236}">
                <a16:creationId xmlns:a16="http://schemas.microsoft.com/office/drawing/2014/main" xmlns="" id="{0A4505DF-5F55-524E-A4C2-6DF7F773BC01}"/>
              </a:ext>
            </a:extLst>
          </p:cNvPr>
          <p:cNvPicPr>
            <a:picLocks noChangeAspect="1"/>
          </p:cNvPicPr>
          <p:nvPr/>
        </p:nvPicPr>
        <p:blipFill>
          <a:blip r:embed="rId2"/>
          <a:stretch>
            <a:fillRect/>
          </a:stretch>
        </p:blipFill>
        <p:spPr>
          <a:xfrm>
            <a:off x="10838984" y="0"/>
            <a:ext cx="1353015" cy="1238009"/>
          </a:xfrm>
          <a:prstGeom prst="rect">
            <a:avLst/>
          </a:prstGeom>
        </p:spPr>
      </p:pic>
    </p:spTree>
    <p:extLst>
      <p:ext uri="{BB962C8B-B14F-4D97-AF65-F5344CB8AC3E}">
        <p14:creationId xmlns:p14="http://schemas.microsoft.com/office/powerpoint/2010/main" val="1604115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B9B006-40C1-804D-A904-C2770DF20ED1}"/>
              </a:ext>
            </a:extLst>
          </p:cNvPr>
          <p:cNvSpPr>
            <a:spLocks noGrp="1"/>
          </p:cNvSpPr>
          <p:nvPr>
            <p:ph type="title"/>
          </p:nvPr>
        </p:nvSpPr>
        <p:spPr>
          <a:xfrm>
            <a:off x="838200" y="365125"/>
            <a:ext cx="10515600" cy="750443"/>
          </a:xfrm>
        </p:spPr>
        <p:txBody>
          <a:bodyPr/>
          <a:lstStyle/>
          <a:p>
            <a:r>
              <a:rPr lang="en-US" dirty="0"/>
              <a:t>What this means for Clinical Practice</a:t>
            </a:r>
          </a:p>
        </p:txBody>
      </p:sp>
      <p:sp>
        <p:nvSpPr>
          <p:cNvPr id="3" name="Content Placeholder 2">
            <a:extLst>
              <a:ext uri="{FF2B5EF4-FFF2-40B4-BE49-F238E27FC236}">
                <a16:creationId xmlns:a16="http://schemas.microsoft.com/office/drawing/2014/main" xmlns="" id="{6A4F1C0C-798E-E44A-96E3-1A784C12776E}"/>
              </a:ext>
            </a:extLst>
          </p:cNvPr>
          <p:cNvSpPr>
            <a:spLocks noGrp="1"/>
          </p:cNvSpPr>
          <p:nvPr>
            <p:ph idx="1"/>
          </p:nvPr>
        </p:nvSpPr>
        <p:spPr>
          <a:xfrm>
            <a:off x="838200" y="969264"/>
            <a:ext cx="10515600" cy="5207699"/>
          </a:xfrm>
        </p:spPr>
        <p:txBody>
          <a:bodyPr/>
          <a:lstStyle/>
          <a:p>
            <a:pPr marL="0" indent="0">
              <a:buNone/>
            </a:pPr>
            <a:endParaRPr lang="en-GB" dirty="0"/>
          </a:p>
          <a:p>
            <a:pPr marL="0" indent="0">
              <a:buNone/>
            </a:pPr>
            <a:r>
              <a:rPr lang="en-GB" dirty="0"/>
              <a:t>Clinicians may want to consider treatment in older patients, and those, including children, with more severe illness and comorbidities in whom the absolute benefit may increase recovery time by as much as 2-3 days. </a:t>
            </a:r>
            <a:endParaRPr lang="en-US" dirty="0"/>
          </a:p>
        </p:txBody>
      </p:sp>
      <p:sp>
        <p:nvSpPr>
          <p:cNvPr id="4" name="Rechthoek 3">
            <a:extLst>
              <a:ext uri="{FF2B5EF4-FFF2-40B4-BE49-F238E27FC236}">
                <a16:creationId xmlns:a16="http://schemas.microsoft.com/office/drawing/2014/main" xmlns="" id="{9385165F-4B81-844E-B6AA-AB2FB124B257}"/>
              </a:ext>
            </a:extLst>
          </p:cNvPr>
          <p:cNvSpPr/>
          <p:nvPr/>
        </p:nvSpPr>
        <p:spPr>
          <a:xfrm>
            <a:off x="838200" y="5619543"/>
            <a:ext cx="4060727" cy="369332"/>
          </a:xfrm>
          <a:prstGeom prst="rect">
            <a:avLst/>
          </a:prstGeom>
        </p:spPr>
        <p:txBody>
          <a:bodyPr wrap="none">
            <a:spAutoFit/>
          </a:bodyPr>
          <a:lstStyle/>
          <a:p>
            <a:r>
              <a:rPr lang="nl-NL" b="1" i="1" dirty="0"/>
              <a:t>Lancet</a:t>
            </a:r>
            <a:r>
              <a:rPr lang="nl-NL" i="1" dirty="0"/>
              <a:t>. 2020 Jan 4;395(10217):42-52</a:t>
            </a:r>
          </a:p>
        </p:txBody>
      </p:sp>
      <p:pic>
        <p:nvPicPr>
          <p:cNvPr id="5" name="Afbeelding 4">
            <a:extLst>
              <a:ext uri="{FF2B5EF4-FFF2-40B4-BE49-F238E27FC236}">
                <a16:creationId xmlns:a16="http://schemas.microsoft.com/office/drawing/2014/main" xmlns="" id="{F9CC6A38-BD49-AA42-9278-DC9D129F46DC}"/>
              </a:ext>
            </a:extLst>
          </p:cNvPr>
          <p:cNvPicPr>
            <a:picLocks noChangeAspect="1"/>
          </p:cNvPicPr>
          <p:nvPr/>
        </p:nvPicPr>
        <p:blipFill>
          <a:blip r:embed="rId2"/>
          <a:stretch>
            <a:fillRect/>
          </a:stretch>
        </p:blipFill>
        <p:spPr>
          <a:xfrm>
            <a:off x="10838984" y="0"/>
            <a:ext cx="1353015" cy="1238009"/>
          </a:xfrm>
          <a:prstGeom prst="rect">
            <a:avLst/>
          </a:prstGeom>
        </p:spPr>
      </p:pic>
    </p:spTree>
    <p:extLst>
      <p:ext uri="{BB962C8B-B14F-4D97-AF65-F5344CB8AC3E}">
        <p14:creationId xmlns:p14="http://schemas.microsoft.com/office/powerpoint/2010/main" val="736829743"/>
      </p:ext>
    </p:extLst>
  </p:cSld>
  <p:clrMapOvr>
    <a:masterClrMapping/>
  </p:clrMapOvr>
</p:sld>
</file>

<file path=ppt/theme/theme1.xml><?xml version="1.0" encoding="utf-8"?>
<a:theme xmlns:a="http://schemas.openxmlformats.org/drawingml/2006/main" name="Office Theme">
  <a:themeElements>
    <a:clrScheme name="Custom 2">
      <a:dk1>
        <a:srgbClr val="414141"/>
      </a:dk1>
      <a:lt1>
        <a:srgbClr val="FFFFFF"/>
      </a:lt1>
      <a:dk2>
        <a:srgbClr val="4179BD"/>
      </a:dk2>
      <a:lt2>
        <a:srgbClr val="E7E6E6"/>
      </a:lt2>
      <a:accent1>
        <a:srgbClr val="4179BD"/>
      </a:accent1>
      <a:accent2>
        <a:srgbClr val="EEA120"/>
      </a:accent2>
      <a:accent3>
        <a:srgbClr val="FBC5B5"/>
      </a:accent3>
      <a:accent4>
        <a:srgbClr val="1B3455"/>
      </a:accent4>
      <a:accent5>
        <a:srgbClr val="414141"/>
      </a:accent5>
      <a:accent6>
        <a:srgbClr val="414141"/>
      </a:accent6>
      <a:hlink>
        <a:srgbClr val="4179BD"/>
      </a:hlink>
      <a:folHlink>
        <a:srgbClr val="1B3455"/>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NAPCRG2019" id="{47FFDAD4-AAE8-AF49-BA16-D5254214DB9A}" vid="{04A9208E-0D6C-CC40-BAFE-004D06FD2269}"/>
    </a:ext>
  </a:extLst>
</a:theme>
</file>

<file path=docProps/app.xml><?xml version="1.0" encoding="utf-8"?>
<Properties xmlns="http://schemas.openxmlformats.org/officeDocument/2006/extended-properties" xmlns:vt="http://schemas.openxmlformats.org/officeDocument/2006/docPropsVTypes">
  <Template>Office Theme</Template>
  <TotalTime>1188</TotalTime>
  <Words>400</Words>
  <Application>Microsoft Office PowerPoint</Application>
  <PresentationFormat>Custom</PresentationFormat>
  <Paragraphs>37</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The Research Question</vt:lpstr>
      <vt:lpstr>Research Design and Method</vt:lpstr>
      <vt:lpstr>What the Research Found</vt:lpstr>
      <vt:lpstr>What this means for Clinical Practice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Research Question</dc:title>
  <dc:creator>Jessica Sand</dc:creator>
  <cp:lastModifiedBy>Priscilla Noland</cp:lastModifiedBy>
  <cp:revision>9</cp:revision>
  <dcterms:created xsi:type="dcterms:W3CDTF">2019-02-14T16:03:51Z</dcterms:created>
  <dcterms:modified xsi:type="dcterms:W3CDTF">2020-02-14T15:24:39Z</dcterms:modified>
</cp:coreProperties>
</file>