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8" r:id="rId2"/>
    <p:sldId id="263" r:id="rId3"/>
    <p:sldId id="261" r:id="rId4"/>
    <p:sldId id="262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EA121"/>
    <a:srgbClr val="000000"/>
    <a:srgbClr val="4179BD"/>
    <a:srgbClr val="FBC5B5"/>
    <a:srgbClr val="1B355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986"/>
    <p:restoredTop sz="94629"/>
  </p:normalViewPr>
  <p:slideViewPr>
    <p:cSldViewPr snapToGrid="0" snapToObjects="1">
      <p:cViewPr>
        <p:scale>
          <a:sx n="95" d="100"/>
          <a:sy n="95" d="100"/>
        </p:scale>
        <p:origin x="-102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>
            <a:extLst>
              <a:ext uri="{FF2B5EF4-FFF2-40B4-BE49-F238E27FC236}">
                <a16:creationId xmlns:a16="http://schemas.microsoft.com/office/drawing/2014/main" xmlns="" id="{35943925-C973-3142-89C9-7FBD23CD641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11575"/>
            <a:ext cx="12187160" cy="68561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57786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le &amp; Autho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xmlns="" id="{4F68EECA-6274-CA45-88F4-44C254ABAF2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661" y="11575"/>
            <a:ext cx="12189339" cy="685614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xmlns="" id="{523E62CC-5B40-6940-9DAC-87BD536F1B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>
                <a:solidFill>
                  <a:srgbClr val="4179BD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F6ABF835-5CAD-1A43-9956-51DF8240D8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rgbClr val="EEA12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110931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8EB2AD6A-8823-C247-99B6-AE2CEBD45B7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8914" y="11575"/>
            <a:ext cx="12189339" cy="685614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xmlns="" id="{FE42C82D-6602-C34E-A05E-82E313AA93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4179BD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AC8B36B-561E-D247-B052-4329EFAE6C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1B3555"/>
                </a:solidFill>
              </a:defRPr>
            </a:lvl1pPr>
            <a:lvl2pPr>
              <a:defRPr>
                <a:solidFill>
                  <a:srgbClr val="EEA121"/>
                </a:solidFill>
              </a:defRPr>
            </a:lvl2pPr>
            <a:lvl3pPr>
              <a:defRPr>
                <a:solidFill>
                  <a:srgbClr val="FBC5B5"/>
                </a:solidFill>
              </a:defRPr>
            </a:lvl3pPr>
            <a:lvl4pPr>
              <a:defRPr>
                <a:solidFill>
                  <a:srgbClr val="4179BD"/>
                </a:solidFill>
              </a:defRPr>
            </a:lvl4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5292405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>
            <a:extLst>
              <a:ext uri="{FF2B5EF4-FFF2-40B4-BE49-F238E27FC236}">
                <a16:creationId xmlns:a16="http://schemas.microsoft.com/office/drawing/2014/main" xmlns="" id="{35943925-C973-3142-89C9-7FBD23CD641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661" y="11575"/>
            <a:ext cx="12189339" cy="68561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80570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428155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0" r:id="rId3"/>
    <p:sldLayoutId id="2147483660" r:id="rId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CE98E8A-B3E6-294D-9514-5C6EEE417E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32155"/>
          </a:xfrm>
        </p:spPr>
        <p:txBody>
          <a:bodyPr/>
          <a:lstStyle/>
          <a:p>
            <a:r>
              <a:rPr lang="en-US" dirty="0"/>
              <a:t>The Research Question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D6F2B13-E236-6F49-A2E7-6713D570B2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53758"/>
            <a:ext cx="10515600" cy="4634447"/>
          </a:xfrm>
        </p:spPr>
        <p:txBody>
          <a:bodyPr/>
          <a:lstStyle/>
          <a:p>
            <a:r>
              <a:rPr lang="en-US" dirty="0"/>
              <a:t>1) What is the contemporary prevalence of Active Surveillance (AS) adoption among men newly diagnosed with low-risk localized prostate cancer (LPC)?</a:t>
            </a:r>
          </a:p>
          <a:p>
            <a:r>
              <a:rPr lang="en-US" dirty="0"/>
              <a:t>2) Are there any racial and/or geographical differences in AS adoption, adherence to AS protocol and switch rates and time to curative treatment over 18 months follow-up?</a:t>
            </a:r>
          </a:p>
          <a:p>
            <a:r>
              <a:rPr lang="en-US" dirty="0"/>
              <a:t>3) What are the differences in quality-of-life (QOL) measures between the AS group and curative treatment group over the course of 18 months, overall and by race?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25147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CFF7C9D-3B7F-6D44-8591-C9B28E2F8E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68731"/>
          </a:xfrm>
        </p:spPr>
        <p:txBody>
          <a:bodyPr/>
          <a:lstStyle/>
          <a:p>
            <a:r>
              <a:rPr lang="en-US" dirty="0"/>
              <a:t>Research Design </a:t>
            </a:r>
            <a:r>
              <a:rPr lang="en-US"/>
              <a:t>and Method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64FF268-F2F5-6646-817C-59147D779B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33856"/>
            <a:ext cx="10515600" cy="5043107"/>
          </a:xfrm>
        </p:spPr>
        <p:txBody>
          <a:bodyPr/>
          <a:lstStyle/>
          <a:p>
            <a:r>
              <a:rPr lang="en-US" sz="2600" b="1" dirty="0"/>
              <a:t>Design:</a:t>
            </a:r>
            <a:r>
              <a:rPr lang="en-US" sz="2600" dirty="0"/>
              <a:t> Longitudinal cohort study</a:t>
            </a:r>
          </a:p>
          <a:p>
            <a:r>
              <a:rPr lang="en-US" b="1" dirty="0"/>
              <a:t>Setting:</a:t>
            </a:r>
            <a:r>
              <a:rPr lang="en-US" dirty="0"/>
              <a:t> Population-based sample recruited from 2 SEER Cancer Registries (</a:t>
            </a:r>
            <a:r>
              <a:rPr lang="en-US" sz="2600" dirty="0"/>
              <a:t>Metro-Detroit &amp; State of Georgia) </a:t>
            </a:r>
          </a:p>
          <a:p>
            <a:r>
              <a:rPr lang="en-US" sz="2600" b="1" dirty="0"/>
              <a:t>Participants</a:t>
            </a:r>
            <a:r>
              <a:rPr lang="en-US" sz="2600" dirty="0"/>
              <a:t>: </a:t>
            </a:r>
          </a:p>
          <a:p>
            <a:pPr lvl="1"/>
            <a:r>
              <a:rPr lang="en-US" dirty="0"/>
              <a:t>Black and white men ≤75 years, newly diagnosed (2014-2017) low-risk LPC (PSA&lt;10, Gleason≤6, &amp; stage ≤T2a)</a:t>
            </a:r>
          </a:p>
          <a:p>
            <a:r>
              <a:rPr lang="en-US" sz="2600" b="1" dirty="0"/>
              <a:t>Instrument</a:t>
            </a:r>
            <a:r>
              <a:rPr lang="en-US" sz="2600" dirty="0"/>
              <a:t>: Self-administered, mailed survey at:</a:t>
            </a:r>
          </a:p>
          <a:p>
            <a:pPr lvl="1"/>
            <a:r>
              <a:rPr lang="en-US" sz="2200" dirty="0"/>
              <a:t>Baseline (soon after diagnosis)</a:t>
            </a:r>
          </a:p>
          <a:p>
            <a:pPr lvl="1"/>
            <a:r>
              <a:rPr lang="en-US" sz="2200" dirty="0"/>
              <a:t>18 months follow-up (after baseline)</a:t>
            </a:r>
          </a:p>
          <a:p>
            <a:r>
              <a:rPr lang="en-US" sz="2600" b="1" dirty="0"/>
              <a:t>Main Outcome Measure</a:t>
            </a:r>
            <a:r>
              <a:rPr lang="en-US" sz="2600" b="1" i="1" dirty="0"/>
              <a:t>: </a:t>
            </a:r>
          </a:p>
          <a:p>
            <a:pPr lvl="1"/>
            <a:r>
              <a:rPr lang="en-US" dirty="0"/>
              <a:t>Treatment choice </a:t>
            </a:r>
          </a:p>
          <a:p>
            <a:pPr lvl="1"/>
            <a:r>
              <a:rPr lang="en-US" dirty="0"/>
              <a:t>Quality of life (data analysis is ongoing)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10823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0A39C00-1A11-484D-862A-18589269F9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42461"/>
            <a:ext cx="10515600" cy="823595"/>
          </a:xfrm>
        </p:spPr>
        <p:txBody>
          <a:bodyPr/>
          <a:lstStyle/>
          <a:p>
            <a:r>
              <a:rPr lang="en-US" dirty="0"/>
              <a:t>What the Research Found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E9E1B1B-A931-4D44-8BC6-4FD2A1E708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76847"/>
            <a:ext cx="10515600" cy="5156324"/>
          </a:xfrm>
        </p:spPr>
        <p:txBody>
          <a:bodyPr/>
          <a:lstStyle/>
          <a:p>
            <a:r>
              <a:rPr lang="en-US" dirty="0"/>
              <a:t>In this population-based sample (~1700), ~57% of patients with low-risk LPC chose observation initially, most chose AS</a:t>
            </a:r>
          </a:p>
          <a:p>
            <a:r>
              <a:rPr lang="en-US" dirty="0"/>
              <a:t>This represents much higher rate of uptake of AS comparing to 10-15% 5 to 10 years ago, even higher than other recent reports from non-population-based cohort 35-45%</a:t>
            </a:r>
          </a:p>
          <a:p>
            <a:r>
              <a:rPr lang="en-US" dirty="0"/>
              <a:t>Older men and men that were diagnosed in recent years chose AS more often</a:t>
            </a:r>
            <a:endParaRPr lang="en-US" sz="3000" dirty="0"/>
          </a:p>
          <a:p>
            <a:r>
              <a:rPr lang="en-US" dirty="0"/>
              <a:t>Treatment choice was associated with race and geographical location</a:t>
            </a:r>
          </a:p>
          <a:p>
            <a:pPr lvl="1"/>
            <a:r>
              <a:rPr lang="en-US" sz="2600" dirty="0"/>
              <a:t>Black men chose AS less than whites </a:t>
            </a:r>
            <a:r>
              <a:rPr lang="en-US" sz="2800" dirty="0"/>
              <a:t>(</a:t>
            </a:r>
            <a:r>
              <a:rPr lang="en-US" sz="2800" i="1" dirty="0"/>
              <a:t>p</a:t>
            </a:r>
            <a:r>
              <a:rPr lang="en-US" sz="2800" dirty="0"/>
              <a:t>=0.001) </a:t>
            </a:r>
            <a:endParaRPr lang="en-US" sz="2600" dirty="0"/>
          </a:p>
          <a:p>
            <a:pPr lvl="1"/>
            <a:r>
              <a:rPr lang="en-US" sz="2600" dirty="0"/>
              <a:t>Georgia men chose AS less and radiation more than men in metro-Detroit </a:t>
            </a:r>
            <a:r>
              <a:rPr lang="en-US" sz="2800" dirty="0"/>
              <a:t>(</a:t>
            </a:r>
            <a:r>
              <a:rPr lang="en-US" sz="2800" i="1" dirty="0"/>
              <a:t>p</a:t>
            </a:r>
            <a:r>
              <a:rPr lang="en-US" sz="2800" dirty="0"/>
              <a:t>=0.016)</a:t>
            </a:r>
          </a:p>
          <a:p>
            <a:pPr lvl="1"/>
            <a:endParaRPr lang="en-US" sz="2600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41150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2B9B006-40C1-804D-A904-C2770DF20E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50443"/>
          </a:xfrm>
        </p:spPr>
        <p:txBody>
          <a:bodyPr/>
          <a:lstStyle/>
          <a:p>
            <a:r>
              <a:rPr lang="en-US" dirty="0"/>
              <a:t>What this means for Clinical Practice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A4F1C0C-798E-E44A-96E3-1A784C1277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59196"/>
            <a:ext cx="10515600" cy="5207699"/>
          </a:xfrm>
        </p:spPr>
        <p:txBody>
          <a:bodyPr/>
          <a:lstStyle/>
          <a:p>
            <a:r>
              <a:rPr lang="en-US" dirty="0"/>
              <a:t>Our population-based cohort confirmed the recent reports of upward trend of AS adoption among men with newly diagnosed low-risk LPC</a:t>
            </a:r>
            <a:endParaRPr lang="en-US" dirty="0">
              <a:solidFill>
                <a:srgbClr val="FF0000"/>
              </a:solidFill>
            </a:endParaRPr>
          </a:p>
          <a:p>
            <a:r>
              <a:rPr lang="en-US" dirty="0"/>
              <a:t>Patients that were diagnosed in recent years chose AS more often than those diagnosed in earlier years</a:t>
            </a:r>
          </a:p>
          <a:p>
            <a:r>
              <a:rPr lang="en-US" dirty="0"/>
              <a:t>This suggests both men and their physicians are more accepting of AS in recent years </a:t>
            </a:r>
          </a:p>
          <a:p>
            <a:r>
              <a:rPr lang="en-US" dirty="0"/>
              <a:t>The reasons for the racial and geographical differences in treatment pattern of low-risk LPC deserve more research so that unwanted variations could be minimized</a:t>
            </a:r>
          </a:p>
        </p:txBody>
      </p:sp>
    </p:spTree>
    <p:extLst>
      <p:ext uri="{BB962C8B-B14F-4D97-AF65-F5344CB8AC3E}">
        <p14:creationId xmlns:p14="http://schemas.microsoft.com/office/powerpoint/2010/main" val="7368297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2">
      <a:dk1>
        <a:srgbClr val="414141"/>
      </a:dk1>
      <a:lt1>
        <a:srgbClr val="FFFFFF"/>
      </a:lt1>
      <a:dk2>
        <a:srgbClr val="4179BD"/>
      </a:dk2>
      <a:lt2>
        <a:srgbClr val="E7E6E6"/>
      </a:lt2>
      <a:accent1>
        <a:srgbClr val="4179BD"/>
      </a:accent1>
      <a:accent2>
        <a:srgbClr val="EEA120"/>
      </a:accent2>
      <a:accent3>
        <a:srgbClr val="FBC5B5"/>
      </a:accent3>
      <a:accent4>
        <a:srgbClr val="1B3455"/>
      </a:accent4>
      <a:accent5>
        <a:srgbClr val="414141"/>
      </a:accent5>
      <a:accent6>
        <a:srgbClr val="414141"/>
      </a:accent6>
      <a:hlink>
        <a:srgbClr val="4179BD"/>
      </a:hlink>
      <a:folHlink>
        <a:srgbClr val="1B3455"/>
      </a:folHlink>
    </a:clrScheme>
    <a:fontScheme name="Trebuchet MS">
      <a:majorFont>
        <a:latin typeface="Trebuchet MS" panose="020B0603020202020204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NAPCRG2019" id="{47FFDAD4-AAE8-AF49-BA16-D5254214DB9A}" vid="{04A9208E-0D6C-CC40-BAFE-004D06FD226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260</TotalTime>
  <Words>368</Words>
  <Application>Microsoft Office PowerPoint</Application>
  <PresentationFormat>Custom</PresentationFormat>
  <Paragraphs>28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The Research Question</vt:lpstr>
      <vt:lpstr>Research Design and Method</vt:lpstr>
      <vt:lpstr>What the Research Found</vt:lpstr>
      <vt:lpstr>What this means for Clinical Practice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Research Question</dc:title>
  <dc:creator>Jessica Sand</dc:creator>
  <cp:lastModifiedBy>Priscilla Noland</cp:lastModifiedBy>
  <cp:revision>22</cp:revision>
  <dcterms:created xsi:type="dcterms:W3CDTF">2019-02-14T16:03:51Z</dcterms:created>
  <dcterms:modified xsi:type="dcterms:W3CDTF">2020-02-07T19:23:50Z</dcterms:modified>
</cp:coreProperties>
</file>