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Lst>
  <p:notesMasterIdLst>
    <p:notesMasterId r:id="rId45"/>
  </p:notesMasterIdLst>
  <p:handoutMasterIdLst>
    <p:handoutMasterId r:id="rId46"/>
  </p:handoutMasterIdLst>
  <p:sldIdLst>
    <p:sldId id="272" r:id="rId2"/>
    <p:sldId id="305" r:id="rId3"/>
    <p:sldId id="428" r:id="rId4"/>
    <p:sldId id="482" r:id="rId5"/>
    <p:sldId id="336" r:id="rId6"/>
    <p:sldId id="432" r:id="rId7"/>
    <p:sldId id="317" r:id="rId8"/>
    <p:sldId id="354" r:id="rId9"/>
    <p:sldId id="430" r:id="rId10"/>
    <p:sldId id="452" r:id="rId11"/>
    <p:sldId id="494" r:id="rId12"/>
    <p:sldId id="484" r:id="rId13"/>
    <p:sldId id="434" r:id="rId14"/>
    <p:sldId id="448" r:id="rId15"/>
    <p:sldId id="447" r:id="rId16"/>
    <p:sldId id="449" r:id="rId17"/>
    <p:sldId id="451" r:id="rId18"/>
    <p:sldId id="377" r:id="rId19"/>
    <p:sldId id="324" r:id="rId20"/>
    <p:sldId id="429" r:id="rId21"/>
    <p:sldId id="731" r:id="rId22"/>
    <p:sldId id="456" r:id="rId23"/>
    <p:sldId id="472" r:id="rId24"/>
    <p:sldId id="728" r:id="rId25"/>
    <p:sldId id="453" r:id="rId26"/>
    <p:sldId id="343" r:id="rId27"/>
    <p:sldId id="439" r:id="rId28"/>
    <p:sldId id="440" r:id="rId29"/>
    <p:sldId id="349" r:id="rId30"/>
    <p:sldId id="489" r:id="rId31"/>
    <p:sldId id="496" r:id="rId32"/>
    <p:sldId id="481" r:id="rId33"/>
    <p:sldId id="473" r:id="rId34"/>
    <p:sldId id="475" r:id="rId35"/>
    <p:sldId id="458" r:id="rId36"/>
    <p:sldId id="477" r:id="rId37"/>
    <p:sldId id="508" r:id="rId38"/>
    <p:sldId id="1031" r:id="rId39"/>
    <p:sldId id="515" r:id="rId40"/>
    <p:sldId id="518" r:id="rId41"/>
    <p:sldId id="511" r:id="rId42"/>
    <p:sldId id="468" r:id="rId43"/>
    <p:sldId id="306" r:id="rId44"/>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F7F7F"/>
    <a:srgbClr val="E8E8E8"/>
    <a:srgbClr val="F2F2F2"/>
    <a:srgbClr val="4C4C4C"/>
    <a:srgbClr val="565656"/>
    <a:srgbClr val="2A5DA5"/>
    <a:srgbClr val="2A67A5"/>
    <a:srgbClr val="2A71A5"/>
    <a:srgbClr val="4444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90" autoAdjust="0"/>
    <p:restoredTop sz="94694" autoAdjust="0"/>
  </p:normalViewPr>
  <p:slideViewPr>
    <p:cSldViewPr snapToGrid="0" snapToObjects="1">
      <p:cViewPr varScale="1">
        <p:scale>
          <a:sx n="120" d="100"/>
          <a:sy n="120" d="100"/>
        </p:scale>
        <p:origin x="208" y="20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99F3A4-7CE6-7D4B-82F4-AAB0A89D24A0}" type="datetimeFigureOut">
              <a:rPr lang="en-US" smtClean="0"/>
              <a:t>9/29/20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93AD1B-1BAA-D548-ACF0-7463C0C7D0E7}" type="slidenum">
              <a:rPr lang="en-US" smtClean="0"/>
              <a:t>‹#›</a:t>
            </a:fld>
            <a:endParaRPr lang="en-US"/>
          </a:p>
        </p:txBody>
      </p:sp>
    </p:spTree>
    <p:extLst>
      <p:ext uri="{BB962C8B-B14F-4D97-AF65-F5344CB8AC3E}">
        <p14:creationId xmlns:p14="http://schemas.microsoft.com/office/powerpoint/2010/main" val="3196806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544C35-437B-1D4A-B212-F104BF047ED4}" type="datetimeFigureOut">
              <a:rPr lang="en-US" smtClean="0"/>
              <a:t>9/29/20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20C363-32CD-FF41-89B6-EB8B9656E3D1}" type="slidenum">
              <a:rPr lang="en-US" smtClean="0"/>
              <a:t>‹#›</a:t>
            </a:fld>
            <a:endParaRPr lang="en-US"/>
          </a:p>
        </p:txBody>
      </p:sp>
    </p:spTree>
    <p:extLst>
      <p:ext uri="{BB962C8B-B14F-4D97-AF65-F5344CB8AC3E}">
        <p14:creationId xmlns:p14="http://schemas.microsoft.com/office/powerpoint/2010/main" val="93961752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459DD9-C07A-0F4A-BE38-5AFB42BB2A68}" type="slidenum">
              <a:rPr lang="en-US" smtClean="0"/>
              <a:t>5</a:t>
            </a:fld>
            <a:endParaRPr lang="en-US" dirty="0"/>
          </a:p>
        </p:txBody>
      </p:sp>
    </p:spTree>
    <p:extLst>
      <p:ext uri="{BB962C8B-B14F-4D97-AF65-F5344CB8AC3E}">
        <p14:creationId xmlns:p14="http://schemas.microsoft.com/office/powerpoint/2010/main" val="2542984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03976">
              <a:defRPr/>
            </a:pPr>
            <a:r>
              <a:rPr lang="en-US" dirty="0"/>
              <a:t>We typically</a:t>
            </a:r>
            <a:r>
              <a:rPr lang="en-US" baseline="0" dirty="0"/>
              <a:t> in science value consistency of the intervention, across the stages of ITV development and testing (with discrete phases for adaptation seldom occurring).  We also consider the “one size fits all” approach, where it is assumed that the ITV should be delivered the same way across diverse sites.</a:t>
            </a:r>
            <a:endParaRPr lang="en-US" dirty="0"/>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4964BFBA-528C-4C2E-9083-7B5D2ED154DE}" type="slidenum">
              <a:rPr lang="en-US" smtClean="0"/>
              <a:t>29</a:t>
            </a:fld>
            <a:endParaRPr lang="en-US"/>
          </a:p>
        </p:txBody>
      </p:sp>
    </p:spTree>
    <p:extLst>
      <p:ext uri="{BB962C8B-B14F-4D97-AF65-F5344CB8AC3E}">
        <p14:creationId xmlns:p14="http://schemas.microsoft.com/office/powerpoint/2010/main" val="88537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a:t>One assumption is that of Voltage Drop, where we fully expect the impact of an intervention to decrease directly with the stage of research.  It is considered inevitable that the ITV will not perform as well from efficacy to effectiveness and again in D&amp;I studies, where the </a:t>
            </a:r>
            <a:r>
              <a:rPr lang="en-US" altLang="en-US"/>
              <a:t>“</a:t>
            </a:r>
            <a:r>
              <a:rPr lang="en-US" altLang="x-none"/>
              <a:t>noise</a:t>
            </a:r>
            <a:r>
              <a:rPr lang="en-US" altLang="en-US"/>
              <a:t>”</a:t>
            </a:r>
            <a:r>
              <a:rPr lang="en-US" altLang="x-none"/>
              <a:t> is assumed to get in the way of the expected effect.</a:t>
            </a: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37CE1065-A2FB-8A4B-8C74-E050A1ECC39C}" type="slidenum">
              <a:rPr lang="en-US" altLang="x-none" sz="1200"/>
              <a:pPr/>
              <a:t>30</a:t>
            </a:fld>
            <a:endParaRPr lang="en-US" altLang="x-none" sz="1200"/>
          </a:p>
        </p:txBody>
      </p:sp>
    </p:spTree>
    <p:extLst>
      <p:ext uri="{BB962C8B-B14F-4D97-AF65-F5344CB8AC3E}">
        <p14:creationId xmlns:p14="http://schemas.microsoft.com/office/powerpoint/2010/main" val="397670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a:t>Similarly, we assume that over time, as practitioners deviate from original manuals defining the intervention, that the expect effect of the ITV will go down.  This is often referred to as </a:t>
            </a:r>
            <a:r>
              <a:rPr lang="en-US" altLang="en-US"/>
              <a:t>“</a:t>
            </a:r>
            <a:r>
              <a:rPr lang="en-US" altLang="x-none"/>
              <a:t>Program Drift.</a:t>
            </a:r>
            <a:r>
              <a:rPr lang="en-US" altLang="en-US"/>
              <a:t>”</a:t>
            </a:r>
            <a:endParaRPr lang="en-US" altLang="x-none"/>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B97EEB3C-E9A1-1547-82E6-5C53FC5D9356}" type="slidenum">
              <a:rPr lang="en-US" altLang="x-none" sz="1200"/>
              <a:pPr/>
              <a:t>31</a:t>
            </a:fld>
            <a:endParaRPr lang="en-US" altLang="x-none" sz="1200"/>
          </a:p>
        </p:txBody>
      </p:sp>
    </p:spTree>
    <p:extLst>
      <p:ext uri="{BB962C8B-B14F-4D97-AF65-F5344CB8AC3E}">
        <p14:creationId xmlns:p14="http://schemas.microsoft.com/office/powerpoint/2010/main" val="3000927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part of this funding announcement, each center will host the </a:t>
            </a:r>
            <a:r>
              <a:rPr lang="en-US" dirty="0" err="1"/>
              <a:t>Implementaiton</a:t>
            </a:r>
            <a:r>
              <a:rPr lang="en-US" dirty="0"/>
              <a:t> Science Consortium in Cancer one time during the funding cycle.  NCI kicked off the ISCCC in July 2018 to set the stage that the Consortium is the “big tent” where everyone interested in implementation science in cancer control can participate in moving the field forward and while the funded centers will host the meetings, they are open to the entire community.</a:t>
            </a:r>
          </a:p>
        </p:txBody>
      </p:sp>
      <p:sp>
        <p:nvSpPr>
          <p:cNvPr id="4" name="Slide Number Placeholder 3"/>
          <p:cNvSpPr>
            <a:spLocks noGrp="1"/>
          </p:cNvSpPr>
          <p:nvPr>
            <p:ph type="sldNum" sz="quarter" idx="5"/>
          </p:nvPr>
        </p:nvSpPr>
        <p:spPr/>
        <p:txBody>
          <a:bodyPr/>
          <a:lstStyle/>
          <a:p>
            <a:fld id="{0D17E79A-386B-3949-83DC-43D056CBF148}" type="slidenum">
              <a:rPr lang="en-US" smtClean="0"/>
              <a:t>42</a:t>
            </a:fld>
            <a:endParaRPr lang="en-US"/>
          </a:p>
        </p:txBody>
      </p:sp>
    </p:spTree>
    <p:extLst>
      <p:ext uri="{BB962C8B-B14F-4D97-AF65-F5344CB8AC3E}">
        <p14:creationId xmlns:p14="http://schemas.microsoft.com/office/powerpoint/2010/main" val="225808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0C363-32CD-FF41-89B6-EB8B9656E3D1}" type="slidenum">
              <a:rPr lang="en-US" smtClean="0"/>
              <a:t>6</a:t>
            </a:fld>
            <a:endParaRPr lang="en-US"/>
          </a:p>
        </p:txBody>
      </p:sp>
    </p:spTree>
    <p:extLst>
      <p:ext uri="{BB962C8B-B14F-4D97-AF65-F5344CB8AC3E}">
        <p14:creationId xmlns:p14="http://schemas.microsoft.com/office/powerpoint/2010/main" val="514687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p>
        </p:txBody>
      </p:sp>
      <p:sp>
        <p:nvSpPr>
          <p:cNvPr id="16387"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x-none" altLang="x-none" sz="1200"/>
          </a:p>
        </p:txBody>
      </p:sp>
      <p:sp>
        <p:nvSpPr>
          <p:cNvPr id="16388"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0C41B675-0A40-1645-A447-323E18101A2D}" type="datetime1">
              <a:rPr lang="en-US" altLang="x-none" sz="1200"/>
              <a:pPr/>
              <a:t>9/29/20</a:t>
            </a:fld>
            <a:endParaRPr lang="en-US" altLang="x-none" sz="1200"/>
          </a:p>
        </p:txBody>
      </p:sp>
      <p:sp>
        <p:nvSpPr>
          <p:cNvPr id="16389"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200"/>
              <a:t>National Cancer Institute</a:t>
            </a:r>
          </a:p>
        </p:txBody>
      </p:sp>
      <p:sp>
        <p:nvSpPr>
          <p:cNvPr id="1639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D0356822-F181-6E45-BB07-06FCD4C88B6A}" type="slidenum">
              <a:rPr lang="en-US" altLang="x-none" sz="1200"/>
              <a:pPr/>
              <a:t>12</a:t>
            </a:fld>
            <a:endParaRPr lang="en-US" altLang="x-none" sz="1200"/>
          </a:p>
        </p:txBody>
      </p:sp>
    </p:spTree>
    <p:extLst>
      <p:ext uri="{BB962C8B-B14F-4D97-AF65-F5344CB8AC3E}">
        <p14:creationId xmlns:p14="http://schemas.microsoft.com/office/powerpoint/2010/main" val="831011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x-none"/>
              <a:t>Features important for conceptual models:</a:t>
            </a:r>
          </a:p>
          <a:p>
            <a:pPr eaLnBrk="1" hangingPunct="1">
              <a:lnSpc>
                <a:spcPct val="80000"/>
              </a:lnSpc>
              <a:spcBef>
                <a:spcPct val="0"/>
              </a:spcBef>
            </a:pPr>
            <a:endParaRPr lang="en-US" altLang="x-none"/>
          </a:p>
          <a:p>
            <a:pPr eaLnBrk="1" hangingPunct="1">
              <a:lnSpc>
                <a:spcPct val="80000"/>
              </a:lnSpc>
              <a:spcBef>
                <a:spcPct val="0"/>
              </a:spcBef>
            </a:pPr>
            <a:r>
              <a:rPr lang="en-US" altLang="x-none"/>
              <a:t>Consistent language</a:t>
            </a:r>
          </a:p>
          <a:p>
            <a:pPr eaLnBrk="1" hangingPunct="1">
              <a:lnSpc>
                <a:spcPct val="80000"/>
              </a:lnSpc>
              <a:spcBef>
                <a:spcPct val="0"/>
              </a:spcBef>
            </a:pPr>
            <a:endParaRPr lang="en-US" altLang="x-none"/>
          </a:p>
          <a:p>
            <a:pPr eaLnBrk="1" hangingPunct="1">
              <a:lnSpc>
                <a:spcPct val="80000"/>
              </a:lnSpc>
              <a:spcBef>
                <a:spcPct val="0"/>
              </a:spcBef>
            </a:pPr>
            <a:r>
              <a:rPr lang="en-US" altLang="x-none"/>
              <a:t>Clearly defined constructs for which measures can be located or developed</a:t>
            </a:r>
          </a:p>
          <a:p>
            <a:pPr eaLnBrk="1" hangingPunct="1">
              <a:lnSpc>
                <a:spcPct val="80000"/>
              </a:lnSpc>
              <a:spcBef>
                <a:spcPct val="0"/>
              </a:spcBef>
            </a:pPr>
            <a:endParaRPr lang="en-US" altLang="x-none"/>
          </a:p>
          <a:p>
            <a:pPr eaLnBrk="1" hangingPunct="1">
              <a:lnSpc>
                <a:spcPct val="80000"/>
              </a:lnSpc>
              <a:spcBef>
                <a:spcPct val="0"/>
              </a:spcBef>
            </a:pPr>
            <a:r>
              <a:rPr lang="en-US" altLang="x-none"/>
              <a:t>Analytic model hypothesizing links between measured constructs</a:t>
            </a:r>
          </a:p>
          <a:p>
            <a:pPr eaLnBrk="1" hangingPunct="1">
              <a:lnSpc>
                <a:spcPct val="80000"/>
              </a:lnSpc>
              <a:spcBef>
                <a:spcPct val="0"/>
              </a:spcBef>
            </a:pPr>
            <a:endParaRPr lang="en-US" altLang="x-none" sz="1100"/>
          </a:p>
          <a:p>
            <a:pPr eaLnBrk="1" hangingPunct="1">
              <a:lnSpc>
                <a:spcPct val="80000"/>
              </a:lnSpc>
              <a:spcBef>
                <a:spcPct val="0"/>
              </a:spcBef>
            </a:pPr>
            <a:r>
              <a:rPr lang="en-US" altLang="x-none" sz="800"/>
              <a:t>Distinguishes processes and outcomes</a:t>
            </a:r>
          </a:p>
          <a:p>
            <a:pPr eaLnBrk="1" hangingPunct="1">
              <a:lnSpc>
                <a:spcPct val="80000"/>
              </a:lnSpc>
              <a:spcBef>
                <a:spcPct val="0"/>
              </a:spcBef>
            </a:pPr>
            <a:r>
              <a:rPr lang="en-US" altLang="x-none" sz="800"/>
              <a:t>Two process technologies:</a:t>
            </a:r>
          </a:p>
          <a:p>
            <a:pPr lvl="1" eaLnBrk="1" hangingPunct="1">
              <a:lnSpc>
                <a:spcPct val="80000"/>
              </a:lnSpc>
              <a:spcBef>
                <a:spcPct val="0"/>
              </a:spcBef>
            </a:pPr>
            <a:r>
              <a:rPr lang="en-US" altLang="x-none" sz="800"/>
              <a:t>EST</a:t>
            </a:r>
            <a:r>
              <a:rPr lang="ja-JP" altLang="en-US" sz="800"/>
              <a:t>’</a:t>
            </a:r>
            <a:r>
              <a:rPr lang="en-US" altLang="ja-JP" sz="800"/>
              <a:t>s</a:t>
            </a:r>
          </a:p>
          <a:p>
            <a:pPr lvl="1" eaLnBrk="1" hangingPunct="1">
              <a:lnSpc>
                <a:spcPct val="80000"/>
              </a:lnSpc>
              <a:spcBef>
                <a:spcPct val="0"/>
              </a:spcBef>
            </a:pPr>
            <a:r>
              <a:rPr lang="en-US" altLang="x-none" sz="800"/>
              <a:t>Implementation strategies </a:t>
            </a:r>
          </a:p>
          <a:p>
            <a:pPr eaLnBrk="1" hangingPunct="1">
              <a:lnSpc>
                <a:spcPct val="80000"/>
              </a:lnSpc>
              <a:spcBef>
                <a:spcPct val="0"/>
              </a:spcBef>
            </a:pPr>
            <a:endParaRPr lang="en-US" altLang="x-none" sz="800"/>
          </a:p>
          <a:p>
            <a:pPr eaLnBrk="1" hangingPunct="1">
              <a:lnSpc>
                <a:spcPct val="80000"/>
              </a:lnSpc>
              <a:spcBef>
                <a:spcPct val="0"/>
              </a:spcBef>
            </a:pPr>
            <a:r>
              <a:rPr lang="en-US" altLang="x-none" sz="800"/>
              <a:t>Outcome distinctions</a:t>
            </a:r>
          </a:p>
          <a:p>
            <a:pPr lvl="1" eaLnBrk="1" hangingPunct="1">
              <a:lnSpc>
                <a:spcPct val="80000"/>
              </a:lnSpc>
              <a:spcBef>
                <a:spcPct val="0"/>
              </a:spcBef>
            </a:pPr>
            <a:r>
              <a:rPr lang="en-US" altLang="x-none" sz="800"/>
              <a:t>Implementation outcomes versus service &amp; client outcomes</a:t>
            </a:r>
          </a:p>
          <a:p>
            <a:pPr lvl="1" eaLnBrk="1" hangingPunct="1">
              <a:lnSpc>
                <a:spcPct val="80000"/>
              </a:lnSpc>
              <a:spcBef>
                <a:spcPct val="0"/>
              </a:spcBef>
            </a:pPr>
            <a:r>
              <a:rPr lang="en-US" altLang="x-none" sz="800"/>
              <a:t>Types of implementation outcomes</a:t>
            </a:r>
          </a:p>
          <a:p>
            <a:pPr eaLnBrk="1" hangingPunct="1">
              <a:lnSpc>
                <a:spcPct val="80000"/>
              </a:lnSpc>
              <a:spcBef>
                <a:spcPct val="0"/>
              </a:spcBef>
            </a:pPr>
            <a:r>
              <a:rPr lang="en-US" altLang="x-none" sz="1100"/>
              <a:t>Distinguishes processes and outcomes</a:t>
            </a:r>
          </a:p>
          <a:p>
            <a:pPr eaLnBrk="1" hangingPunct="1">
              <a:lnSpc>
                <a:spcPct val="80000"/>
              </a:lnSpc>
              <a:spcBef>
                <a:spcPct val="0"/>
              </a:spcBef>
            </a:pPr>
            <a:r>
              <a:rPr lang="en-US" altLang="x-none" sz="1100"/>
              <a:t>Two process technologies:</a:t>
            </a:r>
          </a:p>
          <a:p>
            <a:pPr lvl="1" eaLnBrk="1" hangingPunct="1">
              <a:lnSpc>
                <a:spcPct val="80000"/>
              </a:lnSpc>
              <a:spcBef>
                <a:spcPct val="0"/>
              </a:spcBef>
            </a:pPr>
            <a:r>
              <a:rPr lang="en-US" altLang="x-none" sz="1100"/>
              <a:t>EST</a:t>
            </a:r>
            <a:r>
              <a:rPr lang="ja-JP" altLang="en-US" sz="1100"/>
              <a:t>’</a:t>
            </a:r>
            <a:r>
              <a:rPr lang="en-US" altLang="ja-JP" sz="1100"/>
              <a:t>s</a:t>
            </a:r>
          </a:p>
          <a:p>
            <a:pPr lvl="1" eaLnBrk="1" hangingPunct="1">
              <a:lnSpc>
                <a:spcPct val="80000"/>
              </a:lnSpc>
              <a:spcBef>
                <a:spcPct val="0"/>
              </a:spcBef>
            </a:pPr>
            <a:r>
              <a:rPr lang="en-US" altLang="x-none" sz="1100"/>
              <a:t>Implementation strategies </a:t>
            </a:r>
          </a:p>
          <a:p>
            <a:pPr eaLnBrk="1" hangingPunct="1">
              <a:lnSpc>
                <a:spcPct val="80000"/>
              </a:lnSpc>
              <a:spcBef>
                <a:spcPct val="0"/>
              </a:spcBef>
            </a:pPr>
            <a:endParaRPr lang="en-US" altLang="x-none" sz="1100"/>
          </a:p>
          <a:p>
            <a:pPr eaLnBrk="1" hangingPunct="1">
              <a:lnSpc>
                <a:spcPct val="80000"/>
              </a:lnSpc>
              <a:spcBef>
                <a:spcPct val="0"/>
              </a:spcBef>
            </a:pPr>
            <a:r>
              <a:rPr lang="en-US" altLang="x-none" sz="1100"/>
              <a:t>Outcome distinctions</a:t>
            </a:r>
          </a:p>
          <a:p>
            <a:pPr lvl="1" eaLnBrk="1" hangingPunct="1">
              <a:lnSpc>
                <a:spcPct val="80000"/>
              </a:lnSpc>
              <a:spcBef>
                <a:spcPct val="0"/>
              </a:spcBef>
            </a:pPr>
            <a:r>
              <a:rPr lang="en-US" altLang="x-none" sz="1100"/>
              <a:t>Implementation outcomes versus service &amp; client outcomes</a:t>
            </a:r>
          </a:p>
          <a:p>
            <a:pPr lvl="1" eaLnBrk="1" hangingPunct="1">
              <a:lnSpc>
                <a:spcPct val="80000"/>
              </a:lnSpc>
              <a:spcBef>
                <a:spcPct val="0"/>
              </a:spcBef>
            </a:pPr>
            <a:r>
              <a:rPr lang="en-US" altLang="x-none" sz="1100"/>
              <a:t>Types of implementation outcomes</a:t>
            </a:r>
          </a:p>
          <a:p>
            <a:pPr lvl="1" eaLnBrk="1" hangingPunct="1">
              <a:lnSpc>
                <a:spcPct val="80000"/>
              </a:lnSpc>
              <a:spcBef>
                <a:spcPct val="0"/>
              </a:spcBef>
            </a:pPr>
            <a:endParaRPr lang="en-US" altLang="x-none" sz="1100"/>
          </a:p>
          <a:p>
            <a:pPr>
              <a:lnSpc>
                <a:spcPct val="80000"/>
              </a:lnSpc>
            </a:pPr>
            <a:r>
              <a:rPr lang="ja-JP" altLang="en-US" sz="800"/>
              <a:t>“</a:t>
            </a:r>
            <a:r>
              <a:rPr lang="en-US" altLang="ja-JP" sz="800"/>
              <a:t>Ultimate</a:t>
            </a:r>
            <a:r>
              <a:rPr lang="ja-JP" altLang="en-US" sz="800"/>
              <a:t>”</a:t>
            </a:r>
            <a:r>
              <a:rPr lang="en-US" altLang="ja-JP" sz="800"/>
              <a:t> outcomes:  reason for our healthcare improvement efforts</a:t>
            </a:r>
          </a:p>
          <a:p>
            <a:pPr>
              <a:lnSpc>
                <a:spcPct val="80000"/>
              </a:lnSpc>
            </a:pPr>
            <a:endParaRPr lang="en-US" altLang="x-none" sz="800"/>
          </a:p>
          <a:p>
            <a:pPr>
              <a:lnSpc>
                <a:spcPct val="80000"/>
              </a:lnSpc>
            </a:pPr>
            <a:r>
              <a:rPr lang="en-US" altLang="x-none" sz="800"/>
              <a:t>Can be measured at varying levels:</a:t>
            </a:r>
          </a:p>
          <a:p>
            <a:pPr lvl="1">
              <a:lnSpc>
                <a:spcPct val="80000"/>
              </a:lnSpc>
            </a:pPr>
            <a:r>
              <a:rPr lang="en-US" altLang="x-none" sz="800"/>
              <a:t>population level</a:t>
            </a:r>
          </a:p>
          <a:p>
            <a:pPr lvl="1">
              <a:lnSpc>
                <a:spcPct val="80000"/>
              </a:lnSpc>
            </a:pPr>
            <a:r>
              <a:rPr lang="en-US" altLang="x-none" sz="800"/>
              <a:t>Patient group</a:t>
            </a:r>
          </a:p>
          <a:p>
            <a:pPr lvl="1">
              <a:lnSpc>
                <a:spcPct val="80000"/>
              </a:lnSpc>
            </a:pPr>
            <a:r>
              <a:rPr lang="en-US" altLang="x-none" sz="800"/>
              <a:t>Individuals</a:t>
            </a: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fld id="{D4B0C850-64F4-F140-B7A1-DCCD9CEE6D57}" type="slidenum">
              <a:rPr lang="en-US" altLang="x-none" sz="1200">
                <a:latin typeface="Arial" charset="0"/>
              </a:rPr>
              <a:pPr eaLnBrk="1" hangingPunct="1"/>
              <a:t>13</a:t>
            </a:fld>
            <a:endParaRPr lang="en-US" altLang="x-none" sz="1200">
              <a:latin typeface="Arial" charset="0"/>
            </a:endParaRPr>
          </a:p>
        </p:txBody>
      </p:sp>
    </p:spTree>
    <p:extLst>
      <p:ext uri="{BB962C8B-B14F-4D97-AF65-F5344CB8AC3E}">
        <p14:creationId xmlns:p14="http://schemas.microsoft.com/office/powerpoint/2010/main" val="1886471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Add Fogarty? </a:t>
            </a: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eaLnBrk="1" hangingPunct="1"/>
            <a:fld id="{870C9482-58FD-D641-96C2-4BCF08516559}" type="slidenum">
              <a:rPr lang="en-US" sz="1200">
                <a:latin typeface="Times New Roman" charset="0"/>
              </a:rPr>
              <a:pPr eaLnBrk="1" hangingPunct="1"/>
              <a:t>18</a:t>
            </a:fld>
            <a:endParaRPr lang="en-US" sz="1200">
              <a:latin typeface="Times New Roman" charset="0"/>
            </a:endParaRPr>
          </a:p>
        </p:txBody>
      </p:sp>
    </p:spTree>
    <p:extLst>
      <p:ext uri="{BB962C8B-B14F-4D97-AF65-F5344CB8AC3E}">
        <p14:creationId xmlns:p14="http://schemas.microsoft.com/office/powerpoint/2010/main" val="2588792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D17E79A-386B-3949-83DC-43D056CBF148}" type="slidenum">
              <a:rPr lang="en-US" smtClean="0"/>
              <a:t>20</a:t>
            </a:fld>
            <a:endParaRPr lang="en-US"/>
          </a:p>
        </p:txBody>
      </p:sp>
    </p:spTree>
    <p:extLst>
      <p:ext uri="{BB962C8B-B14F-4D97-AF65-F5344CB8AC3E}">
        <p14:creationId xmlns:p14="http://schemas.microsoft.com/office/powerpoint/2010/main" val="2110345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Implementation Science Centers in Cancer Control were developed in response to the Cancer Moonshot which called for more implementation science.  This page provides an overview of the goal of the centers.</a:t>
            </a:r>
          </a:p>
        </p:txBody>
      </p:sp>
      <p:sp>
        <p:nvSpPr>
          <p:cNvPr id="4" name="Slide Number Placeholder 3"/>
          <p:cNvSpPr>
            <a:spLocks noGrp="1"/>
          </p:cNvSpPr>
          <p:nvPr>
            <p:ph type="sldNum" sz="quarter" idx="5"/>
          </p:nvPr>
        </p:nvSpPr>
        <p:spPr/>
        <p:txBody>
          <a:bodyPr/>
          <a:lstStyle/>
          <a:p>
            <a:fld id="{0D17E79A-386B-3949-83DC-43D056CBF148}" type="slidenum">
              <a:rPr lang="en-US" smtClean="0"/>
              <a:t>23</a:t>
            </a:fld>
            <a:endParaRPr lang="en-US"/>
          </a:p>
        </p:txBody>
      </p:sp>
    </p:spTree>
    <p:extLst>
      <p:ext uri="{BB962C8B-B14F-4D97-AF65-F5344CB8AC3E}">
        <p14:creationId xmlns:p14="http://schemas.microsoft.com/office/powerpoint/2010/main" val="3702010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some centers may not have explicit pilots focused on CRC in the first year, all have indicated that future pilots could include CRC. </a:t>
            </a:r>
          </a:p>
          <a:p>
            <a:endParaRPr lang="en-US" dirty="0"/>
          </a:p>
          <a:p>
            <a:r>
              <a:rPr lang="en-US" dirty="0"/>
              <a:t>Details for each center are on the next slides</a:t>
            </a:r>
          </a:p>
        </p:txBody>
      </p:sp>
      <p:sp>
        <p:nvSpPr>
          <p:cNvPr id="4" name="Slide Number Placeholder 3"/>
          <p:cNvSpPr>
            <a:spLocks noGrp="1"/>
          </p:cNvSpPr>
          <p:nvPr>
            <p:ph type="sldNum" sz="quarter" idx="5"/>
          </p:nvPr>
        </p:nvSpPr>
        <p:spPr/>
        <p:txBody>
          <a:bodyPr/>
          <a:lstStyle/>
          <a:p>
            <a:fld id="{0D17E79A-386B-3949-83DC-43D056CBF148}" type="slidenum">
              <a:rPr lang="en-US" smtClean="0"/>
              <a:t>24</a:t>
            </a:fld>
            <a:endParaRPr lang="en-US"/>
          </a:p>
        </p:txBody>
      </p:sp>
    </p:spTree>
    <p:extLst>
      <p:ext uri="{BB962C8B-B14F-4D97-AF65-F5344CB8AC3E}">
        <p14:creationId xmlns:p14="http://schemas.microsoft.com/office/powerpoint/2010/main" val="100829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7E79A-386B-3949-83DC-43D056CBF148}" type="slidenum">
              <a:rPr lang="en-US" smtClean="0"/>
              <a:t>25</a:t>
            </a:fld>
            <a:endParaRPr lang="en-US"/>
          </a:p>
        </p:txBody>
      </p:sp>
    </p:spTree>
    <p:extLst>
      <p:ext uri="{BB962C8B-B14F-4D97-AF65-F5344CB8AC3E}">
        <p14:creationId xmlns:p14="http://schemas.microsoft.com/office/powerpoint/2010/main" val="229387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y Title Slide">
    <p:bg>
      <p:bgPr>
        <a:solidFill>
          <a:schemeClr val="tx1"/>
        </a:solidFill>
        <a:effectLst/>
      </p:bgPr>
    </p:bg>
    <p:spTree>
      <p:nvGrpSpPr>
        <p:cNvPr id="1" name=""/>
        <p:cNvGrpSpPr/>
        <p:nvPr/>
      </p:nvGrpSpPr>
      <p:grpSpPr>
        <a:xfrm>
          <a:off x="0" y="0"/>
          <a:ext cx="0" cy="0"/>
          <a:chOff x="0" y="0"/>
          <a:chExt cx="0" cy="0"/>
        </a:xfrm>
      </p:grpSpPr>
      <p:sp>
        <p:nvSpPr>
          <p:cNvPr id="13" name="Pentagon 12"/>
          <p:cNvSpPr/>
          <p:nvPr userDrawn="1"/>
        </p:nvSpPr>
        <p:spPr>
          <a:xfrm>
            <a:off x="1557867" y="0"/>
            <a:ext cx="3826933" cy="6858000"/>
          </a:xfrm>
          <a:prstGeom prst="homePlate">
            <a:avLst>
              <a:gd name="adj" fmla="val 47787"/>
            </a:avLst>
          </a:prstGeom>
          <a:solidFill>
            <a:srgbClr val="5656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Pentagon 13"/>
          <p:cNvSpPr/>
          <p:nvPr userDrawn="1"/>
        </p:nvSpPr>
        <p:spPr>
          <a:xfrm>
            <a:off x="0" y="0"/>
            <a:ext cx="3826933" cy="6858000"/>
          </a:xfrm>
          <a:prstGeom prst="homePlate">
            <a:avLst>
              <a:gd name="adj" fmla="val 47787"/>
            </a:avLst>
          </a:prstGeom>
          <a:solidFill>
            <a:srgbClr val="4C4C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flipV="1">
            <a:off x="0" y="5029200"/>
            <a:ext cx="12192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a:spLocks noGrp="1"/>
          </p:cNvSpPr>
          <p:nvPr>
            <p:ph type="ctrTitle" hasCustomPrompt="1"/>
          </p:nvPr>
        </p:nvSpPr>
        <p:spPr>
          <a:xfrm>
            <a:off x="914400" y="1645920"/>
            <a:ext cx="10363200" cy="1827842"/>
          </a:xfrm>
        </p:spPr>
        <p:txBody>
          <a:bodyPr lIns="0" tIns="0" rIns="0" bIns="0" anchor="b">
            <a:noAutofit/>
          </a:bodyPr>
          <a:lstStyle>
            <a:lvl1pPr algn="r">
              <a:defRPr sz="3600" b="0" i="0">
                <a:solidFill>
                  <a:srgbClr val="FFFFFF"/>
                </a:solidFill>
                <a:latin typeface="Arial"/>
                <a:cs typeface="Arial"/>
              </a:defRPr>
            </a:lvl1pPr>
          </a:lstStyle>
          <a:p>
            <a:r>
              <a:rPr lang="en-US" dirty="0"/>
              <a:t>Title of the presentation</a:t>
            </a:r>
          </a:p>
        </p:txBody>
      </p:sp>
      <p:sp>
        <p:nvSpPr>
          <p:cNvPr id="18" name="Subtitle 2"/>
          <p:cNvSpPr>
            <a:spLocks noGrp="1"/>
          </p:cNvSpPr>
          <p:nvPr>
            <p:ph type="subTitle" idx="1" hasCustomPrompt="1"/>
          </p:nvPr>
        </p:nvSpPr>
        <p:spPr>
          <a:xfrm>
            <a:off x="914400" y="3566160"/>
            <a:ext cx="10363200" cy="686376"/>
          </a:xfrm>
        </p:spPr>
        <p:txBody>
          <a:bodyPr lIns="0" tIns="0" rIns="0" bIns="0" anchor="t">
            <a:noAutofit/>
          </a:bodyPr>
          <a:lstStyle>
            <a:lvl1pPr marL="0" indent="0" algn="r">
              <a:buNone/>
              <a:defRPr sz="1800" b="0" i="1"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 </a:t>
            </a:r>
          </a:p>
        </p:txBody>
      </p:sp>
      <p:pic>
        <p:nvPicPr>
          <p:cNvPr id="2" name="Picture 1" descr="NCI-Logo-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710326"/>
            <a:ext cx="6632448" cy="474575"/>
          </a:xfrm>
          <a:prstGeom prst="rect">
            <a:avLst/>
          </a:prstGeom>
        </p:spPr>
      </p:pic>
      <p:sp>
        <p:nvSpPr>
          <p:cNvPr id="9" name="Date Placeholder 3"/>
          <p:cNvSpPr>
            <a:spLocks noGrp="1"/>
          </p:cNvSpPr>
          <p:nvPr>
            <p:ph type="dt" sz="half" idx="2"/>
          </p:nvPr>
        </p:nvSpPr>
        <p:spPr>
          <a:xfrm>
            <a:off x="8534400" y="5727700"/>
            <a:ext cx="3048000" cy="457200"/>
          </a:xfrm>
          <a:prstGeom prst="rect">
            <a:avLst/>
          </a:prstGeom>
        </p:spPr>
        <p:txBody>
          <a:bodyPr vert="horz" lIns="0" tIns="0" rIns="0" bIns="0" rtlCol="0" anchor="ctr"/>
          <a:lstStyle>
            <a:lvl1pPr algn="r" fontAlgn="auto">
              <a:spcBef>
                <a:spcPts val="0"/>
              </a:spcBef>
              <a:spcAft>
                <a:spcPts val="0"/>
              </a:spcAft>
              <a:defRPr sz="1600" smtClean="0">
                <a:solidFill>
                  <a:srgbClr val="000000"/>
                </a:solidFill>
                <a:latin typeface="+mn-lt"/>
                <a:ea typeface="+mn-ea"/>
                <a:cs typeface="SapientSansRegular"/>
              </a:defRPr>
            </a:lvl1pPr>
          </a:lstStyle>
          <a:p>
            <a:pPr>
              <a:defRPr/>
            </a:pPr>
            <a:fld id="{AB40927C-B04C-314F-8DB6-B03A77C853E9}" type="datetime4">
              <a:rPr lang="en-US" smtClean="0"/>
              <a:t>September 29, 2020</a:t>
            </a:fld>
            <a:endParaRPr lang="en-US" dirty="0"/>
          </a:p>
        </p:txBody>
      </p:sp>
    </p:spTree>
    <p:extLst>
      <p:ext uri="{BB962C8B-B14F-4D97-AF65-F5344CB8AC3E}">
        <p14:creationId xmlns:p14="http://schemas.microsoft.com/office/powerpoint/2010/main" val="220235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Righ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
        <p:nvSpPr>
          <p:cNvPr id="14"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6" name="Content Placeholder 2"/>
          <p:cNvSpPr>
            <a:spLocks noGrp="1"/>
          </p:cNvSpPr>
          <p:nvPr>
            <p:ph sz="quarter" idx="11"/>
          </p:nvPr>
        </p:nvSpPr>
        <p:spPr>
          <a:xfrm>
            <a:off x="6051635" y="1426633"/>
            <a:ext cx="549418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948612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umn Righ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6051635" y="1426633"/>
            <a:ext cx="549418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61146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Graphic —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8" name="Picture 7"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
        <p:nvSpPr>
          <p:cNvPr id="10"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612947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Graphic — No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1936408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Footer">
    <p:bg>
      <p:bgPr>
        <a:solidFill>
          <a:schemeClr val="bg1"/>
        </a:solidFill>
        <a:effectLst/>
      </p:bgPr>
    </p:bg>
    <p:spTree>
      <p:nvGrpSpPr>
        <p:cNvPr id="1" name=""/>
        <p:cNvGrpSpPr/>
        <p:nvPr/>
      </p:nvGrpSpPr>
      <p:grpSpPr>
        <a:xfrm>
          <a:off x="0" y="0"/>
          <a:ext cx="0" cy="0"/>
          <a:chOff x="0" y="0"/>
          <a:chExt cx="0" cy="0"/>
        </a:xfrm>
      </p:grpSpPr>
      <p:sp>
        <p:nvSpPr>
          <p:cNvPr id="7"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Tree>
    <p:extLst>
      <p:ext uri="{BB962C8B-B14F-4D97-AF65-F5344CB8AC3E}">
        <p14:creationId xmlns:p14="http://schemas.microsoft.com/office/powerpoint/2010/main" val="408458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No Footer">
    <p:bg>
      <p:bgPr>
        <a:solidFill>
          <a:schemeClr val="bg1"/>
        </a:solidFill>
        <a:effectLst/>
      </p:bgPr>
    </p:bg>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1336884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Gray">
    <p:bg>
      <p:bgPr>
        <a:solidFill>
          <a:schemeClr val="tx1"/>
        </a:solidFill>
        <a:effectLst/>
      </p:bgPr>
    </p:bg>
    <p:spTree>
      <p:nvGrpSpPr>
        <p:cNvPr id="1" name=""/>
        <p:cNvGrpSpPr/>
        <p:nvPr/>
      </p:nvGrpSpPr>
      <p:grpSpPr>
        <a:xfrm>
          <a:off x="0" y="0"/>
          <a:ext cx="0" cy="0"/>
          <a:chOff x="0" y="0"/>
          <a:chExt cx="0" cy="0"/>
        </a:xfrm>
      </p:grpSpPr>
      <p:sp>
        <p:nvSpPr>
          <p:cNvPr id="6" name="Pentagon 5"/>
          <p:cNvSpPr/>
          <p:nvPr userDrawn="1"/>
        </p:nvSpPr>
        <p:spPr>
          <a:xfrm>
            <a:off x="0" y="0"/>
            <a:ext cx="11277597" cy="6858000"/>
          </a:xfrm>
          <a:prstGeom prst="homePlate">
            <a:avLst>
              <a:gd name="adj" fmla="val 20935"/>
            </a:avLst>
          </a:prstGeom>
          <a:solidFill>
            <a:srgbClr val="5656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entagon 7"/>
          <p:cNvSpPr/>
          <p:nvPr userDrawn="1"/>
        </p:nvSpPr>
        <p:spPr>
          <a:xfrm>
            <a:off x="0" y="0"/>
            <a:ext cx="9719731" cy="6858000"/>
          </a:xfrm>
          <a:prstGeom prst="homePlate">
            <a:avLst>
              <a:gd name="adj" fmla="val 20935"/>
            </a:avLst>
          </a:prstGeom>
          <a:solidFill>
            <a:srgbClr val="4C4C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13"/>
          <p:cNvSpPr txBox="1">
            <a:spLocks noChangeArrowheads="1"/>
          </p:cNvSpPr>
          <p:nvPr userDrawn="1"/>
        </p:nvSpPr>
        <p:spPr bwMode="auto">
          <a:xfrm>
            <a:off x="3215254" y="6083300"/>
            <a:ext cx="581018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800" b="1" dirty="0" err="1">
                <a:solidFill>
                  <a:schemeClr val="bg1"/>
                </a:solidFill>
                <a:latin typeface="Arial" charset="0"/>
              </a:rPr>
              <a:t>www.cancer.gov</a:t>
            </a:r>
            <a:r>
              <a:rPr lang="en-US" sz="1800" b="1" dirty="0">
                <a:solidFill>
                  <a:schemeClr val="bg1"/>
                </a:solidFill>
                <a:latin typeface="Arial" charset="0"/>
              </a:rPr>
              <a:t>                 </a:t>
            </a:r>
            <a:r>
              <a:rPr lang="en-US" sz="1800" b="1" dirty="0" err="1">
                <a:solidFill>
                  <a:schemeClr val="bg1"/>
                </a:solidFill>
                <a:latin typeface="Arial" charset="0"/>
              </a:rPr>
              <a:t>www.cancer.gov</a:t>
            </a:r>
            <a:r>
              <a:rPr lang="en-US" sz="1800" b="1" dirty="0">
                <a:solidFill>
                  <a:schemeClr val="bg1"/>
                </a:solidFill>
                <a:latin typeface="Arial" charset="0"/>
              </a:rPr>
              <a:t>/</a:t>
            </a:r>
            <a:r>
              <a:rPr lang="en-US" sz="1800" b="1" dirty="0" err="1">
                <a:solidFill>
                  <a:schemeClr val="bg1"/>
                </a:solidFill>
                <a:latin typeface="Arial" charset="0"/>
              </a:rPr>
              <a:t>espanol</a:t>
            </a:r>
            <a:endParaRPr lang="en-US" sz="1800" b="1" dirty="0">
              <a:solidFill>
                <a:schemeClr val="bg1"/>
              </a:solidFill>
              <a:latin typeface="Arial" charset="0"/>
            </a:endParaRPr>
          </a:p>
        </p:txBody>
      </p:sp>
      <p:grpSp>
        <p:nvGrpSpPr>
          <p:cNvPr id="9" name="Group 8"/>
          <p:cNvGrpSpPr>
            <a:grpSpLocks noChangeAspect="1"/>
          </p:cNvGrpSpPr>
          <p:nvPr userDrawn="1"/>
        </p:nvGrpSpPr>
        <p:grpSpPr>
          <a:xfrm>
            <a:off x="3425319" y="2916936"/>
            <a:ext cx="5403724" cy="1007110"/>
            <a:chOff x="1524000" y="2654300"/>
            <a:chExt cx="6235066" cy="1549400"/>
          </a:xfrm>
        </p:grpSpPr>
        <p:pic>
          <p:nvPicPr>
            <p:cNvPr id="10" name="Picture 9" descr="NCI-Logo-St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5201" y="2844800"/>
              <a:ext cx="4253865" cy="1162050"/>
            </a:xfrm>
            <a:prstGeom prst="rect">
              <a:avLst/>
            </a:prstGeom>
          </p:spPr>
        </p:pic>
        <p:pic>
          <p:nvPicPr>
            <p:cNvPr id="11" name="Picture 10" descr="4_hhs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4000" y="2654300"/>
              <a:ext cx="1549400" cy="1549400"/>
            </a:xfrm>
            <a:prstGeom prst="rect">
              <a:avLst/>
            </a:prstGeom>
          </p:spPr>
        </p:pic>
      </p:grpSp>
    </p:spTree>
    <p:extLst>
      <p:ext uri="{BB962C8B-B14F-4D97-AF65-F5344CB8AC3E}">
        <p14:creationId xmlns:p14="http://schemas.microsoft.com/office/powerpoint/2010/main" val="2028621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32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85081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5AD4B4-CD12-654B-ACAC-2C29A9FED7A0}" type="datetimeFigureOut">
              <a:rPr lang="en-US" smtClean="0"/>
              <a:t>9/29/20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B11838-398B-2B44-A396-68BF0CD2286A}" type="slidenum">
              <a:rPr lang="en-US" smtClean="0"/>
              <a:t>‹#›</a:t>
            </a:fld>
            <a:endParaRPr lang="en-US"/>
          </a:p>
        </p:txBody>
      </p:sp>
    </p:spTree>
    <p:extLst>
      <p:ext uri="{BB962C8B-B14F-4D97-AF65-F5344CB8AC3E}">
        <p14:creationId xmlns:p14="http://schemas.microsoft.com/office/powerpoint/2010/main" val="2135396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with Sub-Bullet">
    <p:bg>
      <p:bgPr>
        <a:solidFill>
          <a:schemeClr val="bg1"/>
        </a:solidFill>
        <a:effectLst/>
      </p:bgPr>
    </p:bg>
    <p:spTree>
      <p:nvGrpSpPr>
        <p:cNvPr id="1" name=""/>
        <p:cNvGrpSpPr/>
        <p:nvPr/>
      </p:nvGrpSpPr>
      <p:grpSpPr>
        <a:xfrm>
          <a:off x="0" y="0"/>
          <a:ext cx="0" cy="0"/>
          <a:chOff x="0" y="0"/>
          <a:chExt cx="0" cy="0"/>
        </a:xfrm>
      </p:grpSpPr>
      <p:sp>
        <p:nvSpPr>
          <p:cNvPr id="6" name="Pentagon 5"/>
          <p:cNvSpPr/>
          <p:nvPr userDrawn="1"/>
        </p:nvSpPr>
        <p:spPr>
          <a:xfrm>
            <a:off x="1557867" y="0"/>
            <a:ext cx="3826933" cy="6858000"/>
          </a:xfrm>
          <a:prstGeom prst="homePlate">
            <a:avLst>
              <a:gd name="adj" fmla="val 477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entagon 8"/>
          <p:cNvSpPr/>
          <p:nvPr userDrawn="1"/>
        </p:nvSpPr>
        <p:spPr>
          <a:xfrm>
            <a:off x="0" y="0"/>
            <a:ext cx="3826933" cy="6858000"/>
          </a:xfrm>
          <a:prstGeom prst="homePlate">
            <a:avLst>
              <a:gd name="adj" fmla="val 4778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10" name="Text Placeholder 12"/>
          <p:cNvSpPr>
            <a:spLocks noGrp="1"/>
          </p:cNvSpPr>
          <p:nvPr>
            <p:ph type="body" sz="quarter" idx="10" hasCustomPrompt="1"/>
          </p:nvPr>
        </p:nvSpPr>
        <p:spPr>
          <a:xfrm>
            <a:off x="5779008" y="0"/>
            <a:ext cx="5730240" cy="6858000"/>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3b</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3c</a:t>
            </a:r>
          </a:p>
          <a:p>
            <a:r>
              <a:rPr lang="en-US" dirty="0"/>
              <a:t>Agenda Item 4</a:t>
            </a:r>
          </a:p>
        </p:txBody>
      </p:sp>
      <p:sp>
        <p:nvSpPr>
          <p:cNvPr id="8" name="Title 1"/>
          <p:cNvSpPr>
            <a:spLocks noGrp="1"/>
          </p:cNvSpPr>
          <p:nvPr>
            <p:ph type="title" hasCustomPrompt="1"/>
          </p:nvPr>
        </p:nvSpPr>
        <p:spPr>
          <a:xfrm>
            <a:off x="658368" y="1737360"/>
            <a:ext cx="4023360" cy="18288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a:t>Agenda</a:t>
            </a:r>
          </a:p>
        </p:txBody>
      </p:sp>
      <p:pic>
        <p:nvPicPr>
          <p:cNvPr id="2" name="Picture 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Tree>
    <p:extLst>
      <p:ext uri="{BB962C8B-B14F-4D97-AF65-F5344CB8AC3E}">
        <p14:creationId xmlns:p14="http://schemas.microsoft.com/office/powerpoint/2010/main" val="185793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y Section Break">
    <p:bg>
      <p:bgPr>
        <a:solidFill>
          <a:schemeClr val="tx1"/>
        </a:solidFill>
        <a:effectLst/>
      </p:bgPr>
    </p:bg>
    <p:spTree>
      <p:nvGrpSpPr>
        <p:cNvPr id="1" name=""/>
        <p:cNvGrpSpPr/>
        <p:nvPr/>
      </p:nvGrpSpPr>
      <p:grpSpPr>
        <a:xfrm>
          <a:off x="0" y="0"/>
          <a:ext cx="0" cy="0"/>
          <a:chOff x="0" y="0"/>
          <a:chExt cx="0" cy="0"/>
        </a:xfrm>
      </p:grpSpPr>
      <p:sp>
        <p:nvSpPr>
          <p:cNvPr id="11" name="Pentagon 10"/>
          <p:cNvSpPr/>
          <p:nvPr userDrawn="1"/>
        </p:nvSpPr>
        <p:spPr>
          <a:xfrm>
            <a:off x="0" y="0"/>
            <a:ext cx="11277597" cy="6858000"/>
          </a:xfrm>
          <a:prstGeom prst="homePlate">
            <a:avLst>
              <a:gd name="adj" fmla="val 20935"/>
            </a:avLst>
          </a:prstGeom>
          <a:solidFill>
            <a:srgbClr val="5656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entagon 11"/>
          <p:cNvSpPr/>
          <p:nvPr userDrawn="1"/>
        </p:nvSpPr>
        <p:spPr>
          <a:xfrm>
            <a:off x="0" y="0"/>
            <a:ext cx="9719731" cy="6858000"/>
          </a:xfrm>
          <a:prstGeom prst="homePlate">
            <a:avLst>
              <a:gd name="adj" fmla="val 20935"/>
            </a:avLst>
          </a:prstGeom>
          <a:solidFill>
            <a:srgbClr val="4C4C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4571999" y="2423160"/>
            <a:ext cx="6705599" cy="1828800"/>
          </a:xfrm>
        </p:spPr>
        <p:txBody>
          <a:bodyPr lIns="0" tIns="0" rIns="0" bIns="0" anchor="b">
            <a:noAutofit/>
          </a:bodyPr>
          <a:lstStyle>
            <a:lvl1pPr algn="r">
              <a:defRPr sz="3600" spc="-8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4571999" y="4343400"/>
            <a:ext cx="6697189" cy="685800"/>
          </a:xfrm>
        </p:spPr>
        <p:txBody>
          <a:bodyPr lIns="0" tIns="0" rIns="0" bIns="0">
            <a:noAutofit/>
          </a:bodyPr>
          <a:lstStyle>
            <a:lvl1pPr marL="0" indent="0" algn="r">
              <a:buNone/>
              <a:defRPr sz="1700" b="0" i="1" spc="100">
                <a:solidFill>
                  <a:srgbClr val="FFFFFF"/>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a:solidFill>
                <a:srgbClr val="FFFFFF"/>
              </a:solidFill>
              <a:latin typeface="+mn-lt"/>
              <a:cs typeface="SapientSansRegular"/>
            </a:endParaRPr>
          </a:p>
        </p:txBody>
      </p:sp>
      <p:pic>
        <p:nvPicPr>
          <p:cNvPr id="9" name="Picture 8"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579290"/>
            <a:ext cx="2555849" cy="182880"/>
          </a:xfrm>
          <a:prstGeom prst="rect">
            <a:avLst/>
          </a:prstGeom>
        </p:spPr>
      </p:pic>
    </p:spTree>
    <p:extLst>
      <p:ext uri="{BB962C8B-B14F-4D97-AF65-F5344CB8AC3E}">
        <p14:creationId xmlns:p14="http://schemas.microsoft.com/office/powerpoint/2010/main" val="3848598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Section Break ALT">
    <p:bg>
      <p:bgPr>
        <a:solidFill>
          <a:schemeClr val="bg1"/>
        </a:solidFill>
        <a:effectLst/>
      </p:bgPr>
    </p:bg>
    <p:spTree>
      <p:nvGrpSpPr>
        <p:cNvPr id="1" name=""/>
        <p:cNvGrpSpPr/>
        <p:nvPr/>
      </p:nvGrpSpPr>
      <p:grpSpPr>
        <a:xfrm>
          <a:off x="0" y="0"/>
          <a:ext cx="0" cy="0"/>
          <a:chOff x="0" y="0"/>
          <a:chExt cx="0" cy="0"/>
        </a:xfrm>
      </p:grpSpPr>
      <p:sp>
        <p:nvSpPr>
          <p:cNvPr id="10" name="Pentagon 9"/>
          <p:cNvSpPr/>
          <p:nvPr userDrawn="1"/>
        </p:nvSpPr>
        <p:spPr>
          <a:xfrm>
            <a:off x="2033694" y="0"/>
            <a:ext cx="3826933" cy="6858000"/>
          </a:xfrm>
          <a:prstGeom prst="homePlate">
            <a:avLst>
              <a:gd name="adj" fmla="val 47787"/>
            </a:avLst>
          </a:prstGeom>
          <a:solidFill>
            <a:srgbClr val="5656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entagon 11"/>
          <p:cNvSpPr/>
          <p:nvPr userDrawn="1"/>
        </p:nvSpPr>
        <p:spPr>
          <a:xfrm>
            <a:off x="0" y="0"/>
            <a:ext cx="4302760" cy="6858000"/>
          </a:xfrm>
          <a:prstGeom prst="homePlate">
            <a:avLst>
              <a:gd name="adj" fmla="val 42671"/>
            </a:avLst>
          </a:prstGeom>
          <a:solidFill>
            <a:srgbClr val="4C4C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5860627" y="2423160"/>
            <a:ext cx="5416971" cy="1828800"/>
          </a:xfrm>
        </p:spPr>
        <p:txBody>
          <a:bodyPr lIns="0" tIns="0" rIns="0" bIns="0" anchor="b">
            <a:noAutofit/>
          </a:bodyPr>
          <a:lstStyle>
            <a:lvl1pPr algn="r">
              <a:defRPr sz="3600" spc="-80" baseline="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5860626" y="4343400"/>
            <a:ext cx="5408561" cy="685800"/>
          </a:xfrm>
        </p:spPr>
        <p:txBody>
          <a:bodyPr lIns="0" tIns="0" rIns="0" bIns="0">
            <a:noAutofit/>
          </a:bodyPr>
          <a:lstStyle>
            <a:lvl1pPr marL="0" indent="0" algn="r">
              <a:buNone/>
              <a:defRPr sz="17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11"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3" name="Picture 12"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579290"/>
            <a:ext cx="2555849" cy="182880"/>
          </a:xfrm>
          <a:prstGeom prst="rect">
            <a:avLst/>
          </a:prstGeom>
        </p:spPr>
      </p:pic>
    </p:spTree>
    <p:extLst>
      <p:ext uri="{BB962C8B-B14F-4D97-AF65-F5344CB8AC3E}">
        <p14:creationId xmlns:p14="http://schemas.microsoft.com/office/powerpoint/2010/main" val="2943420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Gray">
    <p:bg>
      <p:bgPr>
        <a:solidFill>
          <a:schemeClr val="tx1"/>
        </a:solidFill>
        <a:effectLst/>
      </p:bgPr>
    </p:bg>
    <p:spTree>
      <p:nvGrpSpPr>
        <p:cNvPr id="1" name=""/>
        <p:cNvGrpSpPr/>
        <p:nvPr/>
      </p:nvGrpSpPr>
      <p:grpSpPr>
        <a:xfrm>
          <a:off x="0" y="0"/>
          <a:ext cx="0" cy="0"/>
          <a:chOff x="0" y="0"/>
          <a:chExt cx="0" cy="0"/>
        </a:xfrm>
      </p:grpSpPr>
      <p:sp>
        <p:nvSpPr>
          <p:cNvPr id="6" name="Pentagon 5"/>
          <p:cNvSpPr/>
          <p:nvPr userDrawn="1"/>
        </p:nvSpPr>
        <p:spPr>
          <a:xfrm>
            <a:off x="0" y="0"/>
            <a:ext cx="11277597" cy="6858000"/>
          </a:xfrm>
          <a:prstGeom prst="homePlate">
            <a:avLst>
              <a:gd name="adj" fmla="val 20935"/>
            </a:avLst>
          </a:prstGeom>
          <a:solidFill>
            <a:srgbClr val="5656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entagon 6"/>
          <p:cNvSpPr/>
          <p:nvPr userDrawn="1"/>
        </p:nvSpPr>
        <p:spPr>
          <a:xfrm>
            <a:off x="0" y="0"/>
            <a:ext cx="9719731" cy="6858000"/>
          </a:xfrm>
          <a:prstGeom prst="homePlate">
            <a:avLst>
              <a:gd name="adj" fmla="val 20935"/>
            </a:avLst>
          </a:prstGeom>
          <a:solidFill>
            <a:srgbClr val="4C4C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hasCustomPrompt="1"/>
          </p:nvPr>
        </p:nvSpPr>
        <p:spPr>
          <a:xfrm>
            <a:off x="914400" y="1828800"/>
            <a:ext cx="10363200" cy="3200400"/>
          </a:xfrm>
        </p:spPr>
        <p:txBody>
          <a:bodyPr anchor="ctr">
            <a:noAutofit/>
          </a:bodyPr>
          <a:lstStyle>
            <a:lvl1pPr marL="0" indent="0" algn="ctr">
              <a:spcAft>
                <a:spcPts val="0"/>
              </a:spcAft>
              <a:buNone/>
              <a:defRPr sz="28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8"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6579290"/>
            <a:ext cx="2555849" cy="182880"/>
          </a:xfrm>
          <a:prstGeom prst="rect">
            <a:avLst/>
          </a:prstGeom>
        </p:spPr>
      </p:pic>
    </p:spTree>
    <p:extLst>
      <p:ext uri="{BB962C8B-B14F-4D97-AF65-F5344CB8AC3E}">
        <p14:creationId xmlns:p14="http://schemas.microsoft.com/office/powerpoint/2010/main" val="2899410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
        <p:nvSpPr>
          <p:cNvPr id="3" name="Content Placeholder 2"/>
          <p:cNvSpPr>
            <a:spLocks noGrp="1"/>
          </p:cNvSpPr>
          <p:nvPr>
            <p:ph sz="quarter" idx="11"/>
          </p:nvPr>
        </p:nvSpPr>
        <p:spPr>
          <a:xfrm>
            <a:off x="64202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2188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 No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64202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0881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 Lef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
        <p:nvSpPr>
          <p:cNvPr id="14"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6" name="Content Placeholder 2"/>
          <p:cNvSpPr>
            <a:spLocks noGrp="1"/>
          </p:cNvSpPr>
          <p:nvPr>
            <p:ph sz="quarter" idx="11"/>
          </p:nvPr>
        </p:nvSpPr>
        <p:spPr>
          <a:xfrm>
            <a:off x="642028" y="1426633"/>
            <a:ext cx="549418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423670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 Lef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579290"/>
            <a:ext cx="410633"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642028" y="1426633"/>
            <a:ext cx="549418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839591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363539"/>
            <a:ext cx="10972800" cy="46166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609600" y="1320504"/>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609600" y="6356351"/>
            <a:ext cx="2844800" cy="365125"/>
          </a:xfrm>
          <a:prstGeom prst="rect">
            <a:avLst/>
          </a:prstGeom>
        </p:spPr>
        <p:txBody>
          <a:bodyPr vert="horz" lIns="0" tIns="0" rIns="0" bIns="0" rtlCol="0" anchor="ctr"/>
          <a:lstStyle>
            <a:lvl1pPr algn="l" fontAlgn="auto">
              <a:spcBef>
                <a:spcPts val="0"/>
              </a:spcBef>
              <a:spcAft>
                <a:spcPts val="0"/>
              </a:spcAft>
              <a:defRPr sz="1000" smtClean="0">
                <a:solidFill>
                  <a:srgbClr val="7F7F7F"/>
                </a:solidFill>
                <a:latin typeface="+mn-lt"/>
                <a:ea typeface="+mn-ea"/>
                <a:cs typeface="SapientSansRegular"/>
              </a:defRPr>
            </a:lvl1pPr>
          </a:lstStyle>
          <a:p>
            <a:pPr>
              <a:defRPr/>
            </a:pPr>
            <a:fld id="{F78A6DA2-986E-F44C-960B-BE3CF5AA948C}" type="datetime4">
              <a:rPr lang="en-US" smtClean="0"/>
              <a:t>September 29, 2020</a:t>
            </a:fld>
            <a:endParaRPr lang="en-US" dirty="0"/>
          </a:p>
        </p:txBody>
      </p:sp>
      <p:sp>
        <p:nvSpPr>
          <p:cNvPr id="11" name="Footer Placeholder 4"/>
          <p:cNvSpPr>
            <a:spLocks noGrp="1"/>
          </p:cNvSpPr>
          <p:nvPr>
            <p:ph type="ftr" sz="quarter" idx="3"/>
          </p:nvPr>
        </p:nvSpPr>
        <p:spPr>
          <a:xfrm>
            <a:off x="4165600" y="6356351"/>
            <a:ext cx="3860800" cy="365125"/>
          </a:xfrm>
          <a:prstGeom prst="rect">
            <a:avLst/>
          </a:prstGeom>
        </p:spPr>
        <p:txBody>
          <a:bodyPr vert="horz" lIns="0" tIns="0" rIns="0" bIns="0" rtlCol="0" anchor="ctr"/>
          <a:lstStyle>
            <a:lvl1pPr algn="ctr" fontAlgn="auto">
              <a:spcBef>
                <a:spcPts val="0"/>
              </a:spcBef>
              <a:spcAft>
                <a:spcPts val="0"/>
              </a:spcAft>
              <a:defRPr sz="1000" dirty="0" smtClean="0">
                <a:solidFill>
                  <a:srgbClr val="7F7F7F"/>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8737600" y="6356351"/>
            <a:ext cx="2844800" cy="365125"/>
          </a:xfrm>
          <a:prstGeom prst="rect">
            <a:avLst/>
          </a:prstGeom>
        </p:spPr>
        <p:txBody>
          <a:bodyPr vert="horz" lIns="0" tIns="0" rIns="0" bIns="0" rtlCol="0" anchor="ctr"/>
          <a:lstStyle>
            <a:lvl1pPr algn="r" fontAlgn="auto">
              <a:spcBef>
                <a:spcPts val="0"/>
              </a:spcBef>
              <a:spcAft>
                <a:spcPts val="0"/>
              </a:spcAft>
              <a:defRPr sz="1000" b="0" i="0" smtClean="0">
                <a:solidFill>
                  <a:srgbClr val="7F7F7F"/>
                </a:solidFill>
                <a:latin typeface="+mn-lt"/>
                <a:ea typeface="+mn-ea"/>
                <a:cs typeface="Sapient Centro Slab"/>
              </a:defRPr>
            </a:lvl1pPr>
          </a:lstStyle>
          <a:p>
            <a:pPr>
              <a:defRPr/>
            </a:pPr>
            <a:fld id="{4F8F9822-CE00-0B4F-ADB5-DBA954363B09}" type="slidenum">
              <a:rPr lang="en-US" smtClean="0"/>
              <a:pPr>
                <a:defRPr/>
              </a:pPr>
              <a:t>‹#›</a:t>
            </a:fld>
            <a:endParaRPr lang="en-US" dirty="0"/>
          </a:p>
        </p:txBody>
      </p:sp>
      <p:pic>
        <p:nvPicPr>
          <p:cNvPr id="7" name="Picture 6" descr="NCI-Logo-Gray-Knock-NEW.png"/>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304800" y="6579290"/>
            <a:ext cx="2555851" cy="182880"/>
          </a:xfrm>
          <a:prstGeom prst="rect">
            <a:avLst/>
          </a:prstGeom>
        </p:spPr>
      </p:pic>
    </p:spTree>
  </p:cSld>
  <p:clrMap bg1="lt1" tx1="dk1" bg2="lt2" tx2="dk2" accent1="accent1" accent2="accent2" accent3="accent3" accent4="accent4" accent5="accent5" accent6="accent6" hlink="hlink" folHlink="folHlink"/>
  <p:sldLayoutIdLst>
    <p:sldLayoutId id="2147483786" r:id="rId1"/>
    <p:sldLayoutId id="2147483808" r:id="rId2"/>
    <p:sldLayoutId id="2147483777" r:id="rId3"/>
    <p:sldLayoutId id="2147483804" r:id="rId4"/>
    <p:sldLayoutId id="2147483795" r:id="rId5"/>
    <p:sldLayoutId id="2147483815" r:id="rId6"/>
    <p:sldLayoutId id="2147483816" r:id="rId7"/>
    <p:sldLayoutId id="2147483819" r:id="rId8"/>
    <p:sldLayoutId id="2147483820" r:id="rId9"/>
    <p:sldLayoutId id="2147483821" r:id="rId10"/>
    <p:sldLayoutId id="2147483822" r:id="rId11"/>
    <p:sldLayoutId id="2147483823" r:id="rId12"/>
    <p:sldLayoutId id="2147483824" r:id="rId13"/>
    <p:sldLayoutId id="2147483813" r:id="rId14"/>
    <p:sldLayoutId id="2147483814" r:id="rId15"/>
    <p:sldLayoutId id="2147483793" r:id="rId16"/>
    <p:sldLayoutId id="2147483825" r:id="rId17"/>
    <p:sldLayoutId id="2147483830" r:id="rId18"/>
    <p:sldLayoutId id="2147483833" r:id="rId19"/>
  </p:sldLayoutIdLst>
  <p:hf sldNum="0" hdr="0" ftr="0"/>
  <p:txStyles>
    <p:title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http://www.dissemination-implementation.org/" TargetMode="Externa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hyperlink" Target="https://cancercontrol.cancer.gov/IS/initiatives/ISC3.html"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www.thestrut.com/2012/12/19/the-evolution-of-the-beatles-hair/" TargetMode="External"/><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209800" y="1521229"/>
            <a:ext cx="7772400" cy="1827842"/>
          </a:xfrm>
        </p:spPr>
        <p:txBody>
          <a:bodyPr/>
          <a:lstStyle/>
          <a:p>
            <a:r>
              <a:rPr lang="en-US" dirty="0"/>
              <a:t>Advancing Implementation Science: An NCI Perspective</a:t>
            </a:r>
          </a:p>
        </p:txBody>
      </p:sp>
      <p:sp>
        <p:nvSpPr>
          <p:cNvPr id="6" name="Subtitle 5"/>
          <p:cNvSpPr>
            <a:spLocks noGrp="1"/>
          </p:cNvSpPr>
          <p:nvPr>
            <p:ph type="subTitle" idx="1"/>
          </p:nvPr>
        </p:nvSpPr>
        <p:spPr/>
        <p:txBody>
          <a:bodyPr/>
          <a:lstStyle/>
          <a:p>
            <a:r>
              <a:rPr lang="en-US" sz="1100" i="0" dirty="0"/>
              <a:t>David Chambers, DPhil</a:t>
            </a:r>
          </a:p>
          <a:p>
            <a:r>
              <a:rPr lang="en-US" sz="1100" i="0" dirty="0"/>
              <a:t>Deputy Director for Implementation Science,</a:t>
            </a:r>
          </a:p>
          <a:p>
            <a:r>
              <a:rPr lang="en-US" sz="1100" i="0" dirty="0"/>
              <a:t>Division of Cancer Control &amp; Population Sciences (DCCPS)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521" y="477891"/>
            <a:ext cx="8165592" cy="423193"/>
          </a:xfrm>
        </p:spPr>
        <p:txBody>
          <a:bodyPr/>
          <a:lstStyle/>
          <a:p>
            <a:br>
              <a:rPr lang="en-US" dirty="0"/>
            </a:br>
            <a:br>
              <a:rPr lang="en-US" dirty="0"/>
            </a:br>
            <a:br>
              <a:rPr lang="en-US" dirty="0"/>
            </a:br>
            <a:r>
              <a:rPr lang="en-US" sz="4000" dirty="0">
                <a:solidFill>
                  <a:srgbClr val="C00000"/>
                </a:solidFill>
              </a:rPr>
              <a:t>The Importance of What</a:t>
            </a:r>
            <a:r>
              <a:rPr lang="is-IS" sz="4000" dirty="0">
                <a:solidFill>
                  <a:srgbClr val="C00000"/>
                </a:solidFill>
              </a:rPr>
              <a:t>…</a:t>
            </a:r>
            <a:endParaRPr lang="en-US" sz="4000" dirty="0">
              <a:solidFill>
                <a:srgbClr val="C00000"/>
              </a:solidFill>
            </a:endParaRPr>
          </a:p>
        </p:txBody>
      </p:sp>
      <p:sp>
        <p:nvSpPr>
          <p:cNvPr id="3" name="Content Placeholder 2"/>
          <p:cNvSpPr>
            <a:spLocks noGrp="1"/>
          </p:cNvSpPr>
          <p:nvPr>
            <p:ph sz="quarter" idx="11"/>
          </p:nvPr>
        </p:nvSpPr>
        <p:spPr/>
        <p:txBody>
          <a:bodyPr/>
          <a:lstStyle/>
          <a:p>
            <a:pPr marL="0" indent="0">
              <a:buNone/>
            </a:pPr>
            <a:r>
              <a:rPr lang="en-US" sz="2400" dirty="0"/>
              <a:t>What is the intervention that needs to be implemented?</a:t>
            </a:r>
          </a:p>
          <a:p>
            <a:pPr marL="457200" indent="-457200">
              <a:buFont typeface="+mj-lt"/>
              <a:buAutoNum type="alphaUcPeriod"/>
            </a:pPr>
            <a:r>
              <a:rPr lang="en-US" sz="2400" dirty="0"/>
              <a:t>Genetic/genomic tests</a:t>
            </a:r>
          </a:p>
          <a:p>
            <a:pPr marL="457200" indent="-457200">
              <a:buFont typeface="+mj-lt"/>
              <a:buAutoNum type="alphaUcPeriod"/>
            </a:pPr>
            <a:r>
              <a:rPr lang="en-US" sz="2400" dirty="0"/>
              <a:t>Information Dissemination/educational intervention</a:t>
            </a:r>
          </a:p>
          <a:p>
            <a:pPr marL="457200" indent="-457200">
              <a:buFont typeface="+mj-lt"/>
              <a:buAutoNum type="alphaUcPeriod"/>
            </a:pPr>
            <a:r>
              <a:rPr lang="en-US" sz="2400" dirty="0"/>
              <a:t>Monitoring and Follow-up</a:t>
            </a:r>
          </a:p>
          <a:p>
            <a:pPr marL="457200" indent="-457200">
              <a:buFont typeface="+mj-lt"/>
              <a:buAutoNum type="alphaUcPeriod"/>
            </a:pPr>
            <a:r>
              <a:rPr lang="en-US" sz="2400" dirty="0"/>
              <a:t>Preventive Care</a:t>
            </a:r>
          </a:p>
          <a:p>
            <a:pPr marL="457200" indent="-457200">
              <a:buFont typeface="+mj-lt"/>
              <a:buAutoNum type="alphaUcPeriod"/>
            </a:pPr>
            <a:r>
              <a:rPr lang="en-US" sz="2400" dirty="0"/>
              <a:t>Treatment</a:t>
            </a:r>
          </a:p>
          <a:p>
            <a:pPr marL="457200" indent="-457200">
              <a:buFont typeface="+mj-lt"/>
              <a:buAutoNum type="alphaUcPeriod"/>
            </a:pPr>
            <a:r>
              <a:rPr lang="en-US" sz="2400" dirty="0"/>
              <a:t>All of the above?</a:t>
            </a:r>
          </a:p>
          <a:p>
            <a:pPr marL="457200" indent="-457200">
              <a:buFont typeface="+mj-lt"/>
              <a:buAutoNum type="alphaUcPeriod"/>
            </a:pPr>
            <a:endParaRPr lang="en-US" sz="2800" dirty="0"/>
          </a:p>
          <a:p>
            <a:pPr marL="0" indent="0">
              <a:buNone/>
            </a:pPr>
            <a:endParaRPr lang="en-US" dirty="0"/>
          </a:p>
        </p:txBody>
      </p:sp>
    </p:spTree>
    <p:extLst>
      <p:ext uri="{BB962C8B-B14F-4D97-AF65-F5344CB8AC3E}">
        <p14:creationId xmlns:p14="http://schemas.microsoft.com/office/powerpoint/2010/main" val="1472104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1752600" y="381000"/>
            <a:ext cx="8740739" cy="1143000"/>
          </a:xfrm>
        </p:spPr>
        <p:txBody>
          <a:bodyPr/>
          <a:lstStyle/>
          <a:p>
            <a:pPr eaLnBrk="1" hangingPunct="1"/>
            <a:r>
              <a:rPr lang="en-US" altLang="x-none" sz="4000" dirty="0">
                <a:solidFill>
                  <a:schemeClr val="accent3"/>
                </a:solidFill>
                <a:latin typeface="Times New Roman" charset="0"/>
              </a:rPr>
              <a:t>The fish-bicycle conundrum…</a:t>
            </a:r>
          </a:p>
        </p:txBody>
      </p:sp>
      <p:pic>
        <p:nvPicPr>
          <p:cNvPr id="2" name="Picture 1">
            <a:extLst>
              <a:ext uri="{FF2B5EF4-FFF2-40B4-BE49-F238E27FC236}">
                <a16:creationId xmlns:a16="http://schemas.microsoft.com/office/drawing/2014/main" id="{CAE55D8B-B00E-0F41-92DB-8608D98C62E5}"/>
              </a:ext>
            </a:extLst>
          </p:cNvPr>
          <p:cNvPicPr>
            <a:picLocks noChangeAspect="1"/>
          </p:cNvPicPr>
          <p:nvPr/>
        </p:nvPicPr>
        <p:blipFill>
          <a:blip r:embed="rId2"/>
          <a:stretch>
            <a:fillRect/>
          </a:stretch>
        </p:blipFill>
        <p:spPr>
          <a:xfrm>
            <a:off x="2788131" y="1441807"/>
            <a:ext cx="7283716" cy="4876800"/>
          </a:xfrm>
          <a:prstGeom prst="rect">
            <a:avLst/>
          </a:prstGeom>
        </p:spPr>
      </p:pic>
      <p:sp>
        <p:nvSpPr>
          <p:cNvPr id="3" name="TextBox 2">
            <a:extLst>
              <a:ext uri="{FF2B5EF4-FFF2-40B4-BE49-F238E27FC236}">
                <a16:creationId xmlns:a16="http://schemas.microsoft.com/office/drawing/2014/main" id="{5769C67C-DA3A-6147-B62A-926F9407EFFF}"/>
              </a:ext>
            </a:extLst>
          </p:cNvPr>
          <p:cNvSpPr txBox="1"/>
          <p:nvPr/>
        </p:nvSpPr>
        <p:spPr>
          <a:xfrm>
            <a:off x="1752599" y="6133941"/>
            <a:ext cx="6246688" cy="369332"/>
          </a:xfrm>
          <a:prstGeom prst="rect">
            <a:avLst/>
          </a:prstGeom>
          <a:noFill/>
        </p:spPr>
        <p:txBody>
          <a:bodyPr wrap="square" rtlCol="0">
            <a:spAutoFit/>
          </a:bodyPr>
          <a:lstStyle/>
          <a:p>
            <a:r>
              <a:rPr lang="en-US" dirty="0"/>
              <a:t>Ref: Paraphrased from Irina Dunn, 1970</a:t>
            </a:r>
          </a:p>
        </p:txBody>
      </p:sp>
    </p:spTree>
    <p:extLst>
      <p:ext uri="{BB962C8B-B14F-4D97-AF65-F5344CB8AC3E}">
        <p14:creationId xmlns:p14="http://schemas.microsoft.com/office/powerpoint/2010/main" val="3302633602"/>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altLang="x-none" sz="3600"/>
              <a:t>Dissemination Research</a:t>
            </a:r>
          </a:p>
        </p:txBody>
      </p:sp>
      <p:sp>
        <p:nvSpPr>
          <p:cNvPr id="15362" name="Content Placeholder 2"/>
          <p:cNvSpPr>
            <a:spLocks noGrp="1"/>
          </p:cNvSpPr>
          <p:nvPr>
            <p:ph idx="1"/>
          </p:nvPr>
        </p:nvSpPr>
        <p:spPr/>
        <p:txBody>
          <a:bodyPr/>
          <a:lstStyle/>
          <a:p>
            <a:r>
              <a:rPr lang="en-US" altLang="x-none" sz="2800" dirty="0"/>
              <a:t>How the </a:t>
            </a:r>
            <a:r>
              <a:rPr lang="en-US" altLang="en-US" sz="2800" dirty="0"/>
              <a:t>“</a:t>
            </a:r>
            <a:r>
              <a:rPr lang="en-US" altLang="x-none" sz="2800" dirty="0"/>
              <a:t>evidence</a:t>
            </a:r>
            <a:r>
              <a:rPr lang="en-US" altLang="en-US" sz="2800" dirty="0"/>
              <a:t>”</a:t>
            </a:r>
            <a:r>
              <a:rPr lang="en-US" altLang="x-none" sz="2800" dirty="0"/>
              <a:t> is created?</a:t>
            </a:r>
          </a:p>
          <a:p>
            <a:r>
              <a:rPr lang="en-US" altLang="x-none" sz="2800" dirty="0"/>
              <a:t>Packaging</a:t>
            </a:r>
          </a:p>
          <a:p>
            <a:r>
              <a:rPr lang="en-US" altLang="x-none" sz="2800" dirty="0"/>
              <a:t>Transmitting</a:t>
            </a:r>
          </a:p>
          <a:p>
            <a:r>
              <a:rPr lang="en-US" altLang="x-none" sz="2800" dirty="0"/>
              <a:t>Receiving</a:t>
            </a:r>
          </a:p>
          <a:p>
            <a:r>
              <a:rPr lang="en-US" altLang="x-none" sz="2800" dirty="0"/>
              <a:t>Turning Information into Action</a:t>
            </a:r>
          </a:p>
          <a:p>
            <a:endParaRPr lang="en-US" altLang="x-none" sz="2800" dirty="0"/>
          </a:p>
          <a:p>
            <a:r>
              <a:rPr lang="en-US" altLang="x-none" sz="2800" dirty="0">
                <a:solidFill>
                  <a:schemeClr val="accent3"/>
                </a:solidFill>
              </a:rPr>
              <a:t>Many of our early efforts in </a:t>
            </a:r>
            <a:r>
              <a:rPr lang="en-US" altLang="en-US" sz="2800" dirty="0">
                <a:solidFill>
                  <a:schemeClr val="accent3"/>
                </a:solidFill>
              </a:rPr>
              <a:t>“</a:t>
            </a:r>
            <a:r>
              <a:rPr lang="en-US" altLang="x-none" sz="2800" dirty="0">
                <a:solidFill>
                  <a:schemeClr val="accent3"/>
                </a:solidFill>
              </a:rPr>
              <a:t>translating research into practice</a:t>
            </a:r>
            <a:r>
              <a:rPr lang="en-US" altLang="en-US" sz="2800" dirty="0">
                <a:solidFill>
                  <a:schemeClr val="accent3"/>
                </a:solidFill>
              </a:rPr>
              <a:t>”</a:t>
            </a:r>
            <a:r>
              <a:rPr lang="en-US" altLang="x-none" sz="2800" dirty="0">
                <a:solidFill>
                  <a:schemeClr val="accent3"/>
                </a:solidFill>
              </a:rPr>
              <a:t> jumped over these steps.</a:t>
            </a:r>
          </a:p>
        </p:txBody>
      </p:sp>
    </p:spTree>
    <p:extLst>
      <p:ext uri="{BB962C8B-B14F-4D97-AF65-F5344CB8AC3E}">
        <p14:creationId xmlns:p14="http://schemas.microsoft.com/office/powerpoint/2010/main" val="696413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2"/>
          <p:cNvSpPr>
            <a:spLocks noGrp="1"/>
          </p:cNvSpPr>
          <p:nvPr>
            <p:ph type="title"/>
          </p:nvPr>
        </p:nvSpPr>
        <p:spPr>
          <a:xfrm>
            <a:off x="2743201" y="152400"/>
            <a:ext cx="8018463" cy="1143000"/>
          </a:xfrm>
        </p:spPr>
        <p:txBody>
          <a:bodyPr/>
          <a:lstStyle/>
          <a:p>
            <a:r>
              <a:rPr lang="en-US" altLang="x-none" sz="4000" dirty="0">
                <a:solidFill>
                  <a:srgbClr val="C00000"/>
                </a:solidFill>
              </a:rPr>
              <a:t>Studying Implementation</a:t>
            </a:r>
          </a:p>
        </p:txBody>
      </p:sp>
      <p:sp>
        <p:nvSpPr>
          <p:cNvPr id="17410" name="Rectangle 2"/>
          <p:cNvSpPr>
            <a:spLocks noChangeArrowheads="1"/>
          </p:cNvSpPr>
          <p:nvPr/>
        </p:nvSpPr>
        <p:spPr bwMode="auto">
          <a:xfrm>
            <a:off x="1828801" y="1447800"/>
            <a:ext cx="8639175" cy="4478338"/>
          </a:xfrm>
          <a:prstGeom prst="rect">
            <a:avLst/>
          </a:prstGeom>
          <a:noFill/>
          <a:ln w="1587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endParaRPr lang="x-none" altLang="x-none">
              <a:latin typeface="Times New Roman" charset="0"/>
            </a:endParaRPr>
          </a:p>
        </p:txBody>
      </p:sp>
      <p:sp>
        <p:nvSpPr>
          <p:cNvPr id="17411" name="Rectangle 10"/>
          <p:cNvSpPr>
            <a:spLocks noChangeArrowheads="1"/>
          </p:cNvSpPr>
          <p:nvPr/>
        </p:nvSpPr>
        <p:spPr bwMode="auto">
          <a:xfrm>
            <a:off x="1905001" y="1524001"/>
            <a:ext cx="3484563" cy="3463925"/>
          </a:xfrm>
          <a:prstGeom prst="rect">
            <a:avLst/>
          </a:prstGeom>
          <a:solidFill>
            <a:schemeClr val="accent1">
              <a:alpha val="25098"/>
            </a:schemeClr>
          </a:solidFill>
          <a:ln w="3175" cap="rnd">
            <a:solidFill>
              <a:srgbClr val="000000"/>
            </a:solidFill>
            <a:miter lim="800000"/>
            <a:headEnd/>
            <a:tailEnd/>
          </a:ln>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endParaRPr lang="x-none" altLang="x-none">
              <a:latin typeface="Times New Roman" charset="0"/>
            </a:endParaRPr>
          </a:p>
        </p:txBody>
      </p:sp>
      <p:sp>
        <p:nvSpPr>
          <p:cNvPr id="17412" name="Rectangle 12"/>
          <p:cNvSpPr>
            <a:spLocks noChangeArrowheads="1"/>
          </p:cNvSpPr>
          <p:nvPr/>
        </p:nvSpPr>
        <p:spPr bwMode="auto">
          <a:xfrm>
            <a:off x="1966913" y="2343150"/>
            <a:ext cx="1276350" cy="1430338"/>
          </a:xfrm>
          <a:prstGeom prst="rect">
            <a:avLst/>
          </a:prstGeom>
          <a:solidFill>
            <a:schemeClr val="bg1"/>
          </a:solidFill>
          <a:ln w="15875" cap="rnd">
            <a:solidFill>
              <a:srgbClr val="000000"/>
            </a:solidFill>
            <a:miter lim="800000"/>
            <a:headEnd/>
            <a:tailEnd/>
          </a:ln>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endParaRPr lang="x-none" altLang="x-none">
              <a:latin typeface="Times New Roman" charset="0"/>
            </a:endParaRPr>
          </a:p>
        </p:txBody>
      </p:sp>
      <p:sp>
        <p:nvSpPr>
          <p:cNvPr id="17413" name="Rectangle 13"/>
          <p:cNvSpPr>
            <a:spLocks noChangeArrowheads="1"/>
          </p:cNvSpPr>
          <p:nvPr/>
        </p:nvSpPr>
        <p:spPr bwMode="auto">
          <a:xfrm>
            <a:off x="2297113" y="2498726"/>
            <a:ext cx="5370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1600">
                <a:solidFill>
                  <a:srgbClr val="000000"/>
                </a:solidFill>
                <a:latin typeface="Times New Roman" charset="0"/>
              </a:rPr>
              <a:t>What?</a:t>
            </a:r>
            <a:endParaRPr lang="en-US" altLang="x-none">
              <a:latin typeface="Times New Roman" charset="0"/>
            </a:endParaRPr>
          </a:p>
        </p:txBody>
      </p:sp>
      <p:sp>
        <p:nvSpPr>
          <p:cNvPr id="17414" name="Rectangle 15"/>
          <p:cNvSpPr>
            <a:spLocks noChangeArrowheads="1"/>
          </p:cNvSpPr>
          <p:nvPr/>
        </p:nvSpPr>
        <p:spPr bwMode="auto">
          <a:xfrm>
            <a:off x="2457451" y="3017838"/>
            <a:ext cx="2789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1500">
                <a:solidFill>
                  <a:srgbClr val="000000"/>
                </a:solidFill>
                <a:latin typeface="Times New Roman" charset="0"/>
              </a:rPr>
              <a:t>QIs</a:t>
            </a:r>
            <a:endParaRPr lang="en-US" altLang="x-none">
              <a:latin typeface="Times New Roman" charset="0"/>
            </a:endParaRPr>
          </a:p>
        </p:txBody>
      </p:sp>
      <p:sp>
        <p:nvSpPr>
          <p:cNvPr id="17415" name="Rectangle 16"/>
          <p:cNvSpPr>
            <a:spLocks noChangeArrowheads="1"/>
          </p:cNvSpPr>
          <p:nvPr/>
        </p:nvSpPr>
        <p:spPr bwMode="auto">
          <a:xfrm>
            <a:off x="2371725" y="3249613"/>
            <a:ext cx="40338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1500">
                <a:solidFill>
                  <a:srgbClr val="000000"/>
                </a:solidFill>
                <a:latin typeface="Times New Roman" charset="0"/>
              </a:rPr>
              <a:t>ESTs</a:t>
            </a:r>
            <a:endParaRPr lang="en-US" altLang="x-none">
              <a:latin typeface="Times New Roman" charset="0"/>
            </a:endParaRPr>
          </a:p>
        </p:txBody>
      </p:sp>
      <p:sp>
        <p:nvSpPr>
          <p:cNvPr id="17416" name="Freeform 23"/>
          <p:cNvSpPr>
            <a:spLocks/>
          </p:cNvSpPr>
          <p:nvPr/>
        </p:nvSpPr>
        <p:spPr bwMode="auto">
          <a:xfrm>
            <a:off x="3367088" y="2263776"/>
            <a:ext cx="195262" cy="1635125"/>
          </a:xfrm>
          <a:custGeom>
            <a:avLst/>
            <a:gdLst>
              <a:gd name="T0" fmla="*/ 0 w 608"/>
              <a:gd name="T1" fmla="*/ 0 h 5025"/>
              <a:gd name="T2" fmla="*/ 2147483647 w 608"/>
              <a:gd name="T3" fmla="*/ 2147483647 h 5025"/>
              <a:gd name="T4" fmla="*/ 2147483647 w 608"/>
              <a:gd name="T5" fmla="*/ 2147483647 h 5025"/>
              <a:gd name="T6" fmla="*/ 2147483647 w 608"/>
              <a:gd name="T7" fmla="*/ 2147483647 h 5025"/>
              <a:gd name="T8" fmla="*/ 2147483647 w 608"/>
              <a:gd name="T9" fmla="*/ 2147483647 h 5025"/>
              <a:gd name="T10" fmla="*/ 2147483647 w 608"/>
              <a:gd name="T11" fmla="*/ 2147483647 h 5025"/>
              <a:gd name="T12" fmla="*/ 0 w 608"/>
              <a:gd name="T13" fmla="*/ 2147483647 h 5025"/>
              <a:gd name="T14" fmla="*/ 0 60000 65536"/>
              <a:gd name="T15" fmla="*/ 0 60000 65536"/>
              <a:gd name="T16" fmla="*/ 0 60000 65536"/>
              <a:gd name="T17" fmla="*/ 0 60000 65536"/>
              <a:gd name="T18" fmla="*/ 0 60000 65536"/>
              <a:gd name="T19" fmla="*/ 0 60000 65536"/>
              <a:gd name="T20" fmla="*/ 0 60000 65536"/>
              <a:gd name="T21" fmla="*/ 0 w 608"/>
              <a:gd name="T22" fmla="*/ 0 h 5025"/>
              <a:gd name="T23" fmla="*/ 608 w 608"/>
              <a:gd name="T24" fmla="*/ 5025 h 50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8" h="5025">
                <a:moveTo>
                  <a:pt x="0" y="0"/>
                </a:moveTo>
                <a:cubicBezTo>
                  <a:pt x="169" y="0"/>
                  <a:pt x="305" y="170"/>
                  <a:pt x="305" y="376"/>
                </a:cubicBezTo>
                <a:lnTo>
                  <a:pt x="305" y="2138"/>
                </a:lnTo>
                <a:cubicBezTo>
                  <a:pt x="305" y="2346"/>
                  <a:pt x="441" y="2513"/>
                  <a:pt x="608" y="2513"/>
                </a:cubicBezTo>
                <a:cubicBezTo>
                  <a:pt x="441" y="2513"/>
                  <a:pt x="305" y="2682"/>
                  <a:pt x="305" y="2889"/>
                </a:cubicBezTo>
                <a:lnTo>
                  <a:pt x="305" y="4651"/>
                </a:lnTo>
                <a:cubicBezTo>
                  <a:pt x="305" y="4858"/>
                  <a:pt x="169" y="5025"/>
                  <a:pt x="0" y="5025"/>
                </a:cubicBezTo>
              </a:path>
            </a:pathLst>
          </a:custGeom>
          <a:solidFill>
            <a:schemeClr val="accent1">
              <a:alpha val="0"/>
            </a:schemeClr>
          </a:solidFill>
          <a:ln w="15875" cap="rnd">
            <a:solidFill>
              <a:srgbClr val="000000"/>
            </a:solidFill>
            <a:round/>
            <a:headEnd/>
            <a:tailEnd/>
          </a:ln>
        </p:spPr>
        <p:txBody>
          <a:bodyPr/>
          <a:lstStyle/>
          <a:p>
            <a:endParaRPr lang="en-US"/>
          </a:p>
        </p:txBody>
      </p:sp>
      <p:sp>
        <p:nvSpPr>
          <p:cNvPr id="17417" name="Rectangle 17"/>
          <p:cNvSpPr>
            <a:spLocks noChangeArrowheads="1"/>
          </p:cNvSpPr>
          <p:nvPr/>
        </p:nvSpPr>
        <p:spPr bwMode="auto">
          <a:xfrm>
            <a:off x="3678238" y="2339975"/>
            <a:ext cx="1403350" cy="1430338"/>
          </a:xfrm>
          <a:prstGeom prst="rect">
            <a:avLst/>
          </a:prstGeom>
          <a:solidFill>
            <a:srgbClr val="FFFFFF"/>
          </a:solidFill>
          <a:ln w="15875" cap="rnd">
            <a:solidFill>
              <a:srgbClr val="000000"/>
            </a:solidFill>
            <a:miter lim="800000"/>
            <a:headEnd/>
            <a:tailEnd/>
          </a:ln>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endParaRPr lang="x-none" altLang="x-none">
              <a:latin typeface="Times New Roman" charset="0"/>
            </a:endParaRPr>
          </a:p>
        </p:txBody>
      </p:sp>
      <p:sp>
        <p:nvSpPr>
          <p:cNvPr id="17418" name="Rectangle 18"/>
          <p:cNvSpPr>
            <a:spLocks noChangeArrowheads="1"/>
          </p:cNvSpPr>
          <p:nvPr/>
        </p:nvSpPr>
        <p:spPr bwMode="auto">
          <a:xfrm>
            <a:off x="4111625" y="2495551"/>
            <a:ext cx="4889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1600">
                <a:solidFill>
                  <a:srgbClr val="000000"/>
                </a:solidFill>
                <a:latin typeface="Times New Roman" charset="0"/>
              </a:rPr>
              <a:t>How?</a:t>
            </a:r>
            <a:endParaRPr lang="en-US" altLang="x-none">
              <a:latin typeface="Times New Roman" charset="0"/>
            </a:endParaRPr>
          </a:p>
        </p:txBody>
      </p:sp>
      <p:sp>
        <p:nvSpPr>
          <p:cNvPr id="17419" name="Rectangle 20"/>
          <p:cNvSpPr>
            <a:spLocks noChangeArrowheads="1"/>
          </p:cNvSpPr>
          <p:nvPr/>
        </p:nvSpPr>
        <p:spPr bwMode="auto">
          <a:xfrm>
            <a:off x="3725863" y="3014663"/>
            <a:ext cx="121347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1500">
                <a:solidFill>
                  <a:srgbClr val="000000"/>
                </a:solidFill>
                <a:latin typeface="Times New Roman" charset="0"/>
              </a:rPr>
              <a:t>Implementation</a:t>
            </a:r>
            <a:endParaRPr lang="en-US" altLang="x-none">
              <a:latin typeface="Times New Roman" charset="0"/>
            </a:endParaRPr>
          </a:p>
        </p:txBody>
      </p:sp>
      <p:sp>
        <p:nvSpPr>
          <p:cNvPr id="17420" name="Rectangle 21"/>
          <p:cNvSpPr>
            <a:spLocks noChangeArrowheads="1"/>
          </p:cNvSpPr>
          <p:nvPr/>
        </p:nvSpPr>
        <p:spPr bwMode="auto">
          <a:xfrm>
            <a:off x="3949701" y="3246438"/>
            <a:ext cx="75661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1500">
                <a:solidFill>
                  <a:srgbClr val="000000"/>
                </a:solidFill>
                <a:latin typeface="Times New Roman" charset="0"/>
              </a:rPr>
              <a:t>Strategies</a:t>
            </a:r>
            <a:endParaRPr lang="en-US" altLang="x-none">
              <a:latin typeface="Times New Roman" charset="0"/>
            </a:endParaRPr>
          </a:p>
        </p:txBody>
      </p:sp>
      <p:sp>
        <p:nvSpPr>
          <p:cNvPr id="17421" name="Rectangle 3"/>
          <p:cNvSpPr>
            <a:spLocks noChangeArrowheads="1"/>
          </p:cNvSpPr>
          <p:nvPr/>
        </p:nvSpPr>
        <p:spPr bwMode="auto">
          <a:xfrm>
            <a:off x="5943600" y="1524000"/>
            <a:ext cx="4419600" cy="3475038"/>
          </a:xfrm>
          <a:prstGeom prst="rect">
            <a:avLst/>
          </a:prstGeom>
          <a:solidFill>
            <a:schemeClr val="accent1">
              <a:alpha val="25098"/>
            </a:schemeClr>
          </a:solidFill>
          <a:ln w="3175" cap="rnd">
            <a:solidFill>
              <a:srgbClr val="000000"/>
            </a:solidFill>
            <a:miter lim="800000"/>
            <a:headEnd/>
            <a:tailEnd/>
          </a:ln>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endParaRPr lang="x-none" altLang="x-none">
              <a:latin typeface="Times New Roman" charset="0"/>
            </a:endParaRPr>
          </a:p>
        </p:txBody>
      </p:sp>
      <p:sp>
        <p:nvSpPr>
          <p:cNvPr id="17422" name="Rectangle 4"/>
          <p:cNvSpPr>
            <a:spLocks noChangeArrowheads="1"/>
          </p:cNvSpPr>
          <p:nvPr/>
        </p:nvSpPr>
        <p:spPr bwMode="auto">
          <a:xfrm>
            <a:off x="6011864" y="1866900"/>
            <a:ext cx="1323975" cy="2198688"/>
          </a:xfrm>
          <a:prstGeom prst="rect">
            <a:avLst/>
          </a:prstGeom>
          <a:solidFill>
            <a:schemeClr val="bg1"/>
          </a:solidFill>
          <a:ln w="15875" cap="rnd">
            <a:solidFill>
              <a:srgbClr val="000000"/>
            </a:solidFill>
            <a:miter lim="800000"/>
            <a:headEnd/>
            <a:tailEnd/>
          </a:ln>
        </p:spPr>
        <p:txBody>
          <a:bodyPr lIns="0" tIns="0" rIns="0" bIns="0"/>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endParaRPr lang="en-US" altLang="x-none" sz="1300" b="1" u="sng">
              <a:latin typeface="Times New Roman" charset="0"/>
            </a:endParaRPr>
          </a:p>
          <a:p>
            <a:pPr algn="ctr" eaLnBrk="1" hangingPunct="1"/>
            <a:r>
              <a:rPr lang="en-US" altLang="x-none" sz="1300" b="1" u="sng">
                <a:latin typeface="Times New Roman" charset="0"/>
              </a:rPr>
              <a:t>Implementation Outcomes</a:t>
            </a:r>
          </a:p>
          <a:p>
            <a:pPr algn="ctr" eaLnBrk="1" hangingPunct="1"/>
            <a:r>
              <a:rPr lang="en-US" altLang="x-none" sz="1300">
                <a:latin typeface="Times New Roman" charset="0"/>
              </a:rPr>
              <a:t>Feasibility</a:t>
            </a:r>
          </a:p>
          <a:p>
            <a:pPr algn="ctr" eaLnBrk="1" hangingPunct="1"/>
            <a:r>
              <a:rPr lang="en-US" altLang="x-none" sz="1300">
                <a:latin typeface="Times New Roman" charset="0"/>
              </a:rPr>
              <a:t>Fidelity</a:t>
            </a:r>
          </a:p>
          <a:p>
            <a:pPr algn="ctr" eaLnBrk="1" hangingPunct="1"/>
            <a:r>
              <a:rPr lang="en-US" altLang="x-none" sz="1300">
                <a:latin typeface="Times New Roman" charset="0"/>
              </a:rPr>
              <a:t>Penetration</a:t>
            </a:r>
          </a:p>
          <a:p>
            <a:pPr algn="ctr" eaLnBrk="1" hangingPunct="1"/>
            <a:r>
              <a:rPr lang="en-US" altLang="x-none" sz="1300">
                <a:latin typeface="Times New Roman" charset="0"/>
              </a:rPr>
              <a:t>Acceptability</a:t>
            </a:r>
          </a:p>
          <a:p>
            <a:pPr algn="ctr" eaLnBrk="1" hangingPunct="1"/>
            <a:r>
              <a:rPr lang="en-US" altLang="x-none" sz="1300">
                <a:latin typeface="Times New Roman" charset="0"/>
              </a:rPr>
              <a:t>Sustainability</a:t>
            </a:r>
          </a:p>
          <a:p>
            <a:pPr algn="ctr" eaLnBrk="1" hangingPunct="1"/>
            <a:r>
              <a:rPr lang="en-US" altLang="x-none" sz="1300">
                <a:latin typeface="Times New Roman" charset="0"/>
              </a:rPr>
              <a:t>Uptake</a:t>
            </a:r>
          </a:p>
          <a:p>
            <a:pPr algn="ctr" eaLnBrk="1" hangingPunct="1"/>
            <a:r>
              <a:rPr lang="en-US" altLang="x-none" sz="1300">
                <a:latin typeface="Times New Roman" charset="0"/>
              </a:rPr>
              <a:t>Costs</a:t>
            </a:r>
          </a:p>
        </p:txBody>
      </p:sp>
      <p:sp>
        <p:nvSpPr>
          <p:cNvPr id="17423" name="Freeform 27"/>
          <p:cNvSpPr>
            <a:spLocks/>
          </p:cNvSpPr>
          <p:nvPr/>
        </p:nvSpPr>
        <p:spPr bwMode="auto">
          <a:xfrm>
            <a:off x="7335839" y="2184400"/>
            <a:ext cx="193675" cy="1633538"/>
          </a:xfrm>
          <a:custGeom>
            <a:avLst/>
            <a:gdLst>
              <a:gd name="T0" fmla="*/ 0 w 609"/>
              <a:gd name="T1" fmla="*/ 0 h 5025"/>
              <a:gd name="T2" fmla="*/ 2147483647 w 609"/>
              <a:gd name="T3" fmla="*/ 2147483647 h 5025"/>
              <a:gd name="T4" fmla="*/ 2147483647 w 609"/>
              <a:gd name="T5" fmla="*/ 2147483647 h 5025"/>
              <a:gd name="T6" fmla="*/ 2147483647 w 609"/>
              <a:gd name="T7" fmla="*/ 2147483647 h 5025"/>
              <a:gd name="T8" fmla="*/ 2147483647 w 609"/>
              <a:gd name="T9" fmla="*/ 2147483647 h 5025"/>
              <a:gd name="T10" fmla="*/ 2147483647 w 609"/>
              <a:gd name="T11" fmla="*/ 2147483647 h 5025"/>
              <a:gd name="T12" fmla="*/ 0 w 609"/>
              <a:gd name="T13" fmla="*/ 2147483647 h 5025"/>
              <a:gd name="T14" fmla="*/ 0 60000 65536"/>
              <a:gd name="T15" fmla="*/ 0 60000 65536"/>
              <a:gd name="T16" fmla="*/ 0 60000 65536"/>
              <a:gd name="T17" fmla="*/ 0 60000 65536"/>
              <a:gd name="T18" fmla="*/ 0 60000 65536"/>
              <a:gd name="T19" fmla="*/ 0 60000 65536"/>
              <a:gd name="T20" fmla="*/ 0 60000 65536"/>
              <a:gd name="T21" fmla="*/ 0 w 609"/>
              <a:gd name="T22" fmla="*/ 0 h 5025"/>
              <a:gd name="T23" fmla="*/ 609 w 609"/>
              <a:gd name="T24" fmla="*/ 5025 h 50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9" h="5025">
                <a:moveTo>
                  <a:pt x="0" y="0"/>
                </a:moveTo>
                <a:cubicBezTo>
                  <a:pt x="169" y="0"/>
                  <a:pt x="305" y="170"/>
                  <a:pt x="305" y="376"/>
                </a:cubicBezTo>
                <a:lnTo>
                  <a:pt x="305" y="2138"/>
                </a:lnTo>
                <a:cubicBezTo>
                  <a:pt x="305" y="2346"/>
                  <a:pt x="441" y="2513"/>
                  <a:pt x="609" y="2513"/>
                </a:cubicBezTo>
                <a:cubicBezTo>
                  <a:pt x="441" y="2513"/>
                  <a:pt x="305" y="2682"/>
                  <a:pt x="305" y="2889"/>
                </a:cubicBezTo>
                <a:lnTo>
                  <a:pt x="305" y="4651"/>
                </a:lnTo>
                <a:cubicBezTo>
                  <a:pt x="305" y="4858"/>
                  <a:pt x="169" y="5025"/>
                  <a:pt x="0" y="5025"/>
                </a:cubicBezTo>
              </a:path>
            </a:pathLst>
          </a:custGeom>
          <a:solidFill>
            <a:schemeClr val="accent1">
              <a:alpha val="0"/>
            </a:schemeClr>
          </a:solidFill>
          <a:ln w="15875" cap="rnd">
            <a:solidFill>
              <a:srgbClr val="000000"/>
            </a:solidFill>
            <a:round/>
            <a:headEnd/>
            <a:tailEnd/>
          </a:ln>
        </p:spPr>
        <p:txBody>
          <a:bodyPr/>
          <a:lstStyle/>
          <a:p>
            <a:endParaRPr lang="en-US"/>
          </a:p>
        </p:txBody>
      </p:sp>
      <p:sp>
        <p:nvSpPr>
          <p:cNvPr id="17424" name="Rectangle 25"/>
          <p:cNvSpPr>
            <a:spLocks noChangeArrowheads="1"/>
          </p:cNvSpPr>
          <p:nvPr/>
        </p:nvSpPr>
        <p:spPr bwMode="auto">
          <a:xfrm>
            <a:off x="7569200" y="1866900"/>
            <a:ext cx="1244600" cy="2198688"/>
          </a:xfrm>
          <a:prstGeom prst="rect">
            <a:avLst/>
          </a:prstGeom>
          <a:solidFill>
            <a:schemeClr val="bg1"/>
          </a:solidFill>
          <a:ln w="15875" cap="rnd">
            <a:solidFill>
              <a:srgbClr val="000000"/>
            </a:solidFill>
            <a:miter lim="800000"/>
            <a:headEnd/>
            <a:tailEnd/>
          </a:ln>
        </p:spPr>
        <p:txBody>
          <a:bodyPr lIns="0" tIns="0" rIns="0" bIns="0"/>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endParaRPr lang="en-US" altLang="x-none" sz="1300" b="1" u="sng">
              <a:latin typeface="Times New Roman" charset="0"/>
            </a:endParaRPr>
          </a:p>
          <a:p>
            <a:pPr algn="ctr" eaLnBrk="1" hangingPunct="1"/>
            <a:r>
              <a:rPr lang="en-US" altLang="x-none" sz="1300" b="1" u="sng">
                <a:latin typeface="Times New Roman" charset="0"/>
              </a:rPr>
              <a:t>Service</a:t>
            </a:r>
          </a:p>
          <a:p>
            <a:pPr algn="ctr" eaLnBrk="1" hangingPunct="1"/>
            <a:r>
              <a:rPr lang="en-US" altLang="x-none" sz="1300" b="1" u="sng">
                <a:latin typeface="Times New Roman" charset="0"/>
              </a:rPr>
              <a:t>Outcomes*</a:t>
            </a:r>
            <a:endParaRPr lang="en-US" altLang="x-none" sz="1300">
              <a:latin typeface="Times New Roman" charset="0"/>
            </a:endParaRPr>
          </a:p>
          <a:p>
            <a:pPr algn="ctr" eaLnBrk="1" hangingPunct="1"/>
            <a:r>
              <a:rPr lang="en-US" altLang="x-none" sz="1300">
                <a:latin typeface="Times New Roman" charset="0"/>
              </a:rPr>
              <a:t>Efficiency</a:t>
            </a:r>
          </a:p>
          <a:p>
            <a:pPr algn="ctr" eaLnBrk="1" hangingPunct="1"/>
            <a:r>
              <a:rPr lang="en-US" altLang="x-none" sz="1300">
                <a:latin typeface="Times New Roman" charset="0"/>
              </a:rPr>
              <a:t>Safety</a:t>
            </a:r>
          </a:p>
          <a:p>
            <a:pPr algn="ctr" eaLnBrk="1" hangingPunct="1"/>
            <a:r>
              <a:rPr lang="en-US" altLang="x-none" sz="1300">
                <a:latin typeface="Times New Roman" charset="0"/>
              </a:rPr>
              <a:t>Effectiveness</a:t>
            </a:r>
          </a:p>
          <a:p>
            <a:pPr algn="ctr" eaLnBrk="1" hangingPunct="1"/>
            <a:r>
              <a:rPr lang="en-US" altLang="x-none" sz="1300">
                <a:latin typeface="Times New Roman" charset="0"/>
              </a:rPr>
              <a:t>Equity</a:t>
            </a:r>
          </a:p>
          <a:p>
            <a:pPr algn="ctr" eaLnBrk="1" hangingPunct="1"/>
            <a:r>
              <a:rPr lang="en-US" altLang="x-none" sz="1300">
                <a:latin typeface="Times New Roman" charset="0"/>
              </a:rPr>
              <a:t>Patient-</a:t>
            </a:r>
          </a:p>
          <a:p>
            <a:pPr algn="ctr" eaLnBrk="1" hangingPunct="1"/>
            <a:r>
              <a:rPr lang="en-US" altLang="x-none" sz="1300">
                <a:latin typeface="Times New Roman" charset="0"/>
              </a:rPr>
              <a:t>centeredness</a:t>
            </a:r>
          </a:p>
          <a:p>
            <a:pPr algn="ctr" eaLnBrk="1" hangingPunct="1"/>
            <a:r>
              <a:rPr lang="en-US" altLang="x-none" sz="1300">
                <a:latin typeface="Times New Roman" charset="0"/>
              </a:rPr>
              <a:t>Timeliness</a:t>
            </a:r>
          </a:p>
        </p:txBody>
      </p:sp>
      <p:sp>
        <p:nvSpPr>
          <p:cNvPr id="17425" name="Freeform 28"/>
          <p:cNvSpPr>
            <a:spLocks/>
          </p:cNvSpPr>
          <p:nvPr/>
        </p:nvSpPr>
        <p:spPr bwMode="auto">
          <a:xfrm>
            <a:off x="8813801" y="2184400"/>
            <a:ext cx="193675" cy="1633538"/>
          </a:xfrm>
          <a:custGeom>
            <a:avLst/>
            <a:gdLst>
              <a:gd name="T0" fmla="*/ 0 w 609"/>
              <a:gd name="T1" fmla="*/ 0 h 5025"/>
              <a:gd name="T2" fmla="*/ 2147483647 w 609"/>
              <a:gd name="T3" fmla="*/ 2147483647 h 5025"/>
              <a:gd name="T4" fmla="*/ 2147483647 w 609"/>
              <a:gd name="T5" fmla="*/ 2147483647 h 5025"/>
              <a:gd name="T6" fmla="*/ 2147483647 w 609"/>
              <a:gd name="T7" fmla="*/ 2147483647 h 5025"/>
              <a:gd name="T8" fmla="*/ 2147483647 w 609"/>
              <a:gd name="T9" fmla="*/ 2147483647 h 5025"/>
              <a:gd name="T10" fmla="*/ 2147483647 w 609"/>
              <a:gd name="T11" fmla="*/ 2147483647 h 5025"/>
              <a:gd name="T12" fmla="*/ 0 w 609"/>
              <a:gd name="T13" fmla="*/ 2147483647 h 5025"/>
              <a:gd name="T14" fmla="*/ 0 60000 65536"/>
              <a:gd name="T15" fmla="*/ 0 60000 65536"/>
              <a:gd name="T16" fmla="*/ 0 60000 65536"/>
              <a:gd name="T17" fmla="*/ 0 60000 65536"/>
              <a:gd name="T18" fmla="*/ 0 60000 65536"/>
              <a:gd name="T19" fmla="*/ 0 60000 65536"/>
              <a:gd name="T20" fmla="*/ 0 60000 65536"/>
              <a:gd name="T21" fmla="*/ 0 w 609"/>
              <a:gd name="T22" fmla="*/ 0 h 5025"/>
              <a:gd name="T23" fmla="*/ 609 w 609"/>
              <a:gd name="T24" fmla="*/ 5025 h 50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9" h="5025">
                <a:moveTo>
                  <a:pt x="0" y="0"/>
                </a:moveTo>
                <a:cubicBezTo>
                  <a:pt x="169" y="0"/>
                  <a:pt x="305" y="170"/>
                  <a:pt x="305" y="376"/>
                </a:cubicBezTo>
                <a:lnTo>
                  <a:pt x="305" y="2138"/>
                </a:lnTo>
                <a:cubicBezTo>
                  <a:pt x="305" y="2346"/>
                  <a:pt x="441" y="2513"/>
                  <a:pt x="609" y="2513"/>
                </a:cubicBezTo>
                <a:cubicBezTo>
                  <a:pt x="441" y="2513"/>
                  <a:pt x="305" y="2682"/>
                  <a:pt x="305" y="2889"/>
                </a:cubicBezTo>
                <a:lnTo>
                  <a:pt x="305" y="4651"/>
                </a:lnTo>
                <a:cubicBezTo>
                  <a:pt x="305" y="4858"/>
                  <a:pt x="169" y="5025"/>
                  <a:pt x="0" y="5025"/>
                </a:cubicBezTo>
              </a:path>
            </a:pathLst>
          </a:custGeom>
          <a:solidFill>
            <a:schemeClr val="accent1">
              <a:alpha val="0"/>
            </a:schemeClr>
          </a:solidFill>
          <a:ln w="15875" cap="rnd">
            <a:solidFill>
              <a:srgbClr val="000000"/>
            </a:solidFill>
            <a:round/>
            <a:headEnd/>
            <a:tailEnd/>
          </a:ln>
        </p:spPr>
        <p:txBody>
          <a:bodyPr/>
          <a:lstStyle/>
          <a:p>
            <a:endParaRPr lang="en-US"/>
          </a:p>
        </p:txBody>
      </p:sp>
      <p:sp>
        <p:nvSpPr>
          <p:cNvPr id="17426" name="Rectangle 26"/>
          <p:cNvSpPr>
            <a:spLocks noChangeArrowheads="1"/>
          </p:cNvSpPr>
          <p:nvPr/>
        </p:nvSpPr>
        <p:spPr bwMode="auto">
          <a:xfrm>
            <a:off x="9047163" y="1866900"/>
            <a:ext cx="1244600" cy="2198688"/>
          </a:xfrm>
          <a:prstGeom prst="rect">
            <a:avLst/>
          </a:prstGeom>
          <a:solidFill>
            <a:schemeClr val="bg1"/>
          </a:solidFill>
          <a:ln w="15875" cap="rnd">
            <a:solidFill>
              <a:srgbClr val="000000"/>
            </a:solidFill>
            <a:miter lim="800000"/>
            <a:headEnd/>
            <a:tailEnd/>
          </a:ln>
        </p:spPr>
        <p:txBody>
          <a:bodyPr lIns="0" tIns="0" rIns="0" bIns="0"/>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endParaRPr lang="en-US" altLang="x-none" sz="1300" b="1" u="sng">
              <a:latin typeface="Times New Roman" charset="0"/>
            </a:endParaRPr>
          </a:p>
          <a:p>
            <a:pPr algn="ctr" eaLnBrk="1" hangingPunct="1"/>
            <a:r>
              <a:rPr lang="en-US" altLang="x-none" sz="1300" b="1" u="sng">
                <a:latin typeface="Times New Roman" charset="0"/>
              </a:rPr>
              <a:t>Health Outcomes</a:t>
            </a:r>
          </a:p>
          <a:p>
            <a:pPr algn="ctr" eaLnBrk="1" hangingPunct="1"/>
            <a:endParaRPr lang="en-US" altLang="x-none" sz="1300">
              <a:latin typeface="Times New Roman" charset="0"/>
            </a:endParaRPr>
          </a:p>
          <a:p>
            <a:pPr algn="ctr" eaLnBrk="1" hangingPunct="1"/>
            <a:r>
              <a:rPr lang="en-US" altLang="x-none" sz="1300">
                <a:latin typeface="Times New Roman" charset="0"/>
              </a:rPr>
              <a:t>Satisfaction</a:t>
            </a:r>
          </a:p>
          <a:p>
            <a:pPr algn="ctr" eaLnBrk="1" hangingPunct="1"/>
            <a:r>
              <a:rPr lang="en-US" altLang="x-none" sz="1300">
                <a:latin typeface="Times New Roman" charset="0"/>
              </a:rPr>
              <a:t>Function</a:t>
            </a:r>
          </a:p>
          <a:p>
            <a:pPr algn="ctr" eaLnBrk="1" hangingPunct="1"/>
            <a:r>
              <a:rPr lang="en-US" altLang="x-none" sz="1300">
                <a:latin typeface="Times New Roman" charset="0"/>
              </a:rPr>
              <a:t>Health status/</a:t>
            </a:r>
          </a:p>
          <a:p>
            <a:pPr algn="ctr" eaLnBrk="1" hangingPunct="1"/>
            <a:r>
              <a:rPr lang="en-US" altLang="x-none" sz="1300">
                <a:latin typeface="Times New Roman" charset="0"/>
              </a:rPr>
              <a:t>symptoms</a:t>
            </a:r>
          </a:p>
          <a:p>
            <a:pPr algn="ctr" eaLnBrk="1" hangingPunct="1"/>
            <a:endParaRPr lang="en-US" altLang="x-none" sz="1200">
              <a:latin typeface="Times New Roman" charset="0"/>
            </a:endParaRPr>
          </a:p>
        </p:txBody>
      </p:sp>
      <p:sp>
        <p:nvSpPr>
          <p:cNvPr id="17427" name="Freeform 22"/>
          <p:cNvSpPr>
            <a:spLocks/>
          </p:cNvSpPr>
          <p:nvPr/>
        </p:nvSpPr>
        <p:spPr bwMode="auto">
          <a:xfrm>
            <a:off x="5156201" y="2263776"/>
            <a:ext cx="195263" cy="1635125"/>
          </a:xfrm>
          <a:custGeom>
            <a:avLst/>
            <a:gdLst>
              <a:gd name="T0" fmla="*/ 0 w 609"/>
              <a:gd name="T1" fmla="*/ 0 h 5025"/>
              <a:gd name="T2" fmla="*/ 2147483647 w 609"/>
              <a:gd name="T3" fmla="*/ 2147483647 h 5025"/>
              <a:gd name="T4" fmla="*/ 2147483647 w 609"/>
              <a:gd name="T5" fmla="*/ 2147483647 h 5025"/>
              <a:gd name="T6" fmla="*/ 2147483647 w 609"/>
              <a:gd name="T7" fmla="*/ 2147483647 h 5025"/>
              <a:gd name="T8" fmla="*/ 2147483647 w 609"/>
              <a:gd name="T9" fmla="*/ 2147483647 h 5025"/>
              <a:gd name="T10" fmla="*/ 2147483647 w 609"/>
              <a:gd name="T11" fmla="*/ 2147483647 h 5025"/>
              <a:gd name="T12" fmla="*/ 0 w 609"/>
              <a:gd name="T13" fmla="*/ 2147483647 h 5025"/>
              <a:gd name="T14" fmla="*/ 0 60000 65536"/>
              <a:gd name="T15" fmla="*/ 0 60000 65536"/>
              <a:gd name="T16" fmla="*/ 0 60000 65536"/>
              <a:gd name="T17" fmla="*/ 0 60000 65536"/>
              <a:gd name="T18" fmla="*/ 0 60000 65536"/>
              <a:gd name="T19" fmla="*/ 0 60000 65536"/>
              <a:gd name="T20" fmla="*/ 0 60000 65536"/>
              <a:gd name="T21" fmla="*/ 0 w 609"/>
              <a:gd name="T22" fmla="*/ 0 h 5025"/>
              <a:gd name="T23" fmla="*/ 609 w 609"/>
              <a:gd name="T24" fmla="*/ 5025 h 50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9" h="5025">
                <a:moveTo>
                  <a:pt x="0" y="0"/>
                </a:moveTo>
                <a:cubicBezTo>
                  <a:pt x="169" y="0"/>
                  <a:pt x="305" y="170"/>
                  <a:pt x="305" y="376"/>
                </a:cubicBezTo>
                <a:lnTo>
                  <a:pt x="305" y="2138"/>
                </a:lnTo>
                <a:cubicBezTo>
                  <a:pt x="305" y="2346"/>
                  <a:pt x="441" y="2513"/>
                  <a:pt x="609" y="2513"/>
                </a:cubicBezTo>
                <a:cubicBezTo>
                  <a:pt x="441" y="2513"/>
                  <a:pt x="305" y="2682"/>
                  <a:pt x="305" y="2889"/>
                </a:cubicBezTo>
                <a:lnTo>
                  <a:pt x="305" y="4651"/>
                </a:lnTo>
                <a:cubicBezTo>
                  <a:pt x="305" y="4858"/>
                  <a:pt x="169" y="5025"/>
                  <a:pt x="0" y="5025"/>
                </a:cubicBezTo>
              </a:path>
            </a:pathLst>
          </a:custGeom>
          <a:solidFill>
            <a:schemeClr val="accent1">
              <a:alpha val="0"/>
            </a:schemeClr>
          </a:solidFill>
          <a:ln w="15875" cap="rnd">
            <a:solidFill>
              <a:srgbClr val="000000"/>
            </a:solidFill>
            <a:round/>
            <a:headEnd/>
            <a:tailEnd/>
          </a:ln>
        </p:spPr>
        <p:txBody>
          <a:bodyPr/>
          <a:lstStyle/>
          <a:p>
            <a:endParaRPr lang="en-US"/>
          </a:p>
        </p:txBody>
      </p:sp>
      <p:sp>
        <p:nvSpPr>
          <p:cNvPr id="17428" name="Freeform 9"/>
          <p:cNvSpPr>
            <a:spLocks/>
          </p:cNvSpPr>
          <p:nvPr/>
        </p:nvSpPr>
        <p:spPr bwMode="auto">
          <a:xfrm>
            <a:off x="5389563" y="2809876"/>
            <a:ext cx="544512" cy="327025"/>
          </a:xfrm>
          <a:custGeom>
            <a:avLst/>
            <a:gdLst>
              <a:gd name="T0" fmla="*/ 2147483647 w 315"/>
              <a:gd name="T1" fmla="*/ 0 h 198"/>
              <a:gd name="T2" fmla="*/ 2147483647 w 315"/>
              <a:gd name="T3" fmla="*/ 2147483647 h 198"/>
              <a:gd name="T4" fmla="*/ 0 w 315"/>
              <a:gd name="T5" fmla="*/ 2147483647 h 198"/>
              <a:gd name="T6" fmla="*/ 0 w 315"/>
              <a:gd name="T7" fmla="*/ 2147483647 h 198"/>
              <a:gd name="T8" fmla="*/ 2147483647 w 315"/>
              <a:gd name="T9" fmla="*/ 2147483647 h 198"/>
              <a:gd name="T10" fmla="*/ 2147483647 w 315"/>
              <a:gd name="T11" fmla="*/ 2147483647 h 198"/>
              <a:gd name="T12" fmla="*/ 2147483647 w 315"/>
              <a:gd name="T13" fmla="*/ 2147483647 h 198"/>
              <a:gd name="T14" fmla="*/ 2147483647 w 315"/>
              <a:gd name="T15" fmla="*/ 0 h 198"/>
              <a:gd name="T16" fmla="*/ 0 60000 65536"/>
              <a:gd name="T17" fmla="*/ 0 60000 65536"/>
              <a:gd name="T18" fmla="*/ 0 60000 65536"/>
              <a:gd name="T19" fmla="*/ 0 60000 65536"/>
              <a:gd name="T20" fmla="*/ 0 60000 65536"/>
              <a:gd name="T21" fmla="*/ 0 60000 65536"/>
              <a:gd name="T22" fmla="*/ 0 60000 65536"/>
              <a:gd name="T23" fmla="*/ 0 60000 65536"/>
              <a:gd name="T24" fmla="*/ 0 w 315"/>
              <a:gd name="T25" fmla="*/ 0 h 198"/>
              <a:gd name="T26" fmla="*/ 315 w 315"/>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5" h="198">
                <a:moveTo>
                  <a:pt x="236" y="0"/>
                </a:moveTo>
                <a:lnTo>
                  <a:pt x="236" y="50"/>
                </a:lnTo>
                <a:lnTo>
                  <a:pt x="0" y="50"/>
                </a:lnTo>
                <a:lnTo>
                  <a:pt x="0" y="148"/>
                </a:lnTo>
                <a:lnTo>
                  <a:pt x="236" y="148"/>
                </a:lnTo>
                <a:lnTo>
                  <a:pt x="236" y="198"/>
                </a:lnTo>
                <a:lnTo>
                  <a:pt x="315" y="99"/>
                </a:lnTo>
                <a:lnTo>
                  <a:pt x="23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9" name="Freeform 11"/>
          <p:cNvSpPr>
            <a:spLocks/>
          </p:cNvSpPr>
          <p:nvPr/>
        </p:nvSpPr>
        <p:spPr bwMode="auto">
          <a:xfrm>
            <a:off x="5389563" y="3214688"/>
            <a:ext cx="544512" cy="328612"/>
          </a:xfrm>
          <a:custGeom>
            <a:avLst/>
            <a:gdLst>
              <a:gd name="T0" fmla="*/ 2147483647 w 315"/>
              <a:gd name="T1" fmla="*/ 2147483647 h 198"/>
              <a:gd name="T2" fmla="*/ 2147483647 w 315"/>
              <a:gd name="T3" fmla="*/ 2147483647 h 198"/>
              <a:gd name="T4" fmla="*/ 2147483647 w 315"/>
              <a:gd name="T5" fmla="*/ 2147483647 h 198"/>
              <a:gd name="T6" fmla="*/ 2147483647 w 315"/>
              <a:gd name="T7" fmla="*/ 2147483647 h 198"/>
              <a:gd name="T8" fmla="*/ 2147483647 w 315"/>
              <a:gd name="T9" fmla="*/ 2147483647 h 198"/>
              <a:gd name="T10" fmla="*/ 2147483647 w 315"/>
              <a:gd name="T11" fmla="*/ 0 h 198"/>
              <a:gd name="T12" fmla="*/ 0 w 315"/>
              <a:gd name="T13" fmla="*/ 2147483647 h 198"/>
              <a:gd name="T14" fmla="*/ 2147483647 w 315"/>
              <a:gd name="T15" fmla="*/ 2147483647 h 198"/>
              <a:gd name="T16" fmla="*/ 0 60000 65536"/>
              <a:gd name="T17" fmla="*/ 0 60000 65536"/>
              <a:gd name="T18" fmla="*/ 0 60000 65536"/>
              <a:gd name="T19" fmla="*/ 0 60000 65536"/>
              <a:gd name="T20" fmla="*/ 0 60000 65536"/>
              <a:gd name="T21" fmla="*/ 0 60000 65536"/>
              <a:gd name="T22" fmla="*/ 0 60000 65536"/>
              <a:gd name="T23" fmla="*/ 0 60000 65536"/>
              <a:gd name="T24" fmla="*/ 0 w 315"/>
              <a:gd name="T25" fmla="*/ 0 h 198"/>
              <a:gd name="T26" fmla="*/ 315 w 315"/>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5" h="198">
                <a:moveTo>
                  <a:pt x="79" y="198"/>
                </a:moveTo>
                <a:lnTo>
                  <a:pt x="79" y="149"/>
                </a:lnTo>
                <a:lnTo>
                  <a:pt x="315" y="149"/>
                </a:lnTo>
                <a:lnTo>
                  <a:pt x="315" y="50"/>
                </a:lnTo>
                <a:lnTo>
                  <a:pt x="79" y="50"/>
                </a:lnTo>
                <a:lnTo>
                  <a:pt x="79" y="0"/>
                </a:lnTo>
                <a:lnTo>
                  <a:pt x="0" y="99"/>
                </a:lnTo>
                <a:lnTo>
                  <a:pt x="79" y="19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0" name="Rectangle 7"/>
          <p:cNvSpPr>
            <a:spLocks noChangeArrowheads="1"/>
          </p:cNvSpPr>
          <p:nvPr/>
        </p:nvSpPr>
        <p:spPr bwMode="auto">
          <a:xfrm>
            <a:off x="6483351" y="4562476"/>
            <a:ext cx="1388201" cy="169277"/>
          </a:xfrm>
          <a:prstGeom prst="rect">
            <a:avLst/>
          </a:prstGeom>
          <a:solidFill>
            <a:schemeClr val="accent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1100">
                <a:solidFill>
                  <a:srgbClr val="000000"/>
                </a:solidFill>
                <a:latin typeface="Times New Roman" charset="0"/>
              </a:rPr>
              <a:t>*IOM Standards of Care</a:t>
            </a:r>
            <a:endParaRPr lang="en-US" altLang="x-none">
              <a:latin typeface="Times New Roman" charset="0"/>
            </a:endParaRPr>
          </a:p>
        </p:txBody>
      </p:sp>
      <p:sp>
        <p:nvSpPr>
          <p:cNvPr id="17431" name="Rectangle 24"/>
          <p:cNvSpPr>
            <a:spLocks noChangeArrowheads="1"/>
          </p:cNvSpPr>
          <p:nvPr/>
        </p:nvSpPr>
        <p:spPr bwMode="auto">
          <a:xfrm>
            <a:off x="3886200" y="5262564"/>
            <a:ext cx="4953000" cy="390525"/>
          </a:xfrm>
          <a:prstGeom prst="rect">
            <a:avLst/>
          </a:prstGeom>
          <a:solidFill>
            <a:schemeClr val="accent1">
              <a:alpha val="25098"/>
            </a:schemeClr>
          </a:solidFill>
          <a:ln w="15875" cap="rnd">
            <a:solidFill>
              <a:srgbClr val="000000"/>
            </a:solidFill>
            <a:miter lim="800000"/>
            <a:headEnd/>
            <a:tailEnd/>
          </a:ln>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x-none">
                <a:latin typeface="Times New Roman" charset="0"/>
              </a:rPr>
              <a:t>Implementation Research Methods</a:t>
            </a:r>
          </a:p>
        </p:txBody>
      </p:sp>
      <p:sp>
        <p:nvSpPr>
          <p:cNvPr id="17432" name="TextBox 29"/>
          <p:cNvSpPr txBox="1">
            <a:spLocks noChangeArrowheads="1"/>
          </p:cNvSpPr>
          <p:nvPr/>
        </p:nvSpPr>
        <p:spPr bwMode="auto">
          <a:xfrm>
            <a:off x="2667000" y="5943601"/>
            <a:ext cx="777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1400">
                <a:solidFill>
                  <a:schemeClr val="bg1"/>
                </a:solidFill>
                <a:latin typeface="Times New Roman" charset="0"/>
              </a:rPr>
              <a:t>Proctor et al 2009 </a:t>
            </a:r>
            <a:r>
              <a:rPr lang="en-US" altLang="x-none" sz="1400" i="1">
                <a:solidFill>
                  <a:schemeClr val="bg1"/>
                </a:solidFill>
                <a:latin typeface="Times New Roman" charset="0"/>
              </a:rPr>
              <a:t>Admin. &amp; Pol. in Mental Health &amp; Mental Health Services Research</a:t>
            </a:r>
          </a:p>
        </p:txBody>
      </p:sp>
      <p:sp>
        <p:nvSpPr>
          <p:cNvPr id="2" name="Oval 1"/>
          <p:cNvSpPr>
            <a:spLocks noChangeArrowheads="1"/>
          </p:cNvSpPr>
          <p:nvPr/>
        </p:nvSpPr>
        <p:spPr bwMode="auto">
          <a:xfrm>
            <a:off x="1541463" y="1752600"/>
            <a:ext cx="2133600" cy="3048000"/>
          </a:xfrm>
          <a:prstGeom prst="ellipse">
            <a:avLst/>
          </a:prstGeom>
          <a:solidFill>
            <a:schemeClr val="accent2">
              <a:alpha val="65097"/>
            </a:schemeClr>
          </a:solidFill>
          <a:ln w="9525">
            <a:solidFill>
              <a:srgbClr val="B6DCDF"/>
            </a:solidFill>
            <a:round/>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endParaRPr lang="x-none" altLang="x-none">
              <a:solidFill>
                <a:srgbClr val="FFFFFF"/>
              </a:solidFill>
              <a:latin typeface="Arial" charset="0"/>
            </a:endParaRPr>
          </a:p>
        </p:txBody>
      </p:sp>
      <p:sp>
        <p:nvSpPr>
          <p:cNvPr id="3" name="Oval 2"/>
          <p:cNvSpPr>
            <a:spLocks noChangeArrowheads="1"/>
          </p:cNvSpPr>
          <p:nvPr/>
        </p:nvSpPr>
        <p:spPr bwMode="auto">
          <a:xfrm>
            <a:off x="8610600" y="1676400"/>
            <a:ext cx="2057400" cy="2971800"/>
          </a:xfrm>
          <a:prstGeom prst="ellipse">
            <a:avLst/>
          </a:prstGeom>
          <a:solidFill>
            <a:srgbClr val="C0504D">
              <a:alpha val="58823"/>
            </a:srgbClr>
          </a:solidFill>
          <a:ln w="9525">
            <a:solidFill>
              <a:srgbClr val="B6DCDF"/>
            </a:solidFill>
            <a:round/>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endParaRPr lang="x-none" altLang="x-none">
              <a:solidFill>
                <a:srgbClr val="FFFFFF"/>
              </a:solidFill>
              <a:latin typeface="Arial" charset="0"/>
            </a:endParaRPr>
          </a:p>
        </p:txBody>
      </p:sp>
      <p:sp>
        <p:nvSpPr>
          <p:cNvPr id="4" name="Right Arrow 3"/>
          <p:cNvSpPr>
            <a:spLocks noChangeArrowheads="1"/>
          </p:cNvSpPr>
          <p:nvPr/>
        </p:nvSpPr>
        <p:spPr bwMode="auto">
          <a:xfrm>
            <a:off x="3810000" y="2590800"/>
            <a:ext cx="4724400" cy="1295400"/>
          </a:xfrm>
          <a:prstGeom prst="rightArrow">
            <a:avLst>
              <a:gd name="adj1" fmla="val 50000"/>
              <a:gd name="adj2" fmla="val 49995"/>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000000">
                <a:alpha val="34998"/>
              </a:srgbClr>
            </a:outerShdw>
          </a:effectLst>
        </p:spPr>
        <p:txBody>
          <a:bodyPr anchor="ctr"/>
          <a:lstStyle/>
          <a:p>
            <a:pPr algn="ctr">
              <a:defRPr/>
            </a:pPr>
            <a:r>
              <a:rPr lang="en-US" sz="3600" dirty="0">
                <a:solidFill>
                  <a:schemeClr val="lt1"/>
                </a:solidFill>
                <a:latin typeface="+mn-lt"/>
                <a:ea typeface="+mn-ea"/>
              </a:rPr>
              <a:t>THE USUAL</a:t>
            </a:r>
          </a:p>
        </p:txBody>
      </p:sp>
      <p:sp>
        <p:nvSpPr>
          <p:cNvPr id="5" name="Oval 4"/>
          <p:cNvSpPr>
            <a:spLocks noChangeArrowheads="1"/>
          </p:cNvSpPr>
          <p:nvPr/>
        </p:nvSpPr>
        <p:spPr bwMode="auto">
          <a:xfrm>
            <a:off x="3352800" y="1371600"/>
            <a:ext cx="4343400" cy="3733800"/>
          </a:xfrm>
          <a:prstGeom prst="ellipse">
            <a:avLst/>
          </a:prstGeom>
          <a:solidFill>
            <a:srgbClr val="7575D1">
              <a:alpha val="69019"/>
            </a:srgbClr>
          </a:solidFill>
          <a:ln w="9525">
            <a:solidFill>
              <a:srgbClr val="B6DCDF"/>
            </a:solidFill>
            <a:round/>
            <a:headEnd/>
            <a:tailEnd/>
          </a:ln>
          <a:effectLst>
            <a:outerShdw blurRad="40000" dist="23000" dir="5400000" rotWithShape="0">
              <a:srgbClr val="000000">
                <a:alpha val="34998"/>
              </a:srgbClr>
            </a:outerShdw>
          </a:effectLst>
        </p:spPr>
        <p:txBody>
          <a:bodyPr anchor="ctr"/>
          <a:lstStyle/>
          <a:p>
            <a:pPr algn="ctr">
              <a:defRPr/>
            </a:pPr>
            <a:r>
              <a:rPr lang="en-US" dirty="0">
                <a:solidFill>
                  <a:schemeClr val="lt1"/>
                </a:solidFill>
                <a:latin typeface="+mn-lt"/>
                <a:ea typeface="+mn-ea"/>
              </a:rPr>
              <a:t>THE CORE OF</a:t>
            </a:r>
          </a:p>
          <a:p>
            <a:pPr algn="ctr">
              <a:defRPr/>
            </a:pPr>
            <a:r>
              <a:rPr lang="en-US" dirty="0">
                <a:solidFill>
                  <a:schemeClr val="lt1"/>
                </a:solidFill>
                <a:latin typeface="+mn-lt"/>
                <a:ea typeface="+mn-ea"/>
              </a:rPr>
              <a:t>IMPLEMENTATION RESEARCH</a:t>
            </a:r>
          </a:p>
        </p:txBody>
      </p:sp>
    </p:spTree>
    <p:extLst>
      <p:ext uri="{BB962C8B-B14F-4D97-AF65-F5344CB8AC3E}">
        <p14:creationId xmlns:p14="http://schemas.microsoft.com/office/powerpoint/2010/main" val="1445482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xit" presetSubtype="0" fill="hold" nodeType="clickEffect">
                                  <p:stCondLst>
                                    <p:cond delay="0"/>
                                  </p:stCondLst>
                                  <p:childTnLst>
                                    <p:set>
                                      <p:cBhvr>
                                        <p:cTn id="17" dur="1" fill="hold">
                                          <p:stCondLst>
                                            <p:cond delay="0"/>
                                          </p:stCondLst>
                                        </p:cTn>
                                        <p:tgtEl>
                                          <p:spTgt spid="4"/>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par>
                          <p:cTn id="22" fill="hold" nodeType="afterGroup">
                            <p:stCondLst>
                              <p:cond delay="0"/>
                            </p:stCondLst>
                            <p:childTnLst>
                              <p:par>
                                <p:cTn id="23" presetID="21"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mph" presetSubtype="0" fill="hold" nodeType="clickEffect">
                                  <p:stCondLst>
                                    <p:cond delay="0"/>
                                  </p:stCondLst>
                                  <p:childTnLst>
                                    <p:animScale>
                                      <p:cBhvr>
                                        <p:cTn id="29" dur="2000" fill="hold"/>
                                        <p:tgtEl>
                                          <p:spTgt spid="5"/>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altLang="x-none" sz="3600">
                <a:solidFill>
                  <a:schemeClr val="tx2"/>
                </a:solidFill>
              </a:rPr>
              <a:t>Model Examples</a:t>
            </a:r>
          </a:p>
        </p:txBody>
      </p:sp>
      <p:pic>
        <p:nvPicPr>
          <p:cNvPr id="327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1470" y="1424454"/>
            <a:ext cx="8517427" cy="40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468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altLang="x-none" sz="2800" dirty="0" err="1">
                <a:solidFill>
                  <a:schemeClr val="tx2"/>
                </a:solidFill>
              </a:rPr>
              <a:t>Tabak</a:t>
            </a:r>
            <a:r>
              <a:rPr lang="en-US" altLang="x-none" sz="2800" dirty="0">
                <a:solidFill>
                  <a:schemeClr val="tx2"/>
                </a:solidFill>
              </a:rPr>
              <a:t> et al. review of Implementation Science Models</a:t>
            </a:r>
          </a:p>
        </p:txBody>
      </p:sp>
      <p:sp>
        <p:nvSpPr>
          <p:cNvPr id="3" name="Content Placeholder 2"/>
          <p:cNvSpPr>
            <a:spLocks noGrp="1"/>
          </p:cNvSpPr>
          <p:nvPr>
            <p:ph idx="1"/>
          </p:nvPr>
        </p:nvSpPr>
        <p:spPr>
          <a:xfrm>
            <a:off x="1197373" y="1046652"/>
            <a:ext cx="9179080" cy="4585447"/>
          </a:xfrm>
        </p:spPr>
        <p:txBody>
          <a:bodyPr/>
          <a:lstStyle/>
          <a:p>
            <a:pPr>
              <a:defRPr/>
            </a:pPr>
            <a:r>
              <a:rPr lang="en-US" sz="3200" dirty="0">
                <a:ea typeface="+mn-ea"/>
                <a:cs typeface="+mn-cs"/>
              </a:rPr>
              <a:t>Identified 109 models</a:t>
            </a:r>
          </a:p>
          <a:p>
            <a:pPr>
              <a:defRPr/>
            </a:pPr>
            <a:r>
              <a:rPr lang="en-US" sz="3200" dirty="0">
                <a:ea typeface="+mn-ea"/>
                <a:cs typeface="+mn-cs"/>
              </a:rPr>
              <a:t>Exclusions</a:t>
            </a:r>
          </a:p>
          <a:p>
            <a:pPr lvl="1">
              <a:defRPr/>
            </a:pPr>
            <a:r>
              <a:rPr lang="en-US" sz="2400" dirty="0"/>
              <a:t>26 focus on practitioners</a:t>
            </a:r>
          </a:p>
          <a:p>
            <a:pPr lvl="1">
              <a:defRPr/>
            </a:pPr>
            <a:r>
              <a:rPr lang="en-US" sz="2400" dirty="0"/>
              <a:t>12 not applicable to local level dissemination</a:t>
            </a:r>
          </a:p>
          <a:p>
            <a:pPr lvl="1">
              <a:defRPr/>
            </a:pPr>
            <a:r>
              <a:rPr lang="en-US" sz="2400" dirty="0"/>
              <a:t>8 end of grant knowledge translation</a:t>
            </a:r>
          </a:p>
          <a:p>
            <a:pPr lvl="1">
              <a:defRPr/>
            </a:pPr>
            <a:r>
              <a:rPr lang="en-US" sz="2400" dirty="0"/>
              <a:t>2 duplicates</a:t>
            </a:r>
          </a:p>
          <a:p>
            <a:pPr>
              <a:defRPr/>
            </a:pPr>
            <a:r>
              <a:rPr lang="en-US" sz="2400" dirty="0">
                <a:ea typeface="+mn-ea"/>
                <a:cs typeface="+mn-cs"/>
              </a:rPr>
              <a:t>Included 61 models</a:t>
            </a:r>
          </a:p>
          <a:p>
            <a:pPr>
              <a:defRPr/>
            </a:pPr>
            <a:r>
              <a:rPr lang="en-US" sz="2400" dirty="0">
                <a:ea typeface="+mn-ea"/>
                <a:cs typeface="+mn-cs"/>
              </a:rPr>
              <a:t>Across Construct Flexibility, SEF, D/I</a:t>
            </a:r>
            <a:endParaRPr lang="en-US" sz="3200" dirty="0">
              <a:ea typeface="+mn-ea"/>
              <a:cs typeface="+mn-cs"/>
            </a:endParaRPr>
          </a:p>
          <a:p>
            <a:pPr marL="0" indent="0">
              <a:buNone/>
              <a:defRPr/>
            </a:pPr>
            <a:endParaRPr lang="en-US" sz="2400" dirty="0">
              <a:ea typeface="+mn-ea"/>
              <a:cs typeface="+mn-cs"/>
            </a:endParaRPr>
          </a:p>
          <a:p>
            <a:pPr marL="0" indent="0">
              <a:buNone/>
              <a:defRPr/>
            </a:pPr>
            <a:r>
              <a:rPr lang="en-US" sz="2400" dirty="0">
                <a:ea typeface="+mn-ea"/>
                <a:cs typeface="+mn-cs"/>
              </a:rPr>
              <a:t>See </a:t>
            </a:r>
            <a:r>
              <a:rPr lang="en-US" sz="2400" dirty="0">
                <a:ea typeface="+mn-ea"/>
                <a:cs typeface="+mn-cs"/>
                <a:hlinkClick r:id="rId2"/>
              </a:rPr>
              <a:t>http://www.dissemination-implementation.org</a:t>
            </a:r>
            <a:r>
              <a:rPr lang="en-US" sz="2400" dirty="0">
                <a:ea typeface="+mn-ea"/>
                <a:cs typeface="+mn-cs"/>
              </a:rPr>
              <a:t> </a:t>
            </a:r>
          </a:p>
        </p:txBody>
      </p:sp>
      <p:sp>
        <p:nvSpPr>
          <p:cNvPr id="2" name="TextBox 1"/>
          <p:cNvSpPr txBox="1"/>
          <p:nvPr/>
        </p:nvSpPr>
        <p:spPr>
          <a:xfrm>
            <a:off x="6487240" y="6309795"/>
            <a:ext cx="5340928" cy="369332"/>
          </a:xfrm>
          <a:prstGeom prst="rect">
            <a:avLst/>
          </a:prstGeom>
          <a:noFill/>
        </p:spPr>
        <p:txBody>
          <a:bodyPr wrap="square" rtlCol="0">
            <a:spAutoFit/>
          </a:bodyPr>
          <a:lstStyle/>
          <a:p>
            <a:r>
              <a:rPr lang="en-US" dirty="0" err="1"/>
              <a:t>Tabak</a:t>
            </a:r>
            <a:r>
              <a:rPr lang="en-US" dirty="0"/>
              <a:t>, </a:t>
            </a:r>
            <a:r>
              <a:rPr lang="en-US" dirty="0" err="1"/>
              <a:t>Khoong</a:t>
            </a:r>
            <a:r>
              <a:rPr lang="en-US" dirty="0"/>
              <a:t>, Chambers, </a:t>
            </a:r>
            <a:r>
              <a:rPr lang="en-US" dirty="0" err="1"/>
              <a:t>Brownson</a:t>
            </a:r>
            <a:r>
              <a:rPr lang="en-US" dirty="0"/>
              <a:t>, </a:t>
            </a:r>
            <a:r>
              <a:rPr lang="en-US" i="1" dirty="0"/>
              <a:t>AJPM, 2012</a:t>
            </a:r>
            <a:endParaRPr lang="en-US" dirty="0"/>
          </a:p>
        </p:txBody>
      </p:sp>
    </p:spTree>
    <p:extLst>
      <p:ext uri="{BB962C8B-B14F-4D97-AF65-F5344CB8AC3E}">
        <p14:creationId xmlns:p14="http://schemas.microsoft.com/office/powerpoint/2010/main" val="285387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altLang="x-none" sz="3600">
                <a:solidFill>
                  <a:schemeClr val="tx2"/>
                </a:solidFill>
              </a:rPr>
              <a:t>Roger</a:t>
            </a:r>
            <a:r>
              <a:rPr lang="en-US" altLang="en-US" sz="3600">
                <a:solidFill>
                  <a:schemeClr val="tx2"/>
                </a:solidFill>
              </a:rPr>
              <a:t>’</a:t>
            </a:r>
            <a:r>
              <a:rPr lang="en-US" altLang="x-none" sz="3600">
                <a:solidFill>
                  <a:schemeClr val="tx2"/>
                </a:solidFill>
              </a:rPr>
              <a:t>s Diffusion of Innovations</a:t>
            </a:r>
          </a:p>
        </p:txBody>
      </p:sp>
      <p:grpSp>
        <p:nvGrpSpPr>
          <p:cNvPr id="33794" name="Group 30"/>
          <p:cNvGrpSpPr>
            <a:grpSpLocks/>
          </p:cNvGrpSpPr>
          <p:nvPr/>
        </p:nvGrpSpPr>
        <p:grpSpPr bwMode="auto">
          <a:xfrm>
            <a:off x="2112963" y="1795463"/>
            <a:ext cx="8001000" cy="3382962"/>
            <a:chOff x="528638" y="2332459"/>
            <a:chExt cx="8001000" cy="3382541"/>
          </a:xfrm>
        </p:grpSpPr>
        <p:grpSp>
          <p:nvGrpSpPr>
            <p:cNvPr id="33797" name="Group 3"/>
            <p:cNvGrpSpPr>
              <a:grpSpLocks/>
            </p:cNvGrpSpPr>
            <p:nvPr/>
          </p:nvGrpSpPr>
          <p:grpSpPr bwMode="auto">
            <a:xfrm>
              <a:off x="528638" y="2332459"/>
              <a:ext cx="8001000" cy="3003550"/>
              <a:chOff x="528638" y="2254250"/>
              <a:chExt cx="8001000" cy="3003550"/>
            </a:xfrm>
          </p:grpSpPr>
          <p:sp>
            <p:nvSpPr>
              <p:cNvPr id="33800" name="Text Box 4"/>
              <p:cNvSpPr txBox="1">
                <a:spLocks noChangeArrowheads="1"/>
              </p:cNvSpPr>
              <p:nvPr/>
            </p:nvSpPr>
            <p:spPr bwMode="auto">
              <a:xfrm>
                <a:off x="528638" y="2254250"/>
                <a:ext cx="2546350" cy="849313"/>
              </a:xfrm>
              <a:prstGeom prst="rect">
                <a:avLst/>
              </a:prstGeom>
              <a:solidFill>
                <a:srgbClr val="FFFFFF"/>
              </a:solidFill>
              <a:ln w="9525">
                <a:solidFill>
                  <a:schemeClr val="accent1">
                    <a:shade val="95000"/>
                    <a:satMod val="105000"/>
                  </a:schemeClr>
                </a:solidFill>
                <a:miter lim="800000"/>
                <a:headEnd/>
                <a:tailEnd/>
              </a:ln>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2000">
                    <a:solidFill>
                      <a:srgbClr val="000000"/>
                    </a:solidFill>
                    <a:latin typeface="Arial" charset="0"/>
                  </a:rPr>
                  <a:t>Characteristics of the intervention</a:t>
                </a:r>
              </a:p>
            </p:txBody>
          </p:sp>
          <p:sp>
            <p:nvSpPr>
              <p:cNvPr id="33801" name="Text Box 5"/>
              <p:cNvSpPr txBox="1">
                <a:spLocks noChangeArrowheads="1"/>
              </p:cNvSpPr>
              <p:nvPr/>
            </p:nvSpPr>
            <p:spPr bwMode="auto">
              <a:xfrm>
                <a:off x="785813" y="3432175"/>
                <a:ext cx="2030412" cy="750888"/>
              </a:xfrm>
              <a:prstGeom prst="rect">
                <a:avLst/>
              </a:prstGeom>
              <a:solidFill>
                <a:srgbClr val="FFFFFF"/>
              </a:solidFill>
              <a:ln w="9525">
                <a:solidFill>
                  <a:schemeClr val="accent1">
                    <a:shade val="95000"/>
                    <a:satMod val="105000"/>
                  </a:schemeClr>
                </a:solidFill>
                <a:miter lim="800000"/>
                <a:headEnd/>
                <a:tailEnd/>
              </a:ln>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2000">
                    <a:solidFill>
                      <a:srgbClr val="000000"/>
                    </a:solidFill>
                    <a:latin typeface="Arial" charset="0"/>
                  </a:rPr>
                  <a:t>Organizational characteristics</a:t>
                </a:r>
              </a:p>
            </p:txBody>
          </p:sp>
          <p:sp>
            <p:nvSpPr>
              <p:cNvPr id="33802" name="Text Box 6"/>
              <p:cNvSpPr txBox="1">
                <a:spLocks noChangeArrowheads="1"/>
              </p:cNvSpPr>
              <p:nvPr/>
            </p:nvSpPr>
            <p:spPr bwMode="auto">
              <a:xfrm>
                <a:off x="788988" y="4522788"/>
                <a:ext cx="2022475" cy="735012"/>
              </a:xfrm>
              <a:prstGeom prst="rect">
                <a:avLst/>
              </a:prstGeom>
              <a:solidFill>
                <a:srgbClr val="FFFFFF"/>
              </a:solidFill>
              <a:ln w="9525">
                <a:solidFill>
                  <a:schemeClr val="accent1">
                    <a:shade val="95000"/>
                    <a:satMod val="105000"/>
                  </a:schemeClr>
                </a:solidFill>
                <a:miter lim="800000"/>
                <a:headEnd/>
                <a:tailEnd/>
              </a:ln>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2000">
                    <a:solidFill>
                      <a:srgbClr val="000000"/>
                    </a:solidFill>
                    <a:latin typeface="Arial" charset="0"/>
                  </a:rPr>
                  <a:t>Environmental context</a:t>
                </a:r>
              </a:p>
              <a:p>
                <a:pPr eaLnBrk="1" hangingPunct="1"/>
                <a:endParaRPr lang="en-US" altLang="x-none" sz="2000">
                  <a:solidFill>
                    <a:srgbClr val="000000"/>
                  </a:solidFill>
                  <a:latin typeface="Arial" charset="0"/>
                </a:endParaRPr>
              </a:p>
            </p:txBody>
          </p:sp>
          <p:sp>
            <p:nvSpPr>
              <p:cNvPr id="33803" name="Text Box 7"/>
              <p:cNvSpPr txBox="1">
                <a:spLocks noChangeArrowheads="1"/>
              </p:cNvSpPr>
              <p:nvPr/>
            </p:nvSpPr>
            <p:spPr bwMode="auto">
              <a:xfrm>
                <a:off x="3154363" y="3467100"/>
                <a:ext cx="1285875" cy="682625"/>
              </a:xfrm>
              <a:prstGeom prst="rect">
                <a:avLst/>
              </a:prstGeom>
              <a:solidFill>
                <a:srgbClr val="FFFFFF"/>
              </a:solidFill>
              <a:ln w="9525">
                <a:solidFill>
                  <a:schemeClr val="accent1">
                    <a:shade val="95000"/>
                    <a:satMod val="105000"/>
                  </a:schemeClr>
                </a:solidFill>
                <a:miter lim="800000"/>
                <a:headEnd/>
                <a:tailEnd/>
              </a:ln>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2000">
                    <a:solidFill>
                      <a:srgbClr val="000000"/>
                    </a:solidFill>
                    <a:latin typeface="Arial" charset="0"/>
                  </a:rPr>
                  <a:t>Adoption decision</a:t>
                </a:r>
              </a:p>
            </p:txBody>
          </p:sp>
          <p:sp>
            <p:nvSpPr>
              <p:cNvPr id="33804" name="Text Box 8"/>
              <p:cNvSpPr txBox="1">
                <a:spLocks noChangeArrowheads="1"/>
              </p:cNvSpPr>
              <p:nvPr/>
            </p:nvSpPr>
            <p:spPr bwMode="auto">
              <a:xfrm>
                <a:off x="4738688" y="3408363"/>
                <a:ext cx="1968500" cy="800100"/>
              </a:xfrm>
              <a:prstGeom prst="rect">
                <a:avLst/>
              </a:prstGeom>
              <a:solidFill>
                <a:srgbClr val="FFFFFF"/>
              </a:solidFill>
              <a:ln w="9525">
                <a:solidFill>
                  <a:schemeClr val="accent1">
                    <a:shade val="95000"/>
                    <a:satMod val="105000"/>
                  </a:schemeClr>
                </a:solidFill>
                <a:miter lim="800000"/>
                <a:headEnd/>
                <a:tailEnd/>
              </a:ln>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2000">
                    <a:solidFill>
                      <a:srgbClr val="000000"/>
                    </a:solidFill>
                    <a:latin typeface="Arial" charset="0"/>
                  </a:rPr>
                  <a:t>Effective implementation</a:t>
                </a:r>
              </a:p>
            </p:txBody>
          </p:sp>
          <p:sp>
            <p:nvSpPr>
              <p:cNvPr id="33805" name="Text Box 9"/>
              <p:cNvSpPr txBox="1">
                <a:spLocks noChangeArrowheads="1"/>
              </p:cNvSpPr>
              <p:nvPr/>
            </p:nvSpPr>
            <p:spPr bwMode="auto">
              <a:xfrm>
                <a:off x="7018338" y="3463925"/>
                <a:ext cx="1511300" cy="687388"/>
              </a:xfrm>
              <a:prstGeom prst="rect">
                <a:avLst/>
              </a:prstGeom>
              <a:solidFill>
                <a:srgbClr val="FFFFFF"/>
              </a:solidFill>
              <a:ln w="9525">
                <a:solidFill>
                  <a:schemeClr val="accent1">
                    <a:shade val="95000"/>
                    <a:satMod val="105000"/>
                  </a:schemeClr>
                </a:solidFill>
                <a:miter lim="800000"/>
                <a:headEnd/>
                <a:tailEnd/>
              </a:ln>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2000">
                    <a:solidFill>
                      <a:srgbClr val="000000"/>
                    </a:solidFill>
                    <a:latin typeface="Arial" charset="0"/>
                  </a:rPr>
                  <a:t>Outcomes</a:t>
                </a:r>
              </a:p>
            </p:txBody>
          </p:sp>
          <p:cxnSp>
            <p:nvCxnSpPr>
              <p:cNvPr id="33806" name="AutoShape 17"/>
              <p:cNvCxnSpPr>
                <a:cxnSpLocks noChangeShapeType="1"/>
                <a:stCxn id="33800" idx="3"/>
                <a:endCxn id="33803" idx="0"/>
              </p:cNvCxnSpPr>
              <p:nvPr/>
            </p:nvCxnSpPr>
            <p:spPr bwMode="auto">
              <a:xfrm>
                <a:off x="3074988" y="2679700"/>
                <a:ext cx="722312" cy="787400"/>
              </a:xfrm>
              <a:prstGeom prst="straightConnector1">
                <a:avLst/>
              </a:prstGeom>
              <a:noFill/>
              <a:ln w="9525">
                <a:solidFill>
                  <a:schemeClr val="accent1">
                    <a:shade val="95000"/>
                    <a:satMod val="105000"/>
                  </a:schemeClr>
                </a:solidFill>
                <a:round/>
                <a:headEnd/>
                <a:tailEnd type="triangle" w="med" len="med"/>
              </a:ln>
              <a:extLst>
                <a:ext uri="{909E8E84-426E-40DD-AFC4-6F175D3DCCD1}">
                  <a14:hiddenFill xmlns:a14="http://schemas.microsoft.com/office/drawing/2010/main">
                    <a:noFill/>
                  </a14:hiddenFill>
                </a:ext>
              </a:extLst>
            </p:spPr>
          </p:cxnSp>
          <p:cxnSp>
            <p:nvCxnSpPr>
              <p:cNvPr id="33807" name="AutoShape 18"/>
              <p:cNvCxnSpPr>
                <a:cxnSpLocks noChangeShapeType="1"/>
                <a:stCxn id="33800" idx="3"/>
                <a:endCxn id="33804" idx="0"/>
              </p:cNvCxnSpPr>
              <p:nvPr/>
            </p:nvCxnSpPr>
            <p:spPr bwMode="auto">
              <a:xfrm>
                <a:off x="3074988" y="2679700"/>
                <a:ext cx="2647950" cy="728663"/>
              </a:xfrm>
              <a:prstGeom prst="straightConnector1">
                <a:avLst/>
              </a:prstGeom>
              <a:noFill/>
              <a:ln w="9525">
                <a:solidFill>
                  <a:schemeClr val="accent1">
                    <a:shade val="95000"/>
                    <a:satMod val="105000"/>
                  </a:schemeClr>
                </a:solidFill>
                <a:round/>
                <a:headEnd/>
                <a:tailEnd type="triangle" w="med" len="med"/>
              </a:ln>
              <a:extLst>
                <a:ext uri="{909E8E84-426E-40DD-AFC4-6F175D3DCCD1}">
                  <a14:hiddenFill xmlns:a14="http://schemas.microsoft.com/office/drawing/2010/main">
                    <a:noFill/>
                  </a14:hiddenFill>
                </a:ext>
              </a:extLst>
            </p:spPr>
          </p:cxnSp>
          <p:cxnSp>
            <p:nvCxnSpPr>
              <p:cNvPr id="33808" name="AutoShape 19"/>
              <p:cNvCxnSpPr>
                <a:cxnSpLocks noChangeShapeType="1"/>
                <a:stCxn id="33802" idx="3"/>
                <a:endCxn id="33803" idx="2"/>
              </p:cNvCxnSpPr>
              <p:nvPr/>
            </p:nvCxnSpPr>
            <p:spPr bwMode="auto">
              <a:xfrm flipV="1">
                <a:off x="2811463" y="4149725"/>
                <a:ext cx="985837" cy="741363"/>
              </a:xfrm>
              <a:prstGeom prst="straightConnector1">
                <a:avLst/>
              </a:prstGeom>
              <a:noFill/>
              <a:ln w="9525">
                <a:solidFill>
                  <a:schemeClr val="accent1">
                    <a:shade val="95000"/>
                    <a:satMod val="105000"/>
                  </a:schemeClr>
                </a:solidFill>
                <a:round/>
                <a:headEnd/>
                <a:tailEnd type="triangle" w="med" len="med"/>
              </a:ln>
              <a:extLst>
                <a:ext uri="{909E8E84-426E-40DD-AFC4-6F175D3DCCD1}">
                  <a14:hiddenFill xmlns:a14="http://schemas.microsoft.com/office/drawing/2010/main">
                    <a:noFill/>
                  </a14:hiddenFill>
                </a:ext>
              </a:extLst>
            </p:spPr>
          </p:cxnSp>
          <p:cxnSp>
            <p:nvCxnSpPr>
              <p:cNvPr id="33809" name="AutoShape 20"/>
              <p:cNvCxnSpPr>
                <a:cxnSpLocks noChangeShapeType="1"/>
                <a:stCxn id="33801" idx="3"/>
                <a:endCxn id="33803" idx="1"/>
              </p:cNvCxnSpPr>
              <p:nvPr/>
            </p:nvCxnSpPr>
            <p:spPr bwMode="auto">
              <a:xfrm>
                <a:off x="2816225" y="3808413"/>
                <a:ext cx="338138" cy="0"/>
              </a:xfrm>
              <a:prstGeom prst="straightConnector1">
                <a:avLst/>
              </a:prstGeom>
              <a:noFill/>
              <a:ln w="9525">
                <a:solidFill>
                  <a:schemeClr val="accent1">
                    <a:shade val="95000"/>
                    <a:satMod val="105000"/>
                  </a:schemeClr>
                </a:solidFill>
                <a:round/>
                <a:headEnd/>
                <a:tailEnd type="triangle" w="med" len="med"/>
              </a:ln>
              <a:extLst>
                <a:ext uri="{909E8E84-426E-40DD-AFC4-6F175D3DCCD1}">
                  <a14:hiddenFill xmlns:a14="http://schemas.microsoft.com/office/drawing/2010/main">
                    <a:noFill/>
                  </a14:hiddenFill>
                </a:ext>
              </a:extLst>
            </p:spPr>
          </p:cxnSp>
          <p:cxnSp>
            <p:nvCxnSpPr>
              <p:cNvPr id="33810" name="AutoShape 21"/>
              <p:cNvCxnSpPr>
                <a:cxnSpLocks noChangeShapeType="1"/>
                <a:stCxn id="33802" idx="3"/>
                <a:endCxn id="33804" idx="2"/>
              </p:cNvCxnSpPr>
              <p:nvPr/>
            </p:nvCxnSpPr>
            <p:spPr bwMode="auto">
              <a:xfrm flipV="1">
                <a:off x="2811463" y="4208463"/>
                <a:ext cx="2911475" cy="682625"/>
              </a:xfrm>
              <a:prstGeom prst="straightConnector1">
                <a:avLst/>
              </a:prstGeom>
              <a:noFill/>
              <a:ln w="9525">
                <a:solidFill>
                  <a:schemeClr val="accent1">
                    <a:shade val="95000"/>
                    <a:satMod val="105000"/>
                  </a:schemeClr>
                </a:solidFill>
                <a:round/>
                <a:headEnd/>
                <a:tailEnd type="triangle" w="med" len="med"/>
              </a:ln>
              <a:extLst>
                <a:ext uri="{909E8E84-426E-40DD-AFC4-6F175D3DCCD1}">
                  <a14:hiddenFill xmlns:a14="http://schemas.microsoft.com/office/drawing/2010/main">
                    <a:noFill/>
                  </a14:hiddenFill>
                </a:ext>
              </a:extLst>
            </p:spPr>
          </p:cxnSp>
          <p:cxnSp>
            <p:nvCxnSpPr>
              <p:cNvPr id="33811" name="AutoShape 22"/>
              <p:cNvCxnSpPr>
                <a:cxnSpLocks noChangeShapeType="1"/>
                <a:stCxn id="33803" idx="3"/>
                <a:endCxn id="33804" idx="1"/>
              </p:cNvCxnSpPr>
              <p:nvPr/>
            </p:nvCxnSpPr>
            <p:spPr bwMode="auto">
              <a:xfrm>
                <a:off x="4440238" y="3808413"/>
                <a:ext cx="298450" cy="0"/>
              </a:xfrm>
              <a:prstGeom prst="straightConnector1">
                <a:avLst/>
              </a:prstGeom>
              <a:noFill/>
              <a:ln w="9525">
                <a:solidFill>
                  <a:schemeClr val="accent1">
                    <a:shade val="95000"/>
                    <a:satMod val="105000"/>
                  </a:schemeClr>
                </a:solidFill>
                <a:round/>
                <a:headEnd/>
                <a:tailEnd type="triangle" w="med" len="med"/>
              </a:ln>
              <a:extLst>
                <a:ext uri="{909E8E84-426E-40DD-AFC4-6F175D3DCCD1}">
                  <a14:hiddenFill xmlns:a14="http://schemas.microsoft.com/office/drawing/2010/main">
                    <a:noFill/>
                  </a14:hiddenFill>
                </a:ext>
              </a:extLst>
            </p:spPr>
          </p:cxnSp>
          <p:cxnSp>
            <p:nvCxnSpPr>
              <p:cNvPr id="33812" name="AutoShape 23"/>
              <p:cNvCxnSpPr>
                <a:cxnSpLocks noChangeShapeType="1"/>
                <a:stCxn id="33804" idx="3"/>
                <a:endCxn id="33805" idx="1"/>
              </p:cNvCxnSpPr>
              <p:nvPr/>
            </p:nvCxnSpPr>
            <p:spPr bwMode="auto">
              <a:xfrm>
                <a:off x="6707188" y="3808413"/>
                <a:ext cx="311150" cy="0"/>
              </a:xfrm>
              <a:prstGeom prst="straightConnector1">
                <a:avLst/>
              </a:prstGeom>
              <a:noFill/>
              <a:ln w="9525">
                <a:solidFill>
                  <a:schemeClr val="accent1">
                    <a:shade val="95000"/>
                    <a:satMod val="105000"/>
                  </a:schemeClr>
                </a:solidFill>
                <a:round/>
                <a:headEnd/>
                <a:tailEnd type="triangle" w="med" len="med"/>
              </a:ln>
              <a:extLst>
                <a:ext uri="{909E8E84-426E-40DD-AFC4-6F175D3DCCD1}">
                  <a14:hiddenFill xmlns:a14="http://schemas.microsoft.com/office/drawing/2010/main">
                    <a:noFill/>
                  </a14:hiddenFill>
                </a:ext>
              </a:extLst>
            </p:spPr>
          </p:cxnSp>
          <p:cxnSp>
            <p:nvCxnSpPr>
              <p:cNvPr id="33813" name="AutoShape 24"/>
              <p:cNvCxnSpPr>
                <a:cxnSpLocks noChangeShapeType="1"/>
                <a:stCxn id="33801" idx="1"/>
                <a:endCxn id="33804" idx="2"/>
              </p:cNvCxnSpPr>
              <p:nvPr/>
            </p:nvCxnSpPr>
            <p:spPr bwMode="auto">
              <a:xfrm rot="10800000" flipH="1" flipV="1">
                <a:off x="785813" y="3808413"/>
                <a:ext cx="4937125" cy="400050"/>
              </a:xfrm>
              <a:prstGeom prst="bentConnector4">
                <a:avLst>
                  <a:gd name="adj1" fmla="val -4630"/>
                  <a:gd name="adj2" fmla="val 464681"/>
                </a:avLst>
              </a:prstGeom>
              <a:noFill/>
              <a:ln w="9525">
                <a:solidFill>
                  <a:schemeClr val="accent1">
                    <a:shade val="95000"/>
                    <a:satMod val="105000"/>
                  </a:schemeClr>
                </a:solidFill>
                <a:miter lim="800000"/>
                <a:headEnd/>
                <a:tailEnd type="triangle" w="med" len="med"/>
              </a:ln>
              <a:extLst>
                <a:ext uri="{909E8E84-426E-40DD-AFC4-6F175D3DCCD1}">
                  <a14:hiddenFill xmlns:a14="http://schemas.microsoft.com/office/drawing/2010/main">
                    <a:noFill/>
                  </a14:hiddenFill>
                </a:ext>
              </a:extLst>
            </p:spPr>
          </p:cxnSp>
        </p:grpSp>
        <p:cxnSp>
          <p:nvCxnSpPr>
            <p:cNvPr id="33798" name="Straight Connector 27"/>
            <p:cNvCxnSpPr>
              <a:cxnSpLocks noChangeShapeType="1"/>
            </p:cNvCxnSpPr>
            <p:nvPr/>
          </p:nvCxnSpPr>
          <p:spPr bwMode="auto">
            <a:xfrm>
              <a:off x="5722938" y="5715000"/>
              <a:ext cx="2278062" cy="0"/>
            </a:xfrm>
            <a:prstGeom prst="line">
              <a:avLst/>
            </a:prstGeom>
            <a:noFill/>
            <a:ln w="9525">
              <a:solidFill>
                <a:schemeClr val="accent1">
                  <a:shade val="95000"/>
                  <a:satMod val="105000"/>
                </a:schemeClr>
              </a:solidFill>
              <a:round/>
              <a:headEnd/>
              <a:tailEnd/>
            </a:ln>
            <a:extLst>
              <a:ext uri="{909E8E84-426E-40DD-AFC4-6F175D3DCCD1}">
                <a14:hiddenFill xmlns:a14="http://schemas.microsoft.com/office/drawing/2010/main">
                  <a:noFill/>
                </a14:hiddenFill>
              </a:ext>
            </a:extLst>
          </p:spPr>
        </p:cxnSp>
        <p:cxnSp>
          <p:nvCxnSpPr>
            <p:cNvPr id="33799" name="Straight Arrow Connector 29"/>
            <p:cNvCxnSpPr>
              <a:cxnSpLocks noChangeShapeType="1"/>
            </p:cNvCxnSpPr>
            <p:nvPr/>
          </p:nvCxnSpPr>
          <p:spPr bwMode="auto">
            <a:xfrm flipV="1">
              <a:off x="8001000" y="4286673"/>
              <a:ext cx="0" cy="1428327"/>
            </a:xfrm>
            <a:prstGeom prst="straightConnector1">
              <a:avLst/>
            </a:prstGeom>
            <a:noFill/>
            <a:ln w="9525">
              <a:solidFill>
                <a:schemeClr val="accent1">
                  <a:shade val="95000"/>
                  <a:satMod val="105000"/>
                </a:schemeClr>
              </a:solidFill>
              <a:round/>
              <a:headEnd/>
              <a:tailEnd type="arrow" w="med" len="med"/>
            </a:ln>
            <a:extLst>
              <a:ext uri="{909E8E84-426E-40DD-AFC4-6F175D3DCCD1}">
                <a14:hiddenFill xmlns:a14="http://schemas.microsoft.com/office/drawing/2010/main">
                  <a:noFill/>
                </a14:hiddenFill>
              </a:ext>
            </a:extLst>
          </p:spPr>
        </p:cxnSp>
      </p:grpSp>
      <p:sp>
        <p:nvSpPr>
          <p:cNvPr id="33795" name="Rectangle 31"/>
          <p:cNvSpPr>
            <a:spLocks noChangeArrowheads="1"/>
          </p:cNvSpPr>
          <p:nvPr/>
        </p:nvSpPr>
        <p:spPr bwMode="auto">
          <a:xfrm>
            <a:off x="2343150" y="5334000"/>
            <a:ext cx="1771650" cy="954088"/>
          </a:xfrm>
          <a:prstGeom prst="rect">
            <a:avLst/>
          </a:prstGeom>
          <a:noFill/>
          <a:ln w="9525">
            <a:solidFill>
              <a:schemeClr val="accent1">
                <a:shade val="95000"/>
                <a:satMod val="10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1400" dirty="0"/>
              <a:t>CIPRS: </a:t>
            </a:r>
            <a:r>
              <a:rPr lang="en-US" altLang="x-none" sz="1400" dirty="0" err="1"/>
              <a:t>Stetler</a:t>
            </a:r>
            <a:r>
              <a:rPr lang="en-US" altLang="x-none" sz="1400" dirty="0"/>
              <a:t> &amp; </a:t>
            </a:r>
            <a:r>
              <a:rPr lang="en-US" altLang="x-none" sz="1400" dirty="0" err="1"/>
              <a:t>Damschroder</a:t>
            </a:r>
            <a:r>
              <a:rPr lang="en-US" altLang="x-none" sz="1400" dirty="0"/>
              <a:t> Theoretical Frameworks</a:t>
            </a:r>
          </a:p>
        </p:txBody>
      </p:sp>
      <p:sp>
        <p:nvSpPr>
          <p:cNvPr id="33796" name="Text Box 26"/>
          <p:cNvSpPr txBox="1">
            <a:spLocks noChangeArrowheads="1"/>
          </p:cNvSpPr>
          <p:nvPr/>
        </p:nvSpPr>
        <p:spPr bwMode="auto">
          <a:xfrm>
            <a:off x="4400550" y="5457826"/>
            <a:ext cx="4572000" cy="708025"/>
          </a:xfrm>
          <a:prstGeom prst="rect">
            <a:avLst/>
          </a:prstGeom>
          <a:noFill/>
          <a:ln w="9525">
            <a:solidFill>
              <a:schemeClr val="accent1">
                <a:shade val="95000"/>
                <a:satMod val="10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1000" dirty="0" err="1">
                <a:latin typeface="Times New Roman" charset="0"/>
              </a:rPr>
              <a:t>Krein</a:t>
            </a:r>
            <a:r>
              <a:rPr lang="en-US" altLang="x-none" sz="1000" dirty="0">
                <a:latin typeface="Times New Roman" charset="0"/>
              </a:rPr>
              <a:t> SL, Olmsted RN, Hofer TP, Kowalski C, Forman J, </a:t>
            </a:r>
            <a:r>
              <a:rPr lang="en-US" altLang="x-none" sz="1000" dirty="0" err="1">
                <a:latin typeface="Times New Roman" charset="0"/>
              </a:rPr>
              <a:t>Banaszak-Holl</a:t>
            </a:r>
            <a:r>
              <a:rPr lang="en-US" altLang="x-none" sz="1000" dirty="0">
                <a:latin typeface="Times New Roman" charset="0"/>
              </a:rPr>
              <a:t> J, et al. Translating infection prevention evidence into practice using quantitative and qualitative research. </a:t>
            </a:r>
            <a:r>
              <a:rPr lang="en-US" altLang="x-none" sz="1000" i="1" dirty="0">
                <a:latin typeface="Times New Roman" charset="0"/>
              </a:rPr>
              <a:t>Am. J. Infect. Control</a:t>
            </a:r>
            <a:r>
              <a:rPr lang="en-US" altLang="x-none" sz="1000" dirty="0">
                <a:latin typeface="Times New Roman" charset="0"/>
              </a:rPr>
              <a:t> 2006;34(8):507-12.</a:t>
            </a:r>
          </a:p>
          <a:p>
            <a:pPr eaLnBrk="1" hangingPunct="1"/>
            <a:endParaRPr lang="en-US" altLang="x-none" sz="1000" dirty="0">
              <a:latin typeface="Times New Roman" charset="0"/>
            </a:endParaRPr>
          </a:p>
        </p:txBody>
      </p:sp>
    </p:spTree>
    <p:extLst>
      <p:ext uri="{BB962C8B-B14F-4D97-AF65-F5344CB8AC3E}">
        <p14:creationId xmlns:p14="http://schemas.microsoft.com/office/powerpoint/2010/main" val="2137555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15"/>
          <p:cNvGrpSpPr>
            <a:grpSpLocks/>
          </p:cNvGrpSpPr>
          <p:nvPr/>
        </p:nvGrpSpPr>
        <p:grpSpPr bwMode="auto">
          <a:xfrm>
            <a:off x="1524001" y="457200"/>
            <a:ext cx="9128125" cy="5943600"/>
            <a:chOff x="0" y="0"/>
            <a:chExt cx="9128125" cy="5943600"/>
          </a:xfrm>
        </p:grpSpPr>
        <p:sp>
          <p:nvSpPr>
            <p:cNvPr id="10" name="Rounded Rectangle 9"/>
            <p:cNvSpPr/>
            <p:nvPr/>
          </p:nvSpPr>
          <p:spPr>
            <a:xfrm>
              <a:off x="0" y="0"/>
              <a:ext cx="2193925" cy="5943600"/>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lstStyle/>
            <a:p>
              <a:pPr algn="ctr">
                <a:defRPr/>
              </a:pPr>
              <a:r>
                <a:rPr lang="en-US" sz="1200" b="1" dirty="0">
                  <a:solidFill>
                    <a:srgbClr val="000000"/>
                  </a:solidFill>
                  <a:cs typeface="Arial" pitchFamily="34" charset="0"/>
                </a:rPr>
                <a:t>EXPLORATION</a:t>
              </a:r>
            </a:p>
            <a:p>
              <a:pPr>
                <a:defRPr/>
              </a:pPr>
              <a:endParaRPr lang="en-US" sz="1000" b="1" u="sng" dirty="0">
                <a:solidFill>
                  <a:srgbClr val="000000"/>
                </a:solidFill>
                <a:cs typeface="Arial" pitchFamily="34" charset="0"/>
              </a:endParaRPr>
            </a:p>
            <a:p>
              <a:pPr>
                <a:defRPr/>
              </a:pPr>
              <a:endParaRPr lang="en-US" sz="1000" b="1" i="1" u="sng" dirty="0">
                <a:solidFill>
                  <a:srgbClr val="000000"/>
                </a:solidFill>
                <a:cs typeface="Arial" pitchFamily="34" charset="0"/>
              </a:endParaRPr>
            </a:p>
            <a:p>
              <a:pPr>
                <a:defRPr/>
              </a:pPr>
              <a:r>
                <a:rPr lang="en-US" sz="1000" b="1" i="1" u="sng" dirty="0">
                  <a:solidFill>
                    <a:srgbClr val="000000"/>
                  </a:solidFill>
                  <a:cs typeface="Arial" pitchFamily="34" charset="0"/>
                </a:rPr>
                <a:t>OUTER CONTEXT</a:t>
              </a:r>
            </a:p>
            <a:p>
              <a:pPr>
                <a:defRPr/>
              </a:pPr>
              <a:r>
                <a:rPr lang="en-US" sz="1000" dirty="0">
                  <a:solidFill>
                    <a:srgbClr val="000000"/>
                  </a:solidFill>
                  <a:cs typeface="Arial" pitchFamily="34" charset="0"/>
                </a:rPr>
                <a:t>Sociopolitical Context</a:t>
              </a:r>
            </a:p>
            <a:p>
              <a:pPr>
                <a:defRPr/>
              </a:pPr>
              <a:r>
                <a:rPr lang="en-US" sz="1000" dirty="0">
                  <a:solidFill>
                    <a:srgbClr val="000000"/>
                  </a:solidFill>
                  <a:cs typeface="Arial" pitchFamily="34" charset="0"/>
                </a:rPr>
                <a:t>     Legislation</a:t>
              </a:r>
            </a:p>
            <a:p>
              <a:pPr>
                <a:defRPr/>
              </a:pPr>
              <a:r>
                <a:rPr lang="en-US" sz="1000" dirty="0">
                  <a:solidFill>
                    <a:srgbClr val="000000"/>
                  </a:solidFill>
                  <a:cs typeface="Arial" pitchFamily="34" charset="0"/>
                </a:rPr>
                <a:t>     Policies</a:t>
              </a:r>
            </a:p>
            <a:p>
              <a:pPr>
                <a:defRPr/>
              </a:pPr>
              <a:r>
                <a:rPr lang="en-US" sz="1000" dirty="0">
                  <a:solidFill>
                    <a:srgbClr val="000000"/>
                  </a:solidFill>
                  <a:cs typeface="Arial" pitchFamily="34" charset="0"/>
                </a:rPr>
                <a:t>     Monitoring and review</a:t>
              </a:r>
            </a:p>
            <a:p>
              <a:pPr>
                <a:defRPr/>
              </a:pPr>
              <a:r>
                <a:rPr lang="en-US" sz="1000" dirty="0">
                  <a:solidFill>
                    <a:srgbClr val="000000"/>
                  </a:solidFill>
                  <a:cs typeface="Arial" pitchFamily="34" charset="0"/>
                </a:rPr>
                <a:t>Funding </a:t>
              </a:r>
            </a:p>
            <a:p>
              <a:pPr>
                <a:defRPr/>
              </a:pPr>
              <a:r>
                <a:rPr lang="en-US" sz="1000" dirty="0">
                  <a:solidFill>
                    <a:srgbClr val="000000"/>
                  </a:solidFill>
                  <a:cs typeface="Arial" pitchFamily="34" charset="0"/>
                </a:rPr>
                <a:t>     Service grants</a:t>
              </a:r>
            </a:p>
            <a:p>
              <a:pPr>
                <a:defRPr/>
              </a:pPr>
              <a:r>
                <a:rPr lang="en-US" sz="1000" dirty="0">
                  <a:solidFill>
                    <a:srgbClr val="000000"/>
                  </a:solidFill>
                  <a:cs typeface="Arial" pitchFamily="34" charset="0"/>
                </a:rPr>
                <a:t>     Research grants</a:t>
              </a:r>
            </a:p>
            <a:p>
              <a:pPr>
                <a:defRPr/>
              </a:pPr>
              <a:r>
                <a:rPr lang="en-US" sz="1000" dirty="0">
                  <a:solidFill>
                    <a:srgbClr val="000000"/>
                  </a:solidFill>
                  <a:cs typeface="Arial" pitchFamily="34" charset="0"/>
                </a:rPr>
                <a:t>     Foundation grants</a:t>
              </a:r>
            </a:p>
            <a:p>
              <a:pPr>
                <a:defRPr/>
              </a:pPr>
              <a:r>
                <a:rPr lang="en-US" sz="1000" dirty="0">
                  <a:solidFill>
                    <a:srgbClr val="000000"/>
                  </a:solidFill>
                  <a:cs typeface="Arial" pitchFamily="34" charset="0"/>
                </a:rPr>
                <a:t>     Continuity of funding</a:t>
              </a:r>
            </a:p>
            <a:p>
              <a:pPr>
                <a:defRPr/>
              </a:pPr>
              <a:r>
                <a:rPr lang="en-US" sz="1000" dirty="0">
                  <a:solidFill>
                    <a:srgbClr val="000000"/>
                  </a:solidFill>
                  <a:cs typeface="Arial" pitchFamily="34" charset="0"/>
                </a:rPr>
                <a:t>Client Advocacy</a:t>
              </a:r>
            </a:p>
            <a:p>
              <a:pPr>
                <a:defRPr/>
              </a:pPr>
              <a:r>
                <a:rPr lang="en-US" sz="1000" dirty="0">
                  <a:solidFill>
                    <a:srgbClr val="000000"/>
                  </a:solidFill>
                  <a:cs typeface="Arial" pitchFamily="34" charset="0"/>
                </a:rPr>
                <a:t>     Consumer organizations</a:t>
              </a:r>
            </a:p>
            <a:p>
              <a:pPr>
                <a:defRPr/>
              </a:pPr>
              <a:r>
                <a:rPr lang="en-US" sz="1000" dirty="0">
                  <a:solidFill>
                    <a:srgbClr val="000000"/>
                  </a:solidFill>
                  <a:cs typeface="Arial" pitchFamily="34" charset="0"/>
                </a:rPr>
                <a:t>Interorganizational networks</a:t>
              </a:r>
            </a:p>
            <a:p>
              <a:pPr>
                <a:defRPr/>
              </a:pPr>
              <a:r>
                <a:rPr lang="en-US" sz="1000" dirty="0">
                  <a:solidFill>
                    <a:srgbClr val="000000"/>
                  </a:solidFill>
                  <a:cs typeface="Arial" pitchFamily="34" charset="0"/>
                </a:rPr>
                <a:t>     Direct networking</a:t>
              </a:r>
            </a:p>
            <a:p>
              <a:pPr>
                <a:defRPr/>
              </a:pPr>
              <a:r>
                <a:rPr lang="en-US" sz="1000" dirty="0">
                  <a:solidFill>
                    <a:srgbClr val="000000"/>
                  </a:solidFill>
                  <a:cs typeface="Arial" pitchFamily="34" charset="0"/>
                </a:rPr>
                <a:t>     Indirect networking</a:t>
              </a:r>
            </a:p>
            <a:p>
              <a:pPr>
                <a:defRPr/>
              </a:pPr>
              <a:r>
                <a:rPr lang="en-US" sz="1000" dirty="0">
                  <a:solidFill>
                    <a:srgbClr val="000000"/>
                  </a:solidFill>
                  <a:cs typeface="Arial" pitchFamily="34" charset="0"/>
                </a:rPr>
                <a:t>     Professional organizations</a:t>
              </a:r>
            </a:p>
            <a:p>
              <a:pPr>
                <a:defRPr/>
              </a:pPr>
              <a:r>
                <a:rPr lang="en-US" sz="1000" dirty="0">
                  <a:solidFill>
                    <a:srgbClr val="000000"/>
                  </a:solidFill>
                  <a:cs typeface="Arial" pitchFamily="34" charset="0"/>
                </a:rPr>
                <a:t>     Clearinghouses</a:t>
              </a:r>
            </a:p>
            <a:p>
              <a:pPr>
                <a:defRPr/>
              </a:pPr>
              <a:r>
                <a:rPr lang="en-US" sz="1000" dirty="0">
                  <a:solidFill>
                    <a:srgbClr val="000000"/>
                  </a:solidFill>
                  <a:cs typeface="Arial" pitchFamily="34" charset="0"/>
                </a:rPr>
                <a:t>     Technical assistance  centers</a:t>
              </a:r>
            </a:p>
            <a:p>
              <a:pPr>
                <a:defRPr/>
              </a:pPr>
              <a:endParaRPr lang="en-US" sz="1000" dirty="0">
                <a:solidFill>
                  <a:srgbClr val="000000"/>
                </a:solidFill>
                <a:cs typeface="Arial" pitchFamily="34" charset="0"/>
              </a:endParaRPr>
            </a:p>
            <a:p>
              <a:pPr>
                <a:defRPr/>
              </a:pPr>
              <a:endParaRPr lang="en-US" sz="1000" b="1" u="sng" dirty="0">
                <a:solidFill>
                  <a:srgbClr val="000000"/>
                </a:solidFill>
                <a:cs typeface="Arial" pitchFamily="34" charset="0"/>
              </a:endParaRPr>
            </a:p>
            <a:p>
              <a:pPr>
                <a:defRPr/>
              </a:pPr>
              <a:endParaRPr lang="en-US" sz="1000" b="1" i="1" u="sng" dirty="0">
                <a:solidFill>
                  <a:srgbClr val="000000"/>
                </a:solidFill>
                <a:cs typeface="Arial" pitchFamily="34" charset="0"/>
              </a:endParaRPr>
            </a:p>
            <a:p>
              <a:pPr>
                <a:defRPr/>
              </a:pPr>
              <a:r>
                <a:rPr lang="en-US" sz="1000" b="1" i="1" u="sng" dirty="0">
                  <a:solidFill>
                    <a:srgbClr val="000000"/>
                  </a:solidFill>
                  <a:cs typeface="Arial" pitchFamily="34" charset="0"/>
                </a:rPr>
                <a:t>INNER CONTEXT</a:t>
              </a:r>
            </a:p>
            <a:p>
              <a:pPr>
                <a:defRPr/>
              </a:pPr>
              <a:r>
                <a:rPr lang="en-US" sz="1000" dirty="0">
                  <a:solidFill>
                    <a:srgbClr val="000000"/>
                  </a:solidFill>
                  <a:cs typeface="Arial" pitchFamily="34" charset="0"/>
                </a:rPr>
                <a:t>Organizational characteristics</a:t>
              </a:r>
            </a:p>
            <a:p>
              <a:pPr>
                <a:defRPr/>
              </a:pPr>
              <a:r>
                <a:rPr lang="en-US" sz="1000" dirty="0">
                  <a:solidFill>
                    <a:srgbClr val="000000"/>
                  </a:solidFill>
                  <a:cs typeface="Arial" pitchFamily="34" charset="0"/>
                </a:rPr>
                <a:t>     Absorptive capacity</a:t>
              </a:r>
            </a:p>
            <a:p>
              <a:pPr>
                <a:defRPr/>
              </a:pPr>
              <a:r>
                <a:rPr lang="en-US" sz="1000" dirty="0">
                  <a:solidFill>
                    <a:srgbClr val="000000"/>
                  </a:solidFill>
                  <a:cs typeface="Arial" pitchFamily="34" charset="0"/>
                </a:rPr>
                <a:t>          Knowledge/skills          </a:t>
              </a:r>
            </a:p>
            <a:p>
              <a:pPr>
                <a:defRPr/>
              </a:pPr>
              <a:r>
                <a:rPr lang="en-US" sz="1000" dirty="0">
                  <a:solidFill>
                    <a:srgbClr val="000000"/>
                  </a:solidFill>
                  <a:cs typeface="Arial" pitchFamily="34" charset="0"/>
                </a:rPr>
                <a:t>          Readiness for change</a:t>
              </a:r>
            </a:p>
            <a:p>
              <a:pPr>
                <a:defRPr/>
              </a:pPr>
              <a:r>
                <a:rPr lang="en-US" sz="1000" dirty="0">
                  <a:solidFill>
                    <a:srgbClr val="000000"/>
                  </a:solidFill>
                  <a:cs typeface="Arial" pitchFamily="34" charset="0"/>
                </a:rPr>
                <a:t>          Receptive context     </a:t>
              </a:r>
            </a:p>
            <a:p>
              <a:pPr>
                <a:defRPr/>
              </a:pPr>
              <a:r>
                <a:rPr lang="en-US" sz="1000" dirty="0">
                  <a:solidFill>
                    <a:srgbClr val="000000"/>
                  </a:solidFill>
                  <a:cs typeface="Arial" pitchFamily="34" charset="0"/>
                </a:rPr>
                <a:t>     Culture</a:t>
              </a:r>
            </a:p>
            <a:p>
              <a:pPr>
                <a:defRPr/>
              </a:pPr>
              <a:r>
                <a:rPr lang="en-US" sz="1000" dirty="0">
                  <a:solidFill>
                    <a:srgbClr val="000000"/>
                  </a:solidFill>
                  <a:cs typeface="Arial" pitchFamily="34" charset="0"/>
                </a:rPr>
                <a:t>     Climate</a:t>
              </a:r>
            </a:p>
            <a:p>
              <a:pPr>
                <a:defRPr/>
              </a:pPr>
              <a:r>
                <a:rPr lang="en-US" sz="1000" dirty="0">
                  <a:solidFill>
                    <a:srgbClr val="000000"/>
                  </a:solidFill>
                  <a:cs typeface="Arial" pitchFamily="34" charset="0"/>
                </a:rPr>
                <a:t>     Leadership</a:t>
              </a:r>
            </a:p>
            <a:p>
              <a:pPr>
                <a:defRPr/>
              </a:pPr>
              <a:r>
                <a:rPr lang="en-US" sz="1000" dirty="0">
                  <a:solidFill>
                    <a:srgbClr val="000000"/>
                  </a:solidFill>
                  <a:cs typeface="Arial" pitchFamily="34" charset="0"/>
                </a:rPr>
                <a:t>Individual adopter characteristics</a:t>
              </a:r>
            </a:p>
            <a:p>
              <a:pPr>
                <a:defRPr/>
              </a:pPr>
              <a:r>
                <a:rPr lang="en-US" sz="1000" dirty="0">
                  <a:solidFill>
                    <a:srgbClr val="000000"/>
                  </a:solidFill>
                  <a:cs typeface="Arial" pitchFamily="34" charset="0"/>
                </a:rPr>
                <a:t>     Values</a:t>
              </a:r>
            </a:p>
            <a:p>
              <a:pPr>
                <a:defRPr/>
              </a:pPr>
              <a:r>
                <a:rPr lang="en-US" sz="1000" dirty="0">
                  <a:solidFill>
                    <a:srgbClr val="000000"/>
                  </a:solidFill>
                  <a:cs typeface="Arial" pitchFamily="34" charset="0"/>
                </a:rPr>
                <a:t>     Goals</a:t>
              </a:r>
            </a:p>
            <a:p>
              <a:pPr>
                <a:defRPr/>
              </a:pPr>
              <a:r>
                <a:rPr lang="en-US" sz="1000" dirty="0">
                  <a:solidFill>
                    <a:srgbClr val="000000"/>
                  </a:solidFill>
                  <a:cs typeface="Arial" pitchFamily="34" charset="0"/>
                </a:rPr>
                <a:t>     Social Networks</a:t>
              </a:r>
            </a:p>
            <a:p>
              <a:pPr>
                <a:defRPr/>
              </a:pPr>
              <a:r>
                <a:rPr lang="en-US" sz="1000" dirty="0">
                  <a:solidFill>
                    <a:srgbClr val="000000"/>
                  </a:solidFill>
                  <a:cs typeface="Arial" pitchFamily="34" charset="0"/>
                </a:rPr>
                <a:t>     Perceived need for change</a:t>
              </a:r>
            </a:p>
            <a:p>
              <a:pPr algn="ctr">
                <a:defRPr/>
              </a:pPr>
              <a:endParaRPr lang="en-US" sz="1000" dirty="0">
                <a:solidFill>
                  <a:srgbClr val="000000"/>
                </a:solidFill>
                <a:cs typeface="Arial" pitchFamily="34" charset="0"/>
              </a:endParaRPr>
            </a:p>
            <a:p>
              <a:pPr>
                <a:defRPr/>
              </a:pPr>
              <a:endParaRPr lang="en-US" sz="1200" dirty="0">
                <a:solidFill>
                  <a:srgbClr val="000000"/>
                </a:solidFill>
                <a:cs typeface="Arial" pitchFamily="34" charset="0"/>
              </a:endParaRPr>
            </a:p>
          </p:txBody>
        </p:sp>
        <p:sp>
          <p:nvSpPr>
            <p:cNvPr id="11" name="Rounded Rectangle 10"/>
            <p:cNvSpPr/>
            <p:nvPr/>
          </p:nvSpPr>
          <p:spPr>
            <a:xfrm>
              <a:off x="2309813" y="0"/>
              <a:ext cx="2193925" cy="5943600"/>
            </a:xfrm>
            <a:prstGeom prst="round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200" b="1" dirty="0">
                  <a:solidFill>
                    <a:srgbClr val="000000"/>
                  </a:solidFill>
                  <a:latin typeface="Times New Roman" charset="0"/>
                </a:rPr>
                <a:t>  </a:t>
              </a:r>
              <a:r>
                <a:rPr lang="en-US" altLang="x-none" sz="1200" b="1" dirty="0">
                  <a:solidFill>
                    <a:srgbClr val="000000"/>
                  </a:solidFill>
                  <a:latin typeface="Arial" charset="0"/>
                </a:rPr>
                <a:t>ADOPTION DECISION /</a:t>
              </a:r>
            </a:p>
            <a:p>
              <a:r>
                <a:rPr lang="en-US" altLang="x-none" sz="1200" b="1" dirty="0">
                  <a:solidFill>
                    <a:srgbClr val="000000"/>
                  </a:solidFill>
                  <a:latin typeface="Arial" charset="0"/>
                </a:rPr>
                <a:t>   PREPARATION</a:t>
              </a:r>
              <a:endParaRPr lang="en-US" altLang="x-none" sz="1000" b="1" u="sng" dirty="0">
                <a:solidFill>
                  <a:srgbClr val="000000"/>
                </a:solidFill>
                <a:latin typeface="Arial" charset="0"/>
              </a:endParaRPr>
            </a:p>
            <a:p>
              <a:endParaRPr lang="en-US" altLang="x-none" sz="1000" b="1" i="1" u="sng" dirty="0">
                <a:solidFill>
                  <a:srgbClr val="000000"/>
                </a:solidFill>
                <a:latin typeface="Arial" charset="0"/>
              </a:endParaRPr>
            </a:p>
            <a:p>
              <a:r>
                <a:rPr lang="en-US" altLang="x-none" sz="1000" b="1" i="1" u="sng" dirty="0">
                  <a:solidFill>
                    <a:srgbClr val="000000"/>
                  </a:solidFill>
                  <a:latin typeface="Arial" charset="0"/>
                </a:rPr>
                <a:t>OUTER CONTEXT</a:t>
              </a:r>
            </a:p>
            <a:p>
              <a:r>
                <a:rPr lang="en-US" altLang="x-none" sz="1000" dirty="0">
                  <a:solidFill>
                    <a:srgbClr val="000000"/>
                  </a:solidFill>
                  <a:latin typeface="Arial" charset="0"/>
                </a:rPr>
                <a:t>Sociopolitical</a:t>
              </a:r>
            </a:p>
            <a:p>
              <a:r>
                <a:rPr lang="en-US" altLang="x-none" sz="1000" dirty="0">
                  <a:solidFill>
                    <a:srgbClr val="000000"/>
                  </a:solidFill>
                  <a:latin typeface="Arial" charset="0"/>
                </a:rPr>
                <a:t>     Federal legislation</a:t>
              </a:r>
            </a:p>
            <a:p>
              <a:r>
                <a:rPr lang="en-US" altLang="x-none" sz="1000" dirty="0">
                  <a:solidFill>
                    <a:srgbClr val="000000"/>
                  </a:solidFill>
                  <a:latin typeface="Arial" charset="0"/>
                </a:rPr>
                <a:t>     Local enactment</a:t>
              </a:r>
            </a:p>
            <a:p>
              <a:r>
                <a:rPr lang="en-US" altLang="x-none" sz="1000" dirty="0">
                  <a:solidFill>
                    <a:srgbClr val="000000"/>
                  </a:solidFill>
                  <a:latin typeface="Arial" charset="0"/>
                </a:rPr>
                <a:t>     Definitions of </a:t>
              </a:r>
              <a:r>
                <a:rPr lang="ja-JP" altLang="en-US" sz="1000" dirty="0">
                  <a:solidFill>
                    <a:srgbClr val="000000"/>
                  </a:solidFill>
                  <a:latin typeface="Arial" charset="0"/>
                </a:rPr>
                <a:t>“</a:t>
              </a:r>
              <a:r>
                <a:rPr lang="en-US" altLang="ja-JP" sz="1000" dirty="0">
                  <a:solidFill>
                    <a:srgbClr val="000000"/>
                  </a:solidFill>
                  <a:latin typeface="Arial" charset="0"/>
                </a:rPr>
                <a:t>evidence</a:t>
              </a:r>
              <a:r>
                <a:rPr lang="ja-JP" altLang="en-US" sz="1000" dirty="0">
                  <a:solidFill>
                    <a:srgbClr val="000000"/>
                  </a:solidFill>
                  <a:latin typeface="Arial" charset="0"/>
                </a:rPr>
                <a:t>”</a:t>
              </a:r>
              <a:endParaRPr lang="en-US" altLang="ja-JP" sz="1000" dirty="0">
                <a:solidFill>
                  <a:srgbClr val="000000"/>
                </a:solidFill>
                <a:latin typeface="Arial" charset="0"/>
              </a:endParaRPr>
            </a:p>
            <a:p>
              <a:r>
                <a:rPr lang="en-US" altLang="x-none" sz="1000" dirty="0">
                  <a:solidFill>
                    <a:srgbClr val="000000"/>
                  </a:solidFill>
                  <a:latin typeface="Arial" charset="0"/>
                </a:rPr>
                <a:t>Funding</a:t>
              </a:r>
            </a:p>
            <a:p>
              <a:r>
                <a:rPr lang="en-US" altLang="x-none" sz="1000" dirty="0">
                  <a:solidFill>
                    <a:srgbClr val="000000"/>
                  </a:solidFill>
                  <a:latin typeface="Arial" charset="0"/>
                </a:rPr>
                <a:t>     Support tied to federal and    </a:t>
              </a:r>
            </a:p>
            <a:p>
              <a:r>
                <a:rPr lang="en-US" altLang="x-none" sz="1000" dirty="0">
                  <a:solidFill>
                    <a:srgbClr val="000000"/>
                  </a:solidFill>
                  <a:latin typeface="Arial" charset="0"/>
                </a:rPr>
                <a:t>          state policies</a:t>
              </a:r>
            </a:p>
            <a:p>
              <a:r>
                <a:rPr lang="en-US" altLang="x-none" sz="1000" dirty="0">
                  <a:solidFill>
                    <a:srgbClr val="000000"/>
                  </a:solidFill>
                  <a:latin typeface="Arial" charset="0"/>
                </a:rPr>
                <a:t>Client advocacy</a:t>
              </a:r>
            </a:p>
            <a:p>
              <a:r>
                <a:rPr lang="en-US" altLang="x-none" sz="1000" dirty="0">
                  <a:solidFill>
                    <a:srgbClr val="000000"/>
                  </a:solidFill>
                  <a:latin typeface="Arial" charset="0"/>
                </a:rPr>
                <a:t>     National advocacy </a:t>
              </a:r>
            </a:p>
            <a:p>
              <a:r>
                <a:rPr lang="en-US" altLang="x-none" sz="1000" dirty="0">
                  <a:solidFill>
                    <a:srgbClr val="000000"/>
                  </a:solidFill>
                  <a:latin typeface="Arial" charset="0"/>
                </a:rPr>
                <a:t>     Class action lawsuits</a:t>
              </a:r>
            </a:p>
            <a:p>
              <a:r>
                <a:rPr lang="en-US" altLang="x-none" sz="1000" dirty="0" err="1">
                  <a:solidFill>
                    <a:srgbClr val="000000"/>
                  </a:solidFill>
                  <a:latin typeface="Arial" charset="0"/>
                </a:rPr>
                <a:t>Interorganizational</a:t>
              </a:r>
              <a:r>
                <a:rPr lang="en-US" altLang="x-none" sz="1000" dirty="0">
                  <a:solidFill>
                    <a:srgbClr val="000000"/>
                  </a:solidFill>
                  <a:latin typeface="Arial" charset="0"/>
                </a:rPr>
                <a:t>  networks</a:t>
              </a:r>
            </a:p>
            <a:p>
              <a:r>
                <a:rPr lang="en-US" altLang="x-none" sz="1000" dirty="0">
                  <a:solidFill>
                    <a:srgbClr val="000000"/>
                  </a:solidFill>
                  <a:latin typeface="Arial" charset="0"/>
                </a:rPr>
                <a:t>     Organizational linkages</a:t>
              </a:r>
            </a:p>
            <a:p>
              <a:r>
                <a:rPr lang="en-US" altLang="x-none" sz="1000" dirty="0">
                  <a:solidFill>
                    <a:srgbClr val="000000"/>
                  </a:solidFill>
                  <a:latin typeface="Arial" charset="0"/>
                </a:rPr>
                <a:t>     Leadership ties      </a:t>
              </a:r>
            </a:p>
            <a:p>
              <a:r>
                <a:rPr lang="en-US" altLang="x-none" sz="1000" dirty="0">
                  <a:solidFill>
                    <a:srgbClr val="000000"/>
                  </a:solidFill>
                  <a:latin typeface="Arial" charset="0"/>
                </a:rPr>
                <a:t>     Information transmission</a:t>
              </a:r>
            </a:p>
            <a:p>
              <a:r>
                <a:rPr lang="en-US" altLang="x-none" sz="1000" dirty="0">
                  <a:solidFill>
                    <a:srgbClr val="000000"/>
                  </a:solidFill>
                  <a:latin typeface="Arial" charset="0"/>
                </a:rPr>
                <a:t>          Formal</a:t>
              </a:r>
            </a:p>
            <a:p>
              <a:r>
                <a:rPr lang="en-US" altLang="x-none" sz="1000" dirty="0">
                  <a:solidFill>
                    <a:srgbClr val="000000"/>
                  </a:solidFill>
                  <a:latin typeface="Arial" charset="0"/>
                </a:rPr>
                <a:t>          Informal</a:t>
              </a:r>
            </a:p>
            <a:p>
              <a:endParaRPr lang="en-US" altLang="x-none" sz="1000" dirty="0">
                <a:solidFill>
                  <a:srgbClr val="000000"/>
                </a:solidFill>
                <a:latin typeface="Arial" charset="0"/>
              </a:endParaRPr>
            </a:p>
            <a:p>
              <a:endParaRPr lang="en-US" altLang="x-none" sz="1000" dirty="0">
                <a:solidFill>
                  <a:srgbClr val="000000"/>
                </a:solidFill>
                <a:latin typeface="Arial" charset="0"/>
              </a:endParaRPr>
            </a:p>
            <a:p>
              <a:endParaRPr lang="en-US" altLang="x-none" sz="1000" dirty="0">
                <a:solidFill>
                  <a:srgbClr val="000000"/>
                </a:solidFill>
                <a:latin typeface="Arial" charset="0"/>
              </a:endParaRPr>
            </a:p>
            <a:p>
              <a:endParaRPr lang="en-US" altLang="x-none" sz="1000" b="1" i="1" u="sng" dirty="0">
                <a:solidFill>
                  <a:srgbClr val="000000"/>
                </a:solidFill>
                <a:latin typeface="Arial" charset="0"/>
              </a:endParaRPr>
            </a:p>
            <a:p>
              <a:r>
                <a:rPr lang="en-US" altLang="x-none" sz="1000" b="1" i="1" u="sng" dirty="0">
                  <a:solidFill>
                    <a:srgbClr val="000000"/>
                  </a:solidFill>
                  <a:latin typeface="Arial" charset="0"/>
                </a:rPr>
                <a:t>INNER CONTEXT</a:t>
              </a:r>
            </a:p>
            <a:p>
              <a:r>
                <a:rPr lang="en-US" altLang="x-none" sz="1000" dirty="0">
                  <a:solidFill>
                    <a:srgbClr val="000000"/>
                  </a:solidFill>
                  <a:latin typeface="Arial" charset="0"/>
                </a:rPr>
                <a:t>Organizational characteristics</a:t>
              </a:r>
            </a:p>
            <a:p>
              <a:r>
                <a:rPr lang="en-US" altLang="x-none" sz="1000" dirty="0">
                  <a:solidFill>
                    <a:srgbClr val="000000"/>
                  </a:solidFill>
                  <a:latin typeface="Arial" charset="0"/>
                </a:rPr>
                <a:t>     Size</a:t>
              </a:r>
            </a:p>
            <a:p>
              <a:r>
                <a:rPr lang="en-US" altLang="x-none" sz="1000" dirty="0">
                  <a:solidFill>
                    <a:srgbClr val="000000"/>
                  </a:solidFill>
                  <a:latin typeface="Arial" charset="0"/>
                </a:rPr>
                <a:t>     Role specialization</a:t>
              </a:r>
            </a:p>
            <a:p>
              <a:r>
                <a:rPr lang="en-US" altLang="x-none" sz="1000" dirty="0">
                  <a:solidFill>
                    <a:srgbClr val="000000"/>
                  </a:solidFill>
                  <a:latin typeface="Arial" charset="0"/>
                </a:rPr>
                <a:t>     Knowledge/skills/expertise</a:t>
              </a:r>
            </a:p>
            <a:p>
              <a:r>
                <a:rPr lang="en-US" altLang="x-none" sz="1000" dirty="0">
                  <a:solidFill>
                    <a:srgbClr val="000000"/>
                  </a:solidFill>
                  <a:latin typeface="Arial" charset="0"/>
                </a:rPr>
                <a:t>     Values</a:t>
              </a:r>
            </a:p>
            <a:p>
              <a:r>
                <a:rPr lang="en-US" altLang="x-none" sz="1000" dirty="0">
                  <a:solidFill>
                    <a:srgbClr val="000000"/>
                  </a:solidFill>
                  <a:latin typeface="Arial" charset="0"/>
                </a:rPr>
                <a:t>Leadership </a:t>
              </a:r>
            </a:p>
            <a:p>
              <a:r>
                <a:rPr lang="en-US" altLang="x-none" sz="1000" dirty="0">
                  <a:solidFill>
                    <a:srgbClr val="000000"/>
                  </a:solidFill>
                  <a:latin typeface="Arial" charset="0"/>
                </a:rPr>
                <a:t>     Culture embedding</a:t>
              </a:r>
            </a:p>
            <a:p>
              <a:r>
                <a:rPr lang="en-US" altLang="x-none" sz="1000" dirty="0">
                  <a:solidFill>
                    <a:srgbClr val="000000"/>
                  </a:solidFill>
                  <a:latin typeface="Arial" charset="0"/>
                </a:rPr>
                <a:t>     Championing adoption</a:t>
              </a:r>
            </a:p>
            <a:p>
              <a:endParaRPr lang="en-US" altLang="x-none" sz="1200" dirty="0">
                <a:solidFill>
                  <a:srgbClr val="000000"/>
                </a:solidFill>
                <a:latin typeface="Times New Roman" charset="0"/>
              </a:endParaRPr>
            </a:p>
          </p:txBody>
        </p:sp>
        <p:sp>
          <p:nvSpPr>
            <p:cNvPr id="12" name="Rounded Rectangle 11"/>
            <p:cNvSpPr/>
            <p:nvPr/>
          </p:nvSpPr>
          <p:spPr>
            <a:xfrm>
              <a:off x="4621213" y="0"/>
              <a:ext cx="2193925" cy="5943600"/>
            </a:xfrm>
            <a:prstGeom prst="round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lstStyle/>
            <a:p>
              <a:pPr algn="ctr">
                <a:defRPr/>
              </a:pPr>
              <a:r>
                <a:rPr lang="en-US" sz="1200" b="1" dirty="0">
                  <a:solidFill>
                    <a:srgbClr val="000000"/>
                  </a:solidFill>
                  <a:cs typeface="Arial" pitchFamily="34" charset="0"/>
                </a:rPr>
                <a:t>ACTIVE IMPLEMENTATION</a:t>
              </a:r>
            </a:p>
            <a:p>
              <a:pPr algn="ctr">
                <a:defRPr/>
              </a:pPr>
              <a:endParaRPr lang="en-US" sz="1000" dirty="0">
                <a:solidFill>
                  <a:srgbClr val="000000"/>
                </a:solidFill>
                <a:cs typeface="Arial" pitchFamily="34" charset="0"/>
              </a:endParaRPr>
            </a:p>
            <a:p>
              <a:pPr>
                <a:defRPr/>
              </a:pPr>
              <a:endParaRPr lang="en-US" sz="1000" b="1" i="1" u="sng" dirty="0">
                <a:solidFill>
                  <a:srgbClr val="000000"/>
                </a:solidFill>
                <a:cs typeface="Arial" pitchFamily="34" charset="0"/>
              </a:endParaRPr>
            </a:p>
            <a:p>
              <a:pPr>
                <a:defRPr/>
              </a:pPr>
              <a:r>
                <a:rPr lang="en-US" sz="1000" b="1" i="1" u="sng" dirty="0">
                  <a:solidFill>
                    <a:srgbClr val="000000"/>
                  </a:solidFill>
                  <a:cs typeface="Arial" pitchFamily="34" charset="0"/>
                </a:rPr>
                <a:t>OUTER CONTEXT</a:t>
              </a:r>
            </a:p>
            <a:p>
              <a:pPr>
                <a:defRPr/>
              </a:pPr>
              <a:r>
                <a:rPr lang="en-US" sz="1000" dirty="0">
                  <a:solidFill>
                    <a:srgbClr val="000000"/>
                  </a:solidFill>
                  <a:cs typeface="Arial" pitchFamily="34" charset="0"/>
                </a:rPr>
                <a:t>Sociopolitical</a:t>
              </a:r>
            </a:p>
            <a:p>
              <a:pPr>
                <a:defRPr/>
              </a:pPr>
              <a:r>
                <a:rPr lang="en-US" sz="1000" dirty="0">
                  <a:solidFill>
                    <a:srgbClr val="000000"/>
                  </a:solidFill>
                  <a:cs typeface="Arial" pitchFamily="34" charset="0"/>
                </a:rPr>
                <a:t>     Legislative priorities</a:t>
              </a:r>
            </a:p>
            <a:p>
              <a:pPr>
                <a:defRPr/>
              </a:pPr>
              <a:r>
                <a:rPr lang="en-US" sz="1000" dirty="0">
                  <a:solidFill>
                    <a:srgbClr val="000000"/>
                  </a:solidFill>
                  <a:cs typeface="Arial" pitchFamily="34" charset="0"/>
                </a:rPr>
                <a:t>     Administrative costs</a:t>
              </a:r>
            </a:p>
            <a:p>
              <a:pPr>
                <a:defRPr/>
              </a:pPr>
              <a:r>
                <a:rPr lang="en-US" sz="1000" dirty="0">
                  <a:solidFill>
                    <a:srgbClr val="000000"/>
                  </a:solidFill>
                  <a:cs typeface="Arial" pitchFamily="34" charset="0"/>
                </a:rPr>
                <a:t>Funding</a:t>
              </a:r>
            </a:p>
            <a:p>
              <a:pPr>
                <a:defRPr/>
              </a:pPr>
              <a:r>
                <a:rPr lang="en-US" sz="1000" dirty="0">
                  <a:solidFill>
                    <a:srgbClr val="000000"/>
                  </a:solidFill>
                  <a:cs typeface="Arial" pitchFamily="34" charset="0"/>
                </a:rPr>
                <a:t>     Training</a:t>
              </a:r>
            </a:p>
            <a:p>
              <a:pPr>
                <a:defRPr/>
              </a:pPr>
              <a:r>
                <a:rPr lang="en-US" sz="1000" dirty="0">
                  <a:solidFill>
                    <a:srgbClr val="000000"/>
                  </a:solidFill>
                  <a:cs typeface="Arial" pitchFamily="34" charset="0"/>
                </a:rPr>
                <a:t>     Sustained fiscal support</a:t>
              </a:r>
            </a:p>
            <a:p>
              <a:pPr>
                <a:defRPr/>
              </a:pPr>
              <a:r>
                <a:rPr lang="en-US" sz="1000" dirty="0">
                  <a:solidFill>
                    <a:srgbClr val="000000"/>
                  </a:solidFill>
                  <a:cs typeface="Arial" pitchFamily="34" charset="0"/>
                </a:rPr>
                <a:t>     Contracting arrangements</a:t>
              </a:r>
            </a:p>
            <a:p>
              <a:pPr>
                <a:defRPr/>
              </a:pPr>
              <a:r>
                <a:rPr lang="en-US" sz="1000" dirty="0">
                  <a:solidFill>
                    <a:srgbClr val="000000"/>
                  </a:solidFill>
                  <a:cs typeface="Arial" pitchFamily="34" charset="0"/>
                </a:rPr>
                <a:t>     Community based organizations.</a:t>
              </a:r>
            </a:p>
            <a:p>
              <a:pPr>
                <a:defRPr/>
              </a:pPr>
              <a:r>
                <a:rPr lang="en-US" sz="1000" dirty="0">
                  <a:solidFill>
                    <a:srgbClr val="000000"/>
                  </a:solidFill>
                  <a:cs typeface="Arial" pitchFamily="34" charset="0"/>
                </a:rPr>
                <a:t>Interorganizational networks</a:t>
              </a:r>
            </a:p>
            <a:p>
              <a:pPr>
                <a:defRPr/>
              </a:pPr>
              <a:r>
                <a:rPr lang="en-US" sz="1000" dirty="0">
                  <a:solidFill>
                    <a:srgbClr val="000000"/>
                  </a:solidFill>
                  <a:cs typeface="Arial" pitchFamily="34" charset="0"/>
                </a:rPr>
                <a:t>     Professional associations</a:t>
              </a:r>
            </a:p>
            <a:p>
              <a:pPr>
                <a:defRPr/>
              </a:pPr>
              <a:r>
                <a:rPr lang="en-US" sz="1000" dirty="0">
                  <a:solidFill>
                    <a:srgbClr val="000000"/>
                  </a:solidFill>
                  <a:cs typeface="Arial" pitchFamily="34" charset="0"/>
                </a:rPr>
                <a:t>     Cross-sector </a:t>
              </a:r>
            </a:p>
            <a:p>
              <a:pPr>
                <a:defRPr/>
              </a:pPr>
              <a:r>
                <a:rPr lang="en-US" sz="1000" dirty="0">
                  <a:solidFill>
                    <a:srgbClr val="000000"/>
                  </a:solidFill>
                  <a:cs typeface="Arial" pitchFamily="34" charset="0"/>
                </a:rPr>
                <a:t>     Contractor associations</a:t>
              </a:r>
            </a:p>
            <a:p>
              <a:pPr>
                <a:defRPr/>
              </a:pPr>
              <a:r>
                <a:rPr lang="en-US" sz="1000" dirty="0">
                  <a:solidFill>
                    <a:srgbClr val="000000"/>
                  </a:solidFill>
                  <a:cs typeface="Arial" pitchFamily="34" charset="0"/>
                </a:rPr>
                <a:t>     Information sharing</a:t>
              </a:r>
            </a:p>
            <a:p>
              <a:pPr>
                <a:defRPr/>
              </a:pPr>
              <a:r>
                <a:rPr lang="en-US" sz="1000" dirty="0">
                  <a:solidFill>
                    <a:srgbClr val="000000"/>
                  </a:solidFill>
                  <a:cs typeface="Arial" pitchFamily="34" charset="0"/>
                </a:rPr>
                <a:t>     Cross discipline translation </a:t>
              </a:r>
            </a:p>
            <a:p>
              <a:pPr>
                <a:defRPr/>
              </a:pPr>
              <a:r>
                <a:rPr lang="en-US" sz="1000" dirty="0">
                  <a:solidFill>
                    <a:srgbClr val="000000"/>
                  </a:solidFill>
                  <a:cs typeface="Arial" pitchFamily="34" charset="0"/>
                </a:rPr>
                <a:t>Intervention developers</a:t>
              </a:r>
            </a:p>
            <a:p>
              <a:pPr>
                <a:defRPr/>
              </a:pPr>
              <a:r>
                <a:rPr lang="en-US" sz="1000" dirty="0">
                  <a:solidFill>
                    <a:srgbClr val="000000"/>
                  </a:solidFill>
                  <a:cs typeface="Arial" pitchFamily="34" charset="0"/>
                </a:rPr>
                <a:t>     Engagement in implementation</a:t>
              </a:r>
            </a:p>
            <a:p>
              <a:pPr>
                <a:defRPr/>
              </a:pPr>
              <a:r>
                <a:rPr lang="en-US" sz="1000" dirty="0">
                  <a:solidFill>
                    <a:srgbClr val="000000"/>
                  </a:solidFill>
                  <a:cs typeface="Arial" pitchFamily="34" charset="0"/>
                </a:rPr>
                <a:t>Leadership</a:t>
              </a:r>
            </a:p>
            <a:p>
              <a:pPr>
                <a:defRPr/>
              </a:pPr>
              <a:r>
                <a:rPr lang="en-US" sz="1000" dirty="0">
                  <a:solidFill>
                    <a:srgbClr val="000000"/>
                  </a:solidFill>
                  <a:cs typeface="Arial" pitchFamily="34" charset="0"/>
                </a:rPr>
                <a:t>     Cross level congruence</a:t>
              </a:r>
            </a:p>
            <a:p>
              <a:pPr>
                <a:defRPr/>
              </a:pPr>
              <a:r>
                <a:rPr lang="en-US" sz="1000" dirty="0">
                  <a:solidFill>
                    <a:srgbClr val="000000"/>
                  </a:solidFill>
                  <a:cs typeface="Arial" pitchFamily="34" charset="0"/>
                </a:rPr>
                <a:t>     Effective leadership practices </a:t>
              </a:r>
            </a:p>
            <a:p>
              <a:pPr>
                <a:defRPr/>
              </a:pPr>
              <a:r>
                <a:rPr lang="en-US" sz="1000" dirty="0">
                  <a:solidFill>
                    <a:srgbClr val="000000"/>
                  </a:solidFill>
                  <a:cs typeface="Arial" pitchFamily="34" charset="0"/>
                </a:rPr>
                <a:t>     </a:t>
              </a:r>
            </a:p>
            <a:p>
              <a:pPr>
                <a:defRPr/>
              </a:pPr>
              <a:r>
                <a:rPr lang="en-US" sz="1000" b="1" i="1" u="sng" dirty="0">
                  <a:solidFill>
                    <a:srgbClr val="000000"/>
                  </a:solidFill>
                  <a:cs typeface="Arial" pitchFamily="34" charset="0"/>
                </a:rPr>
                <a:t>INNER CONTEXT</a:t>
              </a:r>
            </a:p>
            <a:p>
              <a:pPr>
                <a:defRPr/>
              </a:pPr>
              <a:r>
                <a:rPr lang="en-US" sz="1000" dirty="0">
                  <a:solidFill>
                    <a:srgbClr val="000000"/>
                  </a:solidFill>
                  <a:cs typeface="Arial" pitchFamily="34" charset="0"/>
                </a:rPr>
                <a:t>Organizational Characteristics </a:t>
              </a:r>
            </a:p>
            <a:p>
              <a:pPr>
                <a:defRPr/>
              </a:pPr>
              <a:r>
                <a:rPr lang="en-US" sz="1000" dirty="0">
                  <a:solidFill>
                    <a:srgbClr val="000000"/>
                  </a:solidFill>
                  <a:cs typeface="Arial" pitchFamily="34" charset="0"/>
                </a:rPr>
                <a:t>     Structure </a:t>
              </a:r>
            </a:p>
            <a:p>
              <a:pPr>
                <a:defRPr/>
              </a:pPr>
              <a:r>
                <a:rPr lang="en-US" sz="1000" dirty="0">
                  <a:solidFill>
                    <a:srgbClr val="000000"/>
                  </a:solidFill>
                  <a:cs typeface="Arial" pitchFamily="34" charset="0"/>
                </a:rPr>
                <a:t>     Priorities/goals</a:t>
              </a:r>
            </a:p>
            <a:p>
              <a:pPr>
                <a:defRPr/>
              </a:pPr>
              <a:r>
                <a:rPr lang="en-US" sz="1000" dirty="0">
                  <a:solidFill>
                    <a:srgbClr val="000000"/>
                  </a:solidFill>
                  <a:cs typeface="Arial" pitchFamily="34" charset="0"/>
                </a:rPr>
                <a:t>     Readiness for change</a:t>
              </a:r>
            </a:p>
            <a:p>
              <a:pPr>
                <a:defRPr/>
              </a:pPr>
              <a:r>
                <a:rPr lang="en-US" sz="1000" dirty="0">
                  <a:solidFill>
                    <a:srgbClr val="000000"/>
                  </a:solidFill>
                  <a:cs typeface="Arial" pitchFamily="34" charset="0"/>
                </a:rPr>
                <a:t>     Receptive context</a:t>
              </a:r>
            </a:p>
            <a:p>
              <a:pPr>
                <a:defRPr/>
              </a:pPr>
              <a:r>
                <a:rPr lang="en-US" sz="1000" dirty="0">
                  <a:solidFill>
                    <a:srgbClr val="000000"/>
                  </a:solidFill>
                  <a:cs typeface="Arial" pitchFamily="34" charset="0"/>
                </a:rPr>
                <a:t>     Culture/climate</a:t>
              </a:r>
            </a:p>
            <a:p>
              <a:pPr>
                <a:defRPr/>
              </a:pPr>
              <a:r>
                <a:rPr lang="en-US" sz="1000" dirty="0">
                  <a:solidFill>
                    <a:srgbClr val="000000"/>
                  </a:solidFill>
                  <a:cs typeface="Arial" pitchFamily="34" charset="0"/>
                </a:rPr>
                <a:t>Innovation-values fit</a:t>
              </a:r>
            </a:p>
            <a:p>
              <a:pPr>
                <a:defRPr/>
              </a:pPr>
              <a:r>
                <a:rPr lang="en-US" sz="1000" dirty="0">
                  <a:solidFill>
                    <a:srgbClr val="000000"/>
                  </a:solidFill>
                  <a:cs typeface="Arial" pitchFamily="34" charset="0"/>
                </a:rPr>
                <a:t>     EBP structural fit</a:t>
              </a:r>
            </a:p>
            <a:p>
              <a:pPr>
                <a:defRPr/>
              </a:pPr>
              <a:r>
                <a:rPr lang="en-US" sz="1000" dirty="0">
                  <a:solidFill>
                    <a:srgbClr val="000000"/>
                  </a:solidFill>
                  <a:cs typeface="Arial" pitchFamily="34" charset="0"/>
                </a:rPr>
                <a:t>     EBP ideological fit</a:t>
              </a:r>
            </a:p>
            <a:p>
              <a:pPr>
                <a:defRPr/>
              </a:pPr>
              <a:r>
                <a:rPr lang="en-US" sz="1000" dirty="0">
                  <a:solidFill>
                    <a:srgbClr val="000000"/>
                  </a:solidFill>
                  <a:cs typeface="Arial" pitchFamily="34" charset="0"/>
                </a:rPr>
                <a:t>Individual adopter characteristics</a:t>
              </a:r>
            </a:p>
            <a:p>
              <a:pPr>
                <a:defRPr/>
              </a:pPr>
              <a:r>
                <a:rPr lang="en-US" sz="1000" dirty="0">
                  <a:solidFill>
                    <a:srgbClr val="000000"/>
                  </a:solidFill>
                  <a:cs typeface="Arial" pitchFamily="34" charset="0"/>
                </a:rPr>
                <a:t>     Demographics</a:t>
              </a:r>
            </a:p>
            <a:p>
              <a:pPr>
                <a:defRPr/>
              </a:pPr>
              <a:r>
                <a:rPr lang="en-US" sz="1000" dirty="0">
                  <a:solidFill>
                    <a:srgbClr val="000000"/>
                  </a:solidFill>
                  <a:cs typeface="Arial" pitchFamily="34" charset="0"/>
                </a:rPr>
                <a:t>     Adaptability</a:t>
              </a:r>
            </a:p>
            <a:p>
              <a:pPr>
                <a:defRPr/>
              </a:pPr>
              <a:r>
                <a:rPr lang="en-US" sz="1000" dirty="0">
                  <a:solidFill>
                    <a:srgbClr val="000000"/>
                  </a:solidFill>
                  <a:cs typeface="Arial" pitchFamily="34" charset="0"/>
                </a:rPr>
                <a:t>     Attitudes toward EBP</a:t>
              </a:r>
            </a:p>
            <a:p>
              <a:pPr>
                <a:defRPr/>
              </a:pPr>
              <a:r>
                <a:rPr lang="en-US" sz="1000" dirty="0">
                  <a:solidFill>
                    <a:srgbClr val="000000"/>
                  </a:solidFill>
                  <a:cs typeface="Arial" pitchFamily="34" charset="0"/>
                </a:rPr>
                <a:t>     </a:t>
              </a:r>
            </a:p>
            <a:p>
              <a:pPr>
                <a:defRPr/>
              </a:pPr>
              <a:endParaRPr lang="en-US" sz="1000" dirty="0">
                <a:solidFill>
                  <a:srgbClr val="000000"/>
                </a:solidFill>
                <a:cs typeface="Arial" pitchFamily="34" charset="0"/>
              </a:endParaRPr>
            </a:p>
            <a:p>
              <a:pPr algn="ctr">
                <a:defRPr/>
              </a:pPr>
              <a:endParaRPr lang="en-US" sz="1200" dirty="0">
                <a:solidFill>
                  <a:srgbClr val="000000"/>
                </a:solidFill>
                <a:cs typeface="Arial" pitchFamily="34" charset="0"/>
              </a:endParaRPr>
            </a:p>
          </p:txBody>
        </p:sp>
        <p:sp>
          <p:nvSpPr>
            <p:cNvPr id="13" name="Rounded Rectangle 12"/>
            <p:cNvSpPr/>
            <p:nvPr/>
          </p:nvSpPr>
          <p:spPr>
            <a:xfrm>
              <a:off x="6934200" y="0"/>
              <a:ext cx="2193925" cy="5943600"/>
            </a:xfrm>
            <a:prstGeom prst="round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lstStyle/>
            <a:p>
              <a:pPr algn="ctr">
                <a:defRPr/>
              </a:pPr>
              <a:r>
                <a:rPr lang="en-US" sz="1200" b="1" dirty="0">
                  <a:solidFill>
                    <a:srgbClr val="000000"/>
                  </a:solidFill>
                  <a:cs typeface="Arial" pitchFamily="34" charset="0"/>
                </a:rPr>
                <a:t>SUSTAINMENT</a:t>
              </a:r>
            </a:p>
            <a:p>
              <a:pPr algn="ctr">
                <a:defRPr/>
              </a:pPr>
              <a:endParaRPr lang="en-US" sz="1000" dirty="0">
                <a:solidFill>
                  <a:srgbClr val="000000"/>
                </a:solidFill>
                <a:cs typeface="Arial" pitchFamily="34" charset="0"/>
              </a:endParaRPr>
            </a:p>
            <a:p>
              <a:pPr>
                <a:defRPr/>
              </a:pPr>
              <a:endParaRPr lang="en-US" sz="1000" b="1" i="1" u="sng" dirty="0">
                <a:solidFill>
                  <a:srgbClr val="000000"/>
                </a:solidFill>
                <a:cs typeface="Arial" pitchFamily="34" charset="0"/>
              </a:endParaRPr>
            </a:p>
            <a:p>
              <a:pPr>
                <a:defRPr/>
              </a:pPr>
              <a:r>
                <a:rPr lang="en-US" sz="1000" b="1" i="1" u="sng" dirty="0">
                  <a:solidFill>
                    <a:srgbClr val="000000"/>
                  </a:solidFill>
                  <a:cs typeface="Arial" pitchFamily="34" charset="0"/>
                </a:rPr>
                <a:t>OUTER CONTEXT</a:t>
              </a:r>
            </a:p>
            <a:p>
              <a:pPr>
                <a:defRPr/>
              </a:pPr>
              <a:r>
                <a:rPr lang="en-US" sz="1000" dirty="0">
                  <a:solidFill>
                    <a:srgbClr val="000000"/>
                  </a:solidFill>
                  <a:cs typeface="Arial" pitchFamily="34" charset="0"/>
                </a:rPr>
                <a:t>Sociopolitical</a:t>
              </a:r>
            </a:p>
            <a:p>
              <a:pPr>
                <a:defRPr/>
              </a:pPr>
              <a:r>
                <a:rPr lang="en-US" sz="1000" dirty="0">
                  <a:solidFill>
                    <a:srgbClr val="000000"/>
                  </a:solidFill>
                  <a:cs typeface="Arial" pitchFamily="34" charset="0"/>
                </a:rPr>
                <a:t>     Leadership</a:t>
              </a:r>
            </a:p>
            <a:p>
              <a:pPr>
                <a:defRPr/>
              </a:pPr>
              <a:r>
                <a:rPr lang="en-US" sz="1000" dirty="0">
                  <a:solidFill>
                    <a:srgbClr val="000000"/>
                  </a:solidFill>
                  <a:cs typeface="Arial" pitchFamily="34" charset="0"/>
                </a:rPr>
                <a:t>     Policies    </a:t>
              </a:r>
            </a:p>
            <a:p>
              <a:pPr>
                <a:defRPr/>
              </a:pPr>
              <a:r>
                <a:rPr lang="en-US" sz="1000" dirty="0">
                  <a:solidFill>
                    <a:srgbClr val="000000"/>
                  </a:solidFill>
                  <a:cs typeface="Arial" pitchFamily="34" charset="0"/>
                </a:rPr>
                <a:t>       Federal initiatives</a:t>
              </a:r>
            </a:p>
            <a:p>
              <a:pPr>
                <a:defRPr/>
              </a:pPr>
              <a:r>
                <a:rPr lang="en-US" sz="1000" dirty="0">
                  <a:solidFill>
                    <a:srgbClr val="000000"/>
                  </a:solidFill>
                  <a:cs typeface="Arial" pitchFamily="34" charset="0"/>
                </a:rPr>
                <a:t>       State initiatives</a:t>
              </a:r>
            </a:p>
            <a:p>
              <a:pPr>
                <a:defRPr/>
              </a:pPr>
              <a:r>
                <a:rPr lang="en-US" sz="1000" dirty="0">
                  <a:solidFill>
                    <a:srgbClr val="000000"/>
                  </a:solidFill>
                  <a:cs typeface="Arial" pitchFamily="34" charset="0"/>
                </a:rPr>
                <a:t>       Local service system</a:t>
              </a:r>
            </a:p>
            <a:p>
              <a:pPr>
                <a:defRPr/>
              </a:pPr>
              <a:r>
                <a:rPr lang="en-US" sz="1000" dirty="0">
                  <a:solidFill>
                    <a:srgbClr val="000000"/>
                  </a:solidFill>
                  <a:cs typeface="Arial" pitchFamily="34" charset="0"/>
                </a:rPr>
                <a:t>       Consent decrees</a:t>
              </a:r>
            </a:p>
            <a:p>
              <a:pPr>
                <a:defRPr/>
              </a:pPr>
              <a:endParaRPr lang="en-US" sz="1000" dirty="0">
                <a:solidFill>
                  <a:srgbClr val="000000"/>
                </a:solidFill>
                <a:cs typeface="Arial" pitchFamily="34" charset="0"/>
              </a:endParaRPr>
            </a:p>
            <a:p>
              <a:pPr>
                <a:defRPr/>
              </a:pPr>
              <a:r>
                <a:rPr lang="en-US" sz="1000" dirty="0">
                  <a:solidFill>
                    <a:srgbClr val="000000"/>
                  </a:solidFill>
                  <a:cs typeface="Arial" pitchFamily="34" charset="0"/>
                </a:rPr>
                <a:t>Funding</a:t>
              </a:r>
            </a:p>
            <a:p>
              <a:pPr>
                <a:defRPr/>
              </a:pPr>
              <a:r>
                <a:rPr lang="en-US" sz="1000" dirty="0">
                  <a:solidFill>
                    <a:srgbClr val="000000"/>
                  </a:solidFill>
                  <a:cs typeface="Arial" pitchFamily="34" charset="0"/>
                </a:rPr>
                <a:t>     Fit with existing service funds</a:t>
              </a:r>
            </a:p>
            <a:p>
              <a:pPr>
                <a:defRPr/>
              </a:pPr>
              <a:r>
                <a:rPr lang="en-US" sz="1000" dirty="0">
                  <a:solidFill>
                    <a:srgbClr val="000000"/>
                  </a:solidFill>
                  <a:cs typeface="Arial" pitchFamily="34" charset="0"/>
                </a:rPr>
                <a:t>     Cost absorptive capacity</a:t>
              </a:r>
            </a:p>
            <a:p>
              <a:pPr>
                <a:defRPr/>
              </a:pPr>
              <a:r>
                <a:rPr lang="en-US" sz="1000" dirty="0">
                  <a:solidFill>
                    <a:srgbClr val="000000"/>
                  </a:solidFill>
                  <a:cs typeface="Arial" pitchFamily="34" charset="0"/>
                </a:rPr>
                <a:t>     Workforce stability impacts</a:t>
              </a:r>
            </a:p>
            <a:p>
              <a:pPr>
                <a:defRPr/>
              </a:pPr>
              <a:endParaRPr lang="en-US" sz="1000" dirty="0">
                <a:solidFill>
                  <a:srgbClr val="000000"/>
                </a:solidFill>
                <a:cs typeface="Arial" pitchFamily="34" charset="0"/>
              </a:endParaRPr>
            </a:p>
            <a:p>
              <a:pPr>
                <a:defRPr/>
              </a:pPr>
              <a:r>
                <a:rPr lang="en-US" sz="1000" dirty="0">
                  <a:solidFill>
                    <a:srgbClr val="000000"/>
                  </a:solidFill>
                  <a:cs typeface="Arial" pitchFamily="34" charset="0"/>
                </a:rPr>
                <a:t>Public-academic collaboration</a:t>
              </a:r>
            </a:p>
            <a:p>
              <a:pPr>
                <a:defRPr/>
              </a:pPr>
              <a:r>
                <a:rPr lang="en-US" sz="1000" dirty="0">
                  <a:solidFill>
                    <a:srgbClr val="000000"/>
                  </a:solidFill>
                  <a:cs typeface="Arial" pitchFamily="34" charset="0"/>
                </a:rPr>
                <a:t>     Ongoing  positive relationships</a:t>
              </a:r>
            </a:p>
            <a:p>
              <a:pPr>
                <a:defRPr/>
              </a:pPr>
              <a:r>
                <a:rPr lang="en-US" sz="1000" dirty="0">
                  <a:solidFill>
                    <a:srgbClr val="000000"/>
                  </a:solidFill>
                  <a:cs typeface="Arial" pitchFamily="34" charset="0"/>
                </a:rPr>
                <a:t>     Valuing multiple perspectives</a:t>
              </a:r>
            </a:p>
            <a:p>
              <a:pPr>
                <a:defRPr/>
              </a:pPr>
              <a:endParaRPr lang="en-US" sz="1000" dirty="0">
                <a:solidFill>
                  <a:srgbClr val="000000"/>
                </a:solidFill>
                <a:cs typeface="Arial" pitchFamily="34" charset="0"/>
              </a:endParaRPr>
            </a:p>
            <a:p>
              <a:pPr>
                <a:defRPr/>
              </a:pPr>
              <a:endParaRPr lang="en-US" sz="1000" dirty="0">
                <a:solidFill>
                  <a:srgbClr val="000000"/>
                </a:solidFill>
                <a:cs typeface="Arial" pitchFamily="34" charset="0"/>
              </a:endParaRPr>
            </a:p>
            <a:p>
              <a:pPr>
                <a:defRPr/>
              </a:pPr>
              <a:endParaRPr lang="en-US" sz="1000" b="1" i="1" u="sng" dirty="0">
                <a:solidFill>
                  <a:srgbClr val="000000"/>
                </a:solidFill>
                <a:cs typeface="Arial" pitchFamily="34" charset="0"/>
              </a:endParaRPr>
            </a:p>
            <a:p>
              <a:pPr>
                <a:defRPr/>
              </a:pPr>
              <a:endParaRPr lang="en-US" sz="1000" b="1" i="1" u="sng" dirty="0">
                <a:solidFill>
                  <a:srgbClr val="000000"/>
                </a:solidFill>
                <a:cs typeface="Arial" pitchFamily="34" charset="0"/>
              </a:endParaRPr>
            </a:p>
            <a:p>
              <a:pPr>
                <a:defRPr/>
              </a:pPr>
              <a:r>
                <a:rPr lang="en-US" sz="1000" b="1" i="1" u="sng" dirty="0">
                  <a:solidFill>
                    <a:srgbClr val="000000"/>
                  </a:solidFill>
                  <a:cs typeface="Arial" pitchFamily="34" charset="0"/>
                </a:rPr>
                <a:t>INNER CONTEXT</a:t>
              </a:r>
            </a:p>
            <a:p>
              <a:pPr>
                <a:defRPr/>
              </a:pPr>
              <a:r>
                <a:rPr lang="en-US" sz="1000" dirty="0">
                  <a:solidFill>
                    <a:srgbClr val="000000"/>
                  </a:solidFill>
                  <a:cs typeface="Arial" pitchFamily="34" charset="0"/>
                </a:rPr>
                <a:t>Organizational characteristics</a:t>
              </a:r>
            </a:p>
            <a:p>
              <a:pPr>
                <a:defRPr/>
              </a:pPr>
              <a:r>
                <a:rPr lang="en-US" sz="1000" dirty="0">
                  <a:solidFill>
                    <a:srgbClr val="000000"/>
                  </a:solidFill>
                  <a:cs typeface="Arial" pitchFamily="34" charset="0"/>
                </a:rPr>
                <a:t>     Leadership </a:t>
              </a:r>
            </a:p>
            <a:p>
              <a:pPr>
                <a:defRPr/>
              </a:pPr>
              <a:r>
                <a:rPr lang="en-US" sz="1000" dirty="0">
                  <a:solidFill>
                    <a:srgbClr val="000000"/>
                  </a:solidFill>
                  <a:cs typeface="Arial" pitchFamily="34" charset="0"/>
                </a:rPr>
                <a:t>     Embedded EBP culture </a:t>
              </a:r>
            </a:p>
            <a:p>
              <a:pPr>
                <a:defRPr/>
              </a:pPr>
              <a:r>
                <a:rPr lang="en-US" sz="1000" dirty="0">
                  <a:solidFill>
                    <a:srgbClr val="000000"/>
                  </a:solidFill>
                  <a:cs typeface="Arial" pitchFamily="34" charset="0"/>
                </a:rPr>
                <a:t>     Critical mass of EBP provision     </a:t>
              </a:r>
            </a:p>
            <a:p>
              <a:pPr>
                <a:defRPr/>
              </a:pPr>
              <a:r>
                <a:rPr lang="en-US" sz="1000" dirty="0">
                  <a:solidFill>
                    <a:srgbClr val="000000"/>
                  </a:solidFill>
                  <a:cs typeface="Arial" pitchFamily="34" charset="0"/>
                </a:rPr>
                <a:t>     Social network support</a:t>
              </a:r>
            </a:p>
            <a:p>
              <a:pPr>
                <a:defRPr/>
              </a:pPr>
              <a:r>
                <a:rPr lang="en-US" sz="1000" dirty="0">
                  <a:solidFill>
                    <a:srgbClr val="000000"/>
                  </a:solidFill>
                  <a:cs typeface="Arial" pitchFamily="34" charset="0"/>
                </a:rPr>
                <a:t>Fidelity monitoring/support</a:t>
              </a:r>
            </a:p>
            <a:p>
              <a:pPr>
                <a:defRPr/>
              </a:pPr>
              <a:r>
                <a:rPr lang="en-US" sz="1000" dirty="0">
                  <a:solidFill>
                    <a:srgbClr val="000000"/>
                  </a:solidFill>
                  <a:cs typeface="Arial" pitchFamily="34" charset="0"/>
                </a:rPr>
                <a:t>     EBP Role clarity</a:t>
              </a:r>
            </a:p>
            <a:p>
              <a:pPr>
                <a:defRPr/>
              </a:pPr>
              <a:r>
                <a:rPr lang="en-US" sz="1000" dirty="0">
                  <a:solidFill>
                    <a:srgbClr val="000000"/>
                  </a:solidFill>
                  <a:cs typeface="Arial" pitchFamily="34" charset="0"/>
                </a:rPr>
                <a:t>     Fidelity support system</a:t>
              </a:r>
            </a:p>
            <a:p>
              <a:pPr>
                <a:defRPr/>
              </a:pPr>
              <a:r>
                <a:rPr lang="en-US" sz="1000" dirty="0">
                  <a:solidFill>
                    <a:srgbClr val="000000"/>
                  </a:solidFill>
                  <a:cs typeface="Arial" pitchFamily="34" charset="0"/>
                </a:rPr>
                <a:t>     Supportive coaching</a:t>
              </a:r>
            </a:p>
            <a:p>
              <a:pPr>
                <a:defRPr/>
              </a:pPr>
              <a:r>
                <a:rPr lang="en-US" sz="1000" dirty="0">
                  <a:solidFill>
                    <a:srgbClr val="000000"/>
                  </a:solidFill>
                  <a:cs typeface="Arial" pitchFamily="34" charset="0"/>
                </a:rPr>
                <a:t>Staffing</a:t>
              </a:r>
            </a:p>
            <a:p>
              <a:pPr>
                <a:defRPr/>
              </a:pPr>
              <a:r>
                <a:rPr lang="en-US" sz="1000" dirty="0">
                  <a:solidFill>
                    <a:srgbClr val="000000"/>
                  </a:solidFill>
                  <a:cs typeface="Arial" pitchFamily="34" charset="0"/>
                </a:rPr>
                <a:t>     Staff selection criteria</a:t>
              </a:r>
            </a:p>
            <a:p>
              <a:pPr>
                <a:defRPr/>
              </a:pPr>
              <a:r>
                <a:rPr lang="en-US" sz="1000" dirty="0">
                  <a:solidFill>
                    <a:srgbClr val="000000"/>
                  </a:solidFill>
                  <a:cs typeface="Arial" pitchFamily="34" charset="0"/>
                </a:rPr>
                <a:t>     Validated selection procedures</a:t>
              </a:r>
            </a:p>
            <a:p>
              <a:pPr>
                <a:defRPr/>
              </a:pPr>
              <a:r>
                <a:rPr lang="en-US" sz="1000" dirty="0">
                  <a:solidFill>
                    <a:srgbClr val="000000"/>
                  </a:solidFill>
                  <a:cs typeface="Arial" pitchFamily="34" charset="0"/>
                </a:rPr>
                <a:t>     </a:t>
              </a:r>
            </a:p>
            <a:p>
              <a:pPr>
                <a:defRPr/>
              </a:pPr>
              <a:r>
                <a:rPr lang="en-US" sz="1000" dirty="0">
                  <a:solidFill>
                    <a:srgbClr val="000000"/>
                  </a:solidFill>
                  <a:cs typeface="Arial" pitchFamily="34" charset="0"/>
                </a:rPr>
                <a:t>     </a:t>
              </a:r>
            </a:p>
          </p:txBody>
        </p:sp>
        <p:sp>
          <p:nvSpPr>
            <p:cNvPr id="18" name="Flowchart: Extract 17"/>
            <p:cNvSpPr/>
            <p:nvPr/>
          </p:nvSpPr>
          <p:spPr>
            <a:xfrm rot="5400000">
              <a:off x="2039143" y="199232"/>
              <a:ext cx="366713" cy="457200"/>
            </a:xfrm>
            <a:prstGeom prst="flowChartExtract">
              <a:avLst/>
            </a:prstGeom>
            <a:solidFill>
              <a:schemeClr val="tx2"/>
            </a:solidFill>
            <a:ln w="15875">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Flowchart: Extract 18"/>
            <p:cNvSpPr/>
            <p:nvPr/>
          </p:nvSpPr>
          <p:spPr>
            <a:xfrm rot="5400000">
              <a:off x="4401343" y="199232"/>
              <a:ext cx="366713" cy="457200"/>
            </a:xfrm>
            <a:prstGeom prst="flowChartExtract">
              <a:avLst/>
            </a:prstGeom>
            <a:solidFill>
              <a:schemeClr val="tx2"/>
            </a:solidFill>
            <a:ln w="15875">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lowchart: Extract 19"/>
            <p:cNvSpPr/>
            <p:nvPr/>
          </p:nvSpPr>
          <p:spPr>
            <a:xfrm rot="5400000">
              <a:off x="6764337" y="207963"/>
              <a:ext cx="365125" cy="457200"/>
            </a:xfrm>
            <a:prstGeom prst="flowChartExtract">
              <a:avLst/>
            </a:prstGeom>
            <a:solidFill>
              <a:schemeClr val="tx2"/>
            </a:solidFill>
            <a:ln w="15875">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36866" name="Title 1"/>
          <p:cNvSpPr>
            <a:spLocks noGrp="1"/>
          </p:cNvSpPr>
          <p:nvPr>
            <p:ph type="title"/>
          </p:nvPr>
        </p:nvSpPr>
        <p:spPr>
          <a:xfrm>
            <a:off x="1508125" y="6400800"/>
            <a:ext cx="9144000" cy="762000"/>
          </a:xfrm>
        </p:spPr>
        <p:txBody>
          <a:bodyPr/>
          <a:lstStyle/>
          <a:p>
            <a:r>
              <a:rPr lang="en-US" altLang="x-none" sz="1200" dirty="0">
                <a:solidFill>
                  <a:schemeClr val="tx1"/>
                </a:solidFill>
                <a:latin typeface="Times New Roman" charset="0"/>
              </a:rPr>
              <a:t>Aarons, G.A., </a:t>
            </a:r>
            <a:r>
              <a:rPr lang="en-US" altLang="x-none" sz="1200" dirty="0" err="1">
                <a:solidFill>
                  <a:schemeClr val="tx1"/>
                </a:solidFill>
                <a:latin typeface="Times New Roman" charset="0"/>
              </a:rPr>
              <a:t>Hurlburt</a:t>
            </a:r>
            <a:r>
              <a:rPr lang="en-US" altLang="x-none" sz="1200" dirty="0">
                <a:solidFill>
                  <a:schemeClr val="tx1"/>
                </a:solidFill>
                <a:latin typeface="Times New Roman" charset="0"/>
              </a:rPr>
              <a:t>, M. &amp; Horwitz, S.M. (2011). Advancing a Conceptual Model of Evidence-Based Practice Implementation in Public Service Sectors. </a:t>
            </a:r>
            <a:r>
              <a:rPr lang="en-US" altLang="x-none" sz="1200" i="1" dirty="0">
                <a:solidFill>
                  <a:schemeClr val="tx1"/>
                </a:solidFill>
                <a:latin typeface="Times New Roman" charset="0"/>
              </a:rPr>
              <a:t>Administration and Policy in Mental Health and Mental Health Services Research.38</a:t>
            </a:r>
            <a:r>
              <a:rPr lang="en-US" altLang="x-none" sz="1200" dirty="0">
                <a:solidFill>
                  <a:schemeClr val="tx1"/>
                </a:solidFill>
                <a:latin typeface="Times New Roman" charset="0"/>
              </a:rPr>
              <a:t>, 4-23. </a:t>
            </a:r>
          </a:p>
        </p:txBody>
      </p:sp>
      <p:grpSp>
        <p:nvGrpSpPr>
          <p:cNvPr id="36867" name="Group 17"/>
          <p:cNvGrpSpPr>
            <a:grpSpLocks/>
          </p:cNvGrpSpPr>
          <p:nvPr/>
        </p:nvGrpSpPr>
        <p:grpSpPr bwMode="auto">
          <a:xfrm>
            <a:off x="2332038" y="76200"/>
            <a:ext cx="7620000" cy="369888"/>
            <a:chOff x="762000" y="533398"/>
            <a:chExt cx="7543800" cy="533404"/>
          </a:xfrm>
        </p:grpSpPr>
        <p:sp>
          <p:nvSpPr>
            <p:cNvPr id="22" name="Curved Up Arrow 21"/>
            <p:cNvSpPr/>
            <p:nvPr/>
          </p:nvSpPr>
          <p:spPr>
            <a:xfrm rot="10800000">
              <a:off x="762000" y="533398"/>
              <a:ext cx="7315914" cy="53340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3" name="Curved Up Arrow 22"/>
            <p:cNvSpPr/>
            <p:nvPr/>
          </p:nvSpPr>
          <p:spPr>
            <a:xfrm rot="10800000">
              <a:off x="3124152" y="533398"/>
              <a:ext cx="5106210" cy="53340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4" name="Curved Up Arrow 23"/>
            <p:cNvSpPr/>
            <p:nvPr/>
          </p:nvSpPr>
          <p:spPr>
            <a:xfrm rot="10800000">
              <a:off x="5486305" y="533398"/>
              <a:ext cx="2819495" cy="53340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Tree>
    <p:extLst>
      <p:ext uri="{BB962C8B-B14F-4D97-AF65-F5344CB8AC3E}">
        <p14:creationId xmlns:p14="http://schemas.microsoft.com/office/powerpoint/2010/main" val="131022569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sz="4000">
                <a:solidFill>
                  <a:schemeClr val="accent1"/>
                </a:solidFill>
                <a:latin typeface="Arial" charset="0"/>
                <a:ea typeface="MS PGothic" charset="0"/>
              </a:rPr>
              <a:t>Current Funding Announcements</a:t>
            </a:r>
          </a:p>
        </p:txBody>
      </p:sp>
      <p:sp>
        <p:nvSpPr>
          <p:cNvPr id="33794" name="Content Placeholder 2"/>
          <p:cNvSpPr>
            <a:spLocks noGrp="1"/>
          </p:cNvSpPr>
          <p:nvPr>
            <p:ph idx="1"/>
          </p:nvPr>
        </p:nvSpPr>
        <p:spPr>
          <a:xfrm>
            <a:off x="834887" y="1524000"/>
            <a:ext cx="10157791" cy="4598504"/>
          </a:xfrm>
        </p:spPr>
        <p:txBody>
          <a:bodyPr/>
          <a:lstStyle/>
          <a:p>
            <a:pPr eaLnBrk="1" hangingPunct="1"/>
            <a:r>
              <a:rPr lang="en-US" sz="2400" dirty="0">
                <a:solidFill>
                  <a:schemeClr val="accent2"/>
                </a:solidFill>
                <a:latin typeface="Arial" charset="0"/>
                <a:ea typeface="MS PGothic" charset="0"/>
              </a:rPr>
              <a:t>NIH: PAR-19-274; 19-275;19-276 (R01, R21, R03)</a:t>
            </a:r>
          </a:p>
          <a:p>
            <a:pPr eaLnBrk="1" hangingPunct="1"/>
            <a:r>
              <a:rPr lang="en-US" sz="2400" dirty="0">
                <a:solidFill>
                  <a:schemeClr val="accent2"/>
                </a:solidFill>
                <a:latin typeface="Arial" charset="0"/>
                <a:ea typeface="MS PGothic" charset="0"/>
              </a:rPr>
              <a:t>NCI leads (21 ICOs total, including FIC, NIMH, NHLBI, NHGRI, as well as OBSSR, ORWH and ODP)</a:t>
            </a:r>
          </a:p>
          <a:p>
            <a:pPr eaLnBrk="1" hangingPunct="1"/>
            <a:r>
              <a:rPr lang="en-US" sz="2400" dirty="0">
                <a:solidFill>
                  <a:schemeClr val="accent2"/>
                </a:solidFill>
                <a:latin typeface="Arial" charset="0"/>
                <a:ea typeface="MS PGothic" charset="0"/>
              </a:rPr>
              <a:t>Organizes the D&amp;I research agenda across NIH</a:t>
            </a:r>
          </a:p>
          <a:p>
            <a:pPr eaLnBrk="1" hangingPunct="1"/>
            <a:r>
              <a:rPr lang="en-US" sz="2400" dirty="0">
                <a:solidFill>
                  <a:schemeClr val="accent2"/>
                </a:solidFill>
                <a:latin typeface="Arial" charset="0"/>
                <a:ea typeface="MS PGothic" charset="0"/>
              </a:rPr>
              <a:t>&gt;200 grants funded through NIH since 2006 </a:t>
            </a:r>
          </a:p>
          <a:p>
            <a:pPr eaLnBrk="1" hangingPunct="1"/>
            <a:r>
              <a:rPr lang="en-US" sz="2400" dirty="0">
                <a:solidFill>
                  <a:schemeClr val="accent2"/>
                </a:solidFill>
                <a:latin typeface="Arial" charset="0"/>
                <a:ea typeface="MS PGothic" charset="0"/>
              </a:rPr>
              <a:t>2010 CSR standing review committee </a:t>
            </a:r>
            <a:endParaRPr lang="en-US" sz="2400" dirty="0">
              <a:solidFill>
                <a:schemeClr val="tx2"/>
              </a:solidFill>
              <a:latin typeface="Arial" charset="0"/>
              <a:ea typeface="MS PGothic" charset="0"/>
            </a:endParaRPr>
          </a:p>
          <a:p>
            <a:pPr eaLnBrk="1" hangingPunct="1"/>
            <a:r>
              <a:rPr lang="en-US" sz="2400" dirty="0">
                <a:solidFill>
                  <a:schemeClr val="tx2"/>
                </a:solidFill>
                <a:latin typeface="Arial" charset="0"/>
                <a:ea typeface="MS PGothic" charset="0"/>
              </a:rPr>
              <a:t>Open to investigators and projects worldwide</a:t>
            </a:r>
          </a:p>
          <a:p>
            <a:pPr eaLnBrk="1" hangingPunct="1"/>
            <a:r>
              <a:rPr lang="en-US" sz="2400" dirty="0">
                <a:solidFill>
                  <a:schemeClr val="accent2"/>
                </a:solidFill>
                <a:latin typeface="Arial" charset="0"/>
                <a:ea typeface="MS PGothic" charset="0"/>
              </a:rPr>
              <a:t>Program staff (contacts) happy to review concept papers, specific aims, answer questions at any time</a:t>
            </a:r>
          </a:p>
          <a:p>
            <a:pPr eaLnBrk="1" hangingPunct="1"/>
            <a:endParaRPr lang="en-US" sz="2400" dirty="0">
              <a:solidFill>
                <a:schemeClr val="accent2"/>
              </a:solidFill>
              <a:latin typeface="Arial" charset="0"/>
              <a:ea typeface="MS PGothic" charset="0"/>
            </a:endParaRPr>
          </a:p>
          <a:p>
            <a:pPr lvl="1" eaLnBrk="1" hangingPunct="1"/>
            <a:endParaRPr lang="en-US" sz="2000" dirty="0">
              <a:latin typeface="Arial" charset="0"/>
              <a:ea typeface="MS PGothic" charset="0"/>
            </a:endParaRPr>
          </a:p>
          <a:p>
            <a:pPr eaLnBrk="1" hangingPunct="1"/>
            <a:endParaRPr lang="en-US" sz="2400" dirty="0">
              <a:latin typeface="Arial" charset="0"/>
              <a:ea typeface="MS PGothic" charset="0"/>
            </a:endParaRPr>
          </a:p>
        </p:txBody>
      </p:sp>
    </p:spTree>
    <p:extLst>
      <p:ext uri="{BB962C8B-B14F-4D97-AF65-F5344CB8AC3E}">
        <p14:creationId xmlns:p14="http://schemas.microsoft.com/office/powerpoint/2010/main" val="190847155"/>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altLang="x-none">
                <a:solidFill>
                  <a:schemeClr val="accent1"/>
                </a:solidFill>
                <a:latin typeface="Calibri" charset="0"/>
              </a:rPr>
              <a:t>Areas Ripe for Exploration</a:t>
            </a:r>
          </a:p>
        </p:txBody>
      </p:sp>
      <p:sp>
        <p:nvSpPr>
          <p:cNvPr id="68610" name="Content Placeholder 2"/>
          <p:cNvSpPr>
            <a:spLocks noGrp="1"/>
          </p:cNvSpPr>
          <p:nvPr>
            <p:ph idx="1"/>
          </p:nvPr>
        </p:nvSpPr>
        <p:spPr>
          <a:xfrm>
            <a:off x="2209800" y="1752600"/>
            <a:ext cx="7772400" cy="4114800"/>
          </a:xfrm>
        </p:spPr>
        <p:txBody>
          <a:bodyPr>
            <a:normAutofit/>
          </a:bodyPr>
          <a:lstStyle/>
          <a:p>
            <a:pPr marL="493776" indent="-457200" fontAlgn="auto">
              <a:spcAft>
                <a:spcPts val="0"/>
              </a:spcAft>
              <a:buClr>
                <a:schemeClr val="accent5"/>
              </a:buClr>
              <a:buSzPct val="75000"/>
              <a:buFont typeface="Calibri" panose="020F0502020204030204" pitchFamily="34" charset="0"/>
              <a:buChar char="→"/>
              <a:defRPr/>
            </a:pPr>
            <a:r>
              <a:rPr lang="en-US" sz="2800" dirty="0">
                <a:solidFill>
                  <a:schemeClr val="tx2"/>
                </a:solidFill>
                <a:ea typeface="+mn-ea"/>
                <a:cs typeface="Calibri"/>
              </a:rPr>
              <a:t>Sustainability </a:t>
            </a:r>
            <a:r>
              <a:rPr lang="en-US" sz="2800" dirty="0">
                <a:ea typeface="+mn-ea"/>
                <a:cs typeface="Calibri"/>
              </a:rPr>
              <a:t>of EBPs in a changing context</a:t>
            </a:r>
          </a:p>
          <a:p>
            <a:pPr marL="493776" indent="-457200" fontAlgn="auto">
              <a:spcAft>
                <a:spcPts val="0"/>
              </a:spcAft>
              <a:buClr>
                <a:schemeClr val="accent5"/>
              </a:buClr>
              <a:buSzPct val="75000"/>
              <a:buFont typeface="Calibri" panose="020F0502020204030204" pitchFamily="34" charset="0"/>
              <a:buChar char="→"/>
              <a:defRPr/>
            </a:pPr>
            <a:r>
              <a:rPr lang="en-US" sz="2800" dirty="0">
                <a:solidFill>
                  <a:schemeClr val="tx2"/>
                </a:solidFill>
                <a:ea typeface="+mn-ea"/>
                <a:cs typeface="Calibri"/>
              </a:rPr>
              <a:t>Adaptability/Evolution </a:t>
            </a:r>
            <a:r>
              <a:rPr lang="en-US" sz="2800" dirty="0">
                <a:ea typeface="+mn-ea"/>
                <a:cs typeface="Calibri"/>
              </a:rPr>
              <a:t>of EBPs over time</a:t>
            </a:r>
          </a:p>
          <a:p>
            <a:pPr marL="493776" indent="-457200" fontAlgn="auto">
              <a:spcAft>
                <a:spcPts val="0"/>
              </a:spcAft>
              <a:buClr>
                <a:schemeClr val="accent5"/>
              </a:buClr>
              <a:buSzPct val="75000"/>
              <a:buFont typeface="Calibri" panose="020F0502020204030204" pitchFamily="34" charset="0"/>
              <a:buChar char="→"/>
              <a:defRPr/>
            </a:pPr>
            <a:r>
              <a:rPr lang="en-US" sz="2800" dirty="0">
                <a:ea typeface="+mn-ea"/>
                <a:cs typeface="Calibri"/>
              </a:rPr>
              <a:t>Implementation of </a:t>
            </a:r>
            <a:r>
              <a:rPr lang="en-US" sz="2800" dirty="0">
                <a:solidFill>
                  <a:schemeClr val="tx2"/>
                </a:solidFill>
                <a:ea typeface="+mn-ea"/>
                <a:cs typeface="Calibri"/>
              </a:rPr>
              <a:t>a set of ITVs</a:t>
            </a:r>
          </a:p>
          <a:p>
            <a:pPr marL="493776" indent="-457200" fontAlgn="auto">
              <a:spcAft>
                <a:spcPts val="0"/>
              </a:spcAft>
              <a:buClr>
                <a:schemeClr val="accent5"/>
              </a:buClr>
              <a:buSzPct val="75000"/>
              <a:buFont typeface="Calibri" panose="020F0502020204030204" pitchFamily="34" charset="0"/>
              <a:buChar char="→"/>
              <a:defRPr/>
            </a:pPr>
            <a:r>
              <a:rPr lang="en-US" sz="2800" dirty="0">
                <a:ea typeface="+mn-ea"/>
                <a:cs typeface="Calibri"/>
              </a:rPr>
              <a:t>Impact of </a:t>
            </a:r>
            <a:r>
              <a:rPr lang="en-US" sz="2800" dirty="0">
                <a:solidFill>
                  <a:schemeClr val="tx2"/>
                </a:solidFill>
                <a:ea typeface="+mn-ea"/>
                <a:cs typeface="Calibri"/>
              </a:rPr>
              <a:t>dissemination strategies </a:t>
            </a:r>
            <a:r>
              <a:rPr lang="en-US" sz="2800" dirty="0">
                <a:ea typeface="+mn-ea"/>
                <a:cs typeface="Calibri"/>
              </a:rPr>
              <a:t>on practice</a:t>
            </a:r>
          </a:p>
          <a:p>
            <a:pPr marL="493776" indent="-457200" fontAlgn="auto">
              <a:spcAft>
                <a:spcPts val="0"/>
              </a:spcAft>
              <a:buClr>
                <a:schemeClr val="accent5"/>
              </a:buClr>
              <a:buSzPct val="75000"/>
              <a:buFont typeface="Calibri" panose="020F0502020204030204" pitchFamily="34" charset="0"/>
              <a:buChar char="→"/>
              <a:defRPr/>
            </a:pPr>
            <a:r>
              <a:rPr lang="en-US" sz="2800" dirty="0">
                <a:solidFill>
                  <a:schemeClr val="tx2"/>
                </a:solidFill>
                <a:ea typeface="+mn-ea"/>
                <a:cs typeface="Calibri"/>
              </a:rPr>
              <a:t>Scaling up practices </a:t>
            </a:r>
            <a:r>
              <a:rPr lang="en-US" sz="2800" dirty="0">
                <a:ea typeface="+mn-ea"/>
                <a:cs typeface="Calibri"/>
              </a:rPr>
              <a:t>across health plans, systems, networks, and nations</a:t>
            </a:r>
          </a:p>
          <a:p>
            <a:pPr marL="493776" indent="-457200" fontAlgn="auto">
              <a:spcAft>
                <a:spcPts val="0"/>
              </a:spcAft>
              <a:buClr>
                <a:schemeClr val="accent5"/>
              </a:buClr>
              <a:buSzPct val="75000"/>
              <a:buFont typeface="Calibri" panose="020F0502020204030204" pitchFamily="34" charset="0"/>
              <a:buChar char="→"/>
              <a:defRPr/>
            </a:pPr>
            <a:r>
              <a:rPr lang="en-US" sz="2800" dirty="0">
                <a:solidFill>
                  <a:schemeClr val="tx2"/>
                </a:solidFill>
                <a:ea typeface="+mn-ea"/>
                <a:cs typeface="Calibri"/>
              </a:rPr>
              <a:t>De-Implementation/</a:t>
            </a:r>
            <a:r>
              <a:rPr lang="en-US" sz="2800" dirty="0" err="1">
                <a:solidFill>
                  <a:schemeClr val="tx2"/>
                </a:solidFill>
                <a:ea typeface="+mn-ea"/>
                <a:cs typeface="Calibri"/>
              </a:rPr>
              <a:t>Exnovation</a:t>
            </a:r>
            <a:endParaRPr lang="en-US" sz="2800" dirty="0">
              <a:solidFill>
                <a:schemeClr val="tx2"/>
              </a:solidFill>
              <a:ea typeface="+mn-ea"/>
              <a:cs typeface="Calibri"/>
            </a:endParaRPr>
          </a:p>
          <a:p>
            <a:pPr marL="493776" indent="-457200" fontAlgn="auto">
              <a:spcAft>
                <a:spcPts val="0"/>
              </a:spcAft>
              <a:buClr>
                <a:schemeClr val="accent5"/>
              </a:buClr>
              <a:buSzPct val="75000"/>
              <a:buFont typeface="Calibri" panose="020F0502020204030204" pitchFamily="34" charset="0"/>
              <a:buChar char="→"/>
              <a:defRPr/>
            </a:pPr>
            <a:r>
              <a:rPr lang="en-US" sz="2800" dirty="0">
                <a:solidFill>
                  <a:schemeClr val="tx2"/>
                </a:solidFill>
                <a:ea typeface="+mn-ea"/>
                <a:cs typeface="Calibri"/>
              </a:rPr>
              <a:t>Adaptive designs </a:t>
            </a:r>
            <a:r>
              <a:rPr lang="en-US" sz="2800" dirty="0">
                <a:ea typeface="+mn-ea"/>
                <a:cs typeface="Calibri"/>
              </a:rPr>
              <a:t>(implementation as a step-wise approach)</a:t>
            </a:r>
          </a:p>
        </p:txBody>
      </p:sp>
    </p:spTree>
    <p:extLst>
      <p:ext uri="{BB962C8B-B14F-4D97-AF65-F5344CB8AC3E}">
        <p14:creationId xmlns:p14="http://schemas.microsoft.com/office/powerpoint/2010/main" val="66082323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tx2"/>
                </a:solidFill>
              </a:rPr>
              <a:t>Session Outline</a:t>
            </a:r>
          </a:p>
        </p:txBody>
      </p:sp>
      <p:sp>
        <p:nvSpPr>
          <p:cNvPr id="3" name="Content Placeholder 2"/>
          <p:cNvSpPr>
            <a:spLocks noGrp="1"/>
          </p:cNvSpPr>
          <p:nvPr>
            <p:ph sz="quarter" idx="11"/>
          </p:nvPr>
        </p:nvSpPr>
        <p:spPr/>
        <p:txBody>
          <a:bodyPr/>
          <a:lstStyle/>
          <a:p>
            <a:r>
              <a:rPr lang="en-US" altLang="en-US" sz="3200" dirty="0"/>
              <a:t>What is Implementation Science and How Does it Relate to Health Care?</a:t>
            </a:r>
          </a:p>
          <a:p>
            <a:r>
              <a:rPr lang="en-US" altLang="en-US" sz="3200" dirty="0"/>
              <a:t>Key IS Activities/Resources</a:t>
            </a:r>
            <a:endParaRPr lang="en-US" altLang="en-US" sz="2900" dirty="0"/>
          </a:p>
          <a:p>
            <a:r>
              <a:rPr lang="en-US" altLang="en-US" sz="3200" dirty="0"/>
              <a:t>Challenging basic assumptions</a:t>
            </a:r>
          </a:p>
          <a:p>
            <a:r>
              <a:rPr lang="en-US" altLang="en-US" sz="3200" dirty="0"/>
              <a:t>Questions and Discussion</a:t>
            </a:r>
          </a:p>
        </p:txBody>
      </p:sp>
    </p:spTree>
    <p:extLst>
      <p:ext uri="{BB962C8B-B14F-4D97-AF65-F5344CB8AC3E}">
        <p14:creationId xmlns:p14="http://schemas.microsoft.com/office/powerpoint/2010/main" val="4104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170" y="350523"/>
            <a:ext cx="8165592" cy="734890"/>
          </a:xfrm>
        </p:spPr>
        <p:txBody>
          <a:bodyPr/>
          <a:lstStyle/>
          <a:p>
            <a:pPr algn="ctr"/>
            <a:r>
              <a:rPr lang="en-US" sz="2800" b="1" dirty="0"/>
              <a:t>BRP Implementation Science Working Group</a:t>
            </a:r>
          </a:p>
        </p:txBody>
      </p:sp>
      <p:sp>
        <p:nvSpPr>
          <p:cNvPr id="3" name="Content Placeholder 2"/>
          <p:cNvSpPr>
            <a:spLocks noGrp="1"/>
          </p:cNvSpPr>
          <p:nvPr>
            <p:ph sz="quarter" idx="11"/>
          </p:nvPr>
        </p:nvSpPr>
        <p:spPr>
          <a:xfrm>
            <a:off x="430307" y="1417373"/>
            <a:ext cx="9932670" cy="5527914"/>
          </a:xfrm>
        </p:spPr>
        <p:txBody>
          <a:bodyPr/>
          <a:lstStyle/>
          <a:p>
            <a:r>
              <a:rPr lang="en-US" sz="2400" b="1" dirty="0"/>
              <a:t>Two Recommendations:</a:t>
            </a:r>
          </a:p>
          <a:p>
            <a:pPr lvl="1"/>
            <a:endParaRPr lang="en-US" sz="2000" b="1" dirty="0"/>
          </a:p>
          <a:p>
            <a:pPr lvl="1"/>
            <a:endParaRPr lang="en-US" sz="2000" b="1" dirty="0"/>
          </a:p>
          <a:p>
            <a:pPr lvl="1"/>
            <a:endParaRPr lang="en-US" sz="2000" b="1" dirty="0"/>
          </a:p>
          <a:p>
            <a:pPr lvl="1"/>
            <a:endParaRPr lang="en-US" sz="2000" b="1" dirty="0"/>
          </a:p>
          <a:p>
            <a:pPr marL="0" indent="0">
              <a:buNone/>
            </a:pPr>
            <a:endParaRPr lang="en-US" sz="2400" b="1" dirty="0"/>
          </a:p>
          <a:p>
            <a:r>
              <a:rPr lang="en-US" sz="2400" b="1" dirty="0"/>
              <a:t>Three Research Areas/CMITs(2017-2019):</a:t>
            </a:r>
          </a:p>
          <a:p>
            <a:pPr lvl="2"/>
            <a:r>
              <a:rPr lang="en-US" sz="2000" dirty="0"/>
              <a:t>Minimize Cancer Treatment’s Debilitating Side Effects</a:t>
            </a:r>
            <a:endParaRPr lang="en-US" sz="2800" dirty="0"/>
          </a:p>
          <a:p>
            <a:pPr lvl="2"/>
            <a:r>
              <a:rPr lang="en-US" sz="2000" dirty="0"/>
              <a:t>Prevention and Early Detection of Hereditary Cancers </a:t>
            </a:r>
          </a:p>
          <a:p>
            <a:pPr lvl="2"/>
            <a:r>
              <a:rPr lang="en-US" sz="2000" dirty="0"/>
              <a:t>Expand Use of Proven Cancer Prevention and Early Detection Strategies </a:t>
            </a:r>
          </a:p>
          <a:p>
            <a:pPr marL="228600" lvl="1" indent="0">
              <a:buNone/>
            </a:pPr>
            <a:endParaRPr lang="en-US" dirty="0"/>
          </a:p>
          <a:p>
            <a:endParaRPr lang="en-US" dirty="0"/>
          </a:p>
        </p:txBody>
      </p:sp>
      <p:pic>
        <p:nvPicPr>
          <p:cNvPr id="5" name="Picture 4">
            <a:extLst>
              <a:ext uri="{FF2B5EF4-FFF2-40B4-BE49-F238E27FC236}">
                <a16:creationId xmlns:a16="http://schemas.microsoft.com/office/drawing/2014/main" id="{4063140D-FD47-214F-AB0F-7A3628D04535}"/>
              </a:ext>
            </a:extLst>
          </p:cNvPr>
          <p:cNvPicPr>
            <a:picLocks noChangeAspect="1"/>
          </p:cNvPicPr>
          <p:nvPr/>
        </p:nvPicPr>
        <p:blipFill>
          <a:blip r:embed="rId3"/>
          <a:stretch>
            <a:fillRect/>
          </a:stretch>
        </p:blipFill>
        <p:spPr>
          <a:xfrm>
            <a:off x="2388920" y="1798058"/>
            <a:ext cx="7414160" cy="2173295"/>
          </a:xfrm>
          <a:prstGeom prst="rect">
            <a:avLst/>
          </a:prstGeom>
          <a:ln>
            <a:solidFill>
              <a:schemeClr val="accent3"/>
            </a:solidFill>
          </a:ln>
        </p:spPr>
      </p:pic>
      <p:pic>
        <p:nvPicPr>
          <p:cNvPr id="6" name="Picture 5">
            <a:extLst>
              <a:ext uri="{FF2B5EF4-FFF2-40B4-BE49-F238E27FC236}">
                <a16:creationId xmlns:a16="http://schemas.microsoft.com/office/drawing/2014/main" id="{4E309C01-C280-3048-ADC7-FD3C5E6D596F}"/>
              </a:ext>
            </a:extLst>
          </p:cNvPr>
          <p:cNvPicPr>
            <a:picLocks noChangeAspect="1"/>
          </p:cNvPicPr>
          <p:nvPr/>
        </p:nvPicPr>
        <p:blipFill>
          <a:blip r:embed="rId4"/>
          <a:stretch>
            <a:fillRect/>
          </a:stretch>
        </p:blipFill>
        <p:spPr>
          <a:xfrm>
            <a:off x="5485238" y="6123110"/>
            <a:ext cx="4771805" cy="734891"/>
          </a:xfrm>
          <a:prstGeom prst="rect">
            <a:avLst/>
          </a:prstGeom>
          <a:ln>
            <a:solidFill>
              <a:schemeClr val="tx1"/>
            </a:solidFill>
          </a:ln>
        </p:spPr>
      </p:pic>
      <p:pic>
        <p:nvPicPr>
          <p:cNvPr id="7" name="Picture 6">
            <a:extLst>
              <a:ext uri="{FF2B5EF4-FFF2-40B4-BE49-F238E27FC236}">
                <a16:creationId xmlns:a16="http://schemas.microsoft.com/office/drawing/2014/main" id="{0CF3E95D-D2BD-3042-A7CE-06585D5445A7}"/>
              </a:ext>
            </a:extLst>
          </p:cNvPr>
          <p:cNvPicPr>
            <a:picLocks noChangeAspect="1"/>
          </p:cNvPicPr>
          <p:nvPr/>
        </p:nvPicPr>
        <p:blipFill>
          <a:blip r:embed="rId5"/>
          <a:stretch>
            <a:fillRect/>
          </a:stretch>
        </p:blipFill>
        <p:spPr>
          <a:xfrm>
            <a:off x="1635287" y="201289"/>
            <a:ext cx="1534737" cy="1216084"/>
          </a:xfrm>
          <a:prstGeom prst="rect">
            <a:avLst/>
          </a:prstGeom>
        </p:spPr>
      </p:pic>
    </p:spTree>
    <p:extLst>
      <p:ext uri="{BB962C8B-B14F-4D97-AF65-F5344CB8AC3E}">
        <p14:creationId xmlns:p14="http://schemas.microsoft.com/office/powerpoint/2010/main" val="3091661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2EC787A-9BF4-3D4A-9FF9-71351D6CD385}"/>
              </a:ext>
            </a:extLst>
          </p:cNvPr>
          <p:cNvSpPr/>
          <p:nvPr/>
        </p:nvSpPr>
        <p:spPr>
          <a:xfrm>
            <a:off x="1524001" y="-1"/>
            <a:ext cx="6348246" cy="3669255"/>
          </a:xfrm>
          <a:prstGeom prst="ellipse">
            <a:avLst/>
          </a:prstGeom>
          <a:gradFill>
            <a:gsLst>
              <a:gs pos="0">
                <a:schemeClr val="accent6"/>
              </a:gs>
              <a:gs pos="100000">
                <a:schemeClr val="accent6">
                  <a:lumMod val="20000"/>
                  <a:lumOff val="80000"/>
                  <a:alpha val="1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4670B0F-4C5E-D249-903C-B6C035747FEC}"/>
              </a:ext>
            </a:extLst>
          </p:cNvPr>
          <p:cNvSpPr/>
          <p:nvPr/>
        </p:nvSpPr>
        <p:spPr>
          <a:xfrm>
            <a:off x="683173" y="3738424"/>
            <a:ext cx="10804635" cy="2977687"/>
          </a:xfrm>
          <a:prstGeom prst="ellipse">
            <a:avLst/>
          </a:prstGeom>
          <a:gradFill>
            <a:gsLst>
              <a:gs pos="0">
                <a:schemeClr val="accent4"/>
              </a:gs>
              <a:gs pos="100000">
                <a:schemeClr val="accent3">
                  <a:lumMod val="20000"/>
                  <a:lumOff val="8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1011431-B350-1C49-8819-88F8C77AB6E4}"/>
              </a:ext>
            </a:extLst>
          </p:cNvPr>
          <p:cNvSpPr/>
          <p:nvPr/>
        </p:nvSpPr>
        <p:spPr>
          <a:xfrm>
            <a:off x="7594669" y="84083"/>
            <a:ext cx="3073330" cy="3720662"/>
          </a:xfrm>
          <a:prstGeom prst="ellipse">
            <a:avLst/>
          </a:prstGeom>
          <a:gradFill>
            <a:gsLst>
              <a:gs pos="0">
                <a:schemeClr val="accent1">
                  <a:tint val="100000"/>
                  <a:shade val="100000"/>
                  <a:satMod val="130000"/>
                  <a:alpha val="37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BE794D52-5170-4E45-8AAF-EBCB3F6DC54D}"/>
              </a:ext>
            </a:extLst>
          </p:cNvPr>
          <p:cNvSpPr/>
          <p:nvPr/>
        </p:nvSpPr>
        <p:spPr>
          <a:xfrm>
            <a:off x="4443723" y="4718694"/>
            <a:ext cx="3079529" cy="8472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7CB4F976-E699-0E49-B2C7-2C1A47823BFC}"/>
              </a:ext>
            </a:extLst>
          </p:cNvPr>
          <p:cNvSpPr/>
          <p:nvPr/>
        </p:nvSpPr>
        <p:spPr>
          <a:xfrm>
            <a:off x="4559124" y="4780925"/>
            <a:ext cx="2808152" cy="736022"/>
          </a:xfrm>
          <a:prstGeom prst="roundRect">
            <a:avLst/>
          </a:prstGeom>
          <a:gradFill>
            <a:gsLst>
              <a:gs pos="0">
                <a:schemeClr val="accent6"/>
              </a:gs>
              <a:gs pos="89000">
                <a:schemeClr val="accent6">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64B384BB-DDA7-174C-BDB2-557AB03A2597}"/>
              </a:ext>
            </a:extLst>
          </p:cNvPr>
          <p:cNvSpPr/>
          <p:nvPr/>
        </p:nvSpPr>
        <p:spPr>
          <a:xfrm>
            <a:off x="7872246" y="1007440"/>
            <a:ext cx="2417380" cy="69368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Hereditary Cancer Testing &amp; Follow-Up</a:t>
            </a:r>
          </a:p>
        </p:txBody>
      </p:sp>
      <p:sp>
        <p:nvSpPr>
          <p:cNvPr id="6" name="Rounded Rectangle 5">
            <a:extLst>
              <a:ext uri="{FF2B5EF4-FFF2-40B4-BE49-F238E27FC236}">
                <a16:creationId xmlns:a16="http://schemas.microsoft.com/office/drawing/2014/main" id="{765122FE-ED9F-0C4E-B08F-182FB9B09030}"/>
              </a:ext>
            </a:extLst>
          </p:cNvPr>
          <p:cNvSpPr/>
          <p:nvPr/>
        </p:nvSpPr>
        <p:spPr>
          <a:xfrm>
            <a:off x="7872246" y="1950716"/>
            <a:ext cx="2417380" cy="69368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Communication and Decision-Making</a:t>
            </a:r>
          </a:p>
        </p:txBody>
      </p:sp>
      <p:sp>
        <p:nvSpPr>
          <p:cNvPr id="8" name="Rounded Rectangle 7">
            <a:extLst>
              <a:ext uri="{FF2B5EF4-FFF2-40B4-BE49-F238E27FC236}">
                <a16:creationId xmlns:a16="http://schemas.microsoft.com/office/drawing/2014/main" id="{86024B68-6C11-F143-A9DB-EC269C6BDED5}"/>
              </a:ext>
            </a:extLst>
          </p:cNvPr>
          <p:cNvSpPr/>
          <p:nvPr/>
        </p:nvSpPr>
        <p:spPr>
          <a:xfrm>
            <a:off x="4754510" y="4880479"/>
            <a:ext cx="2417380" cy="571461"/>
          </a:xfrm>
          <a:prstGeom prst="roundRect">
            <a:avLst/>
          </a:prstGeom>
          <a:gradFill>
            <a:gsLst>
              <a:gs pos="0">
                <a:schemeClr val="accent4"/>
              </a:gs>
              <a:gs pos="89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Implementation Science Centers</a:t>
            </a:r>
          </a:p>
        </p:txBody>
      </p:sp>
      <p:sp>
        <p:nvSpPr>
          <p:cNvPr id="9" name="Rounded Rectangle 8">
            <a:extLst>
              <a:ext uri="{FF2B5EF4-FFF2-40B4-BE49-F238E27FC236}">
                <a16:creationId xmlns:a16="http://schemas.microsoft.com/office/drawing/2014/main" id="{A978E56B-A776-414E-ACA8-175D78D61123}"/>
              </a:ext>
            </a:extLst>
          </p:cNvPr>
          <p:cNvSpPr/>
          <p:nvPr/>
        </p:nvSpPr>
        <p:spPr>
          <a:xfrm>
            <a:off x="7872246" y="5156878"/>
            <a:ext cx="2417380" cy="693682"/>
          </a:xfrm>
          <a:prstGeom prst="roundRect">
            <a:avLst/>
          </a:prstGeom>
          <a:gradFill>
            <a:gsLst>
              <a:gs pos="0">
                <a:schemeClr val="accent4"/>
              </a:gs>
              <a:gs pos="89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AI/AN CRC Project</a:t>
            </a:r>
          </a:p>
        </p:txBody>
      </p:sp>
      <p:sp>
        <p:nvSpPr>
          <p:cNvPr id="10" name="Rounded Rectangle 9">
            <a:extLst>
              <a:ext uri="{FF2B5EF4-FFF2-40B4-BE49-F238E27FC236}">
                <a16:creationId xmlns:a16="http://schemas.microsoft.com/office/drawing/2014/main" id="{DDC520D8-152B-F342-B63B-8D8E567874EC}"/>
              </a:ext>
            </a:extLst>
          </p:cNvPr>
          <p:cNvSpPr/>
          <p:nvPr/>
        </p:nvSpPr>
        <p:spPr>
          <a:xfrm>
            <a:off x="1779610" y="5142308"/>
            <a:ext cx="2417380" cy="693682"/>
          </a:xfrm>
          <a:prstGeom prst="roundRect">
            <a:avLst/>
          </a:prstGeom>
          <a:gradFill>
            <a:gsLst>
              <a:gs pos="0">
                <a:schemeClr val="accent4"/>
              </a:gs>
              <a:gs pos="89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Cervical Cancer Control</a:t>
            </a:r>
          </a:p>
        </p:txBody>
      </p:sp>
      <p:sp>
        <p:nvSpPr>
          <p:cNvPr id="11" name="Rounded Rectangle 10">
            <a:extLst>
              <a:ext uri="{FF2B5EF4-FFF2-40B4-BE49-F238E27FC236}">
                <a16:creationId xmlns:a16="http://schemas.microsoft.com/office/drawing/2014/main" id="{899E68B6-FFD5-DC42-B432-E63D1CBB0383}"/>
              </a:ext>
            </a:extLst>
          </p:cNvPr>
          <p:cNvSpPr/>
          <p:nvPr/>
        </p:nvSpPr>
        <p:spPr>
          <a:xfrm>
            <a:off x="1762216" y="4272528"/>
            <a:ext cx="2417380" cy="693682"/>
          </a:xfrm>
          <a:prstGeom prst="roundRect">
            <a:avLst/>
          </a:prstGeom>
          <a:gradFill>
            <a:gsLst>
              <a:gs pos="0">
                <a:schemeClr val="accent4"/>
              </a:gs>
              <a:gs pos="89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Cancer Center Cessation Initiative </a:t>
            </a:r>
          </a:p>
        </p:txBody>
      </p:sp>
      <p:sp>
        <p:nvSpPr>
          <p:cNvPr id="12" name="Rounded Rectangle 11">
            <a:extLst>
              <a:ext uri="{FF2B5EF4-FFF2-40B4-BE49-F238E27FC236}">
                <a16:creationId xmlns:a16="http://schemas.microsoft.com/office/drawing/2014/main" id="{E9CE363D-DC79-D543-AE30-156A15F4800A}"/>
              </a:ext>
            </a:extLst>
          </p:cNvPr>
          <p:cNvSpPr/>
          <p:nvPr/>
        </p:nvSpPr>
        <p:spPr>
          <a:xfrm>
            <a:off x="7872246" y="4278140"/>
            <a:ext cx="2417380" cy="693682"/>
          </a:xfrm>
          <a:prstGeom prst="roundRect">
            <a:avLst/>
          </a:prstGeom>
          <a:gradFill>
            <a:gsLst>
              <a:gs pos="0">
                <a:schemeClr val="accent4"/>
              </a:gs>
              <a:gs pos="89000">
                <a:schemeClr val="accent4">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ACCSIS 1/2</a:t>
            </a:r>
          </a:p>
        </p:txBody>
      </p:sp>
      <p:sp>
        <p:nvSpPr>
          <p:cNvPr id="13" name="Rounded Rectangle 12">
            <a:extLst>
              <a:ext uri="{FF2B5EF4-FFF2-40B4-BE49-F238E27FC236}">
                <a16:creationId xmlns:a16="http://schemas.microsoft.com/office/drawing/2014/main" id="{479E88EB-5E32-7947-9C57-859B2E2C3E11}"/>
              </a:ext>
            </a:extLst>
          </p:cNvPr>
          <p:cNvSpPr/>
          <p:nvPr/>
        </p:nvSpPr>
        <p:spPr>
          <a:xfrm>
            <a:off x="1779610" y="1936315"/>
            <a:ext cx="2417380" cy="693682"/>
          </a:xfrm>
          <a:prstGeom prst="roundRect">
            <a:avLst/>
          </a:prstGeom>
          <a:gradFill>
            <a:gsLst>
              <a:gs pos="0">
                <a:schemeClr val="accent6"/>
              </a:gs>
              <a:gs pos="89000">
                <a:schemeClr val="accent6">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cGVHD</a:t>
            </a:r>
            <a:r>
              <a:rPr lang="en-US" dirty="0"/>
              <a:t> Project</a:t>
            </a:r>
          </a:p>
        </p:txBody>
      </p:sp>
      <p:sp>
        <p:nvSpPr>
          <p:cNvPr id="14" name="Rounded Rectangle 13">
            <a:extLst>
              <a:ext uri="{FF2B5EF4-FFF2-40B4-BE49-F238E27FC236}">
                <a16:creationId xmlns:a16="http://schemas.microsoft.com/office/drawing/2014/main" id="{3BB905E3-29DD-4B4C-91CE-D0E98E771860}"/>
              </a:ext>
            </a:extLst>
          </p:cNvPr>
          <p:cNvSpPr/>
          <p:nvPr/>
        </p:nvSpPr>
        <p:spPr>
          <a:xfrm>
            <a:off x="4825928" y="1012887"/>
            <a:ext cx="2417380" cy="693682"/>
          </a:xfrm>
          <a:prstGeom prst="roundRect">
            <a:avLst/>
          </a:prstGeom>
          <a:gradFill>
            <a:gsLst>
              <a:gs pos="0">
                <a:schemeClr val="accent6"/>
              </a:gs>
              <a:gs pos="89000">
                <a:schemeClr val="accent6">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Tolerability </a:t>
            </a:r>
            <a:r>
              <a:rPr lang="en-US" dirty="0"/>
              <a:t>RFA</a:t>
            </a:r>
          </a:p>
        </p:txBody>
      </p:sp>
      <p:sp>
        <p:nvSpPr>
          <p:cNvPr id="15" name="Rounded Rectangle 14">
            <a:extLst>
              <a:ext uri="{FF2B5EF4-FFF2-40B4-BE49-F238E27FC236}">
                <a16:creationId xmlns:a16="http://schemas.microsoft.com/office/drawing/2014/main" id="{2345266A-F4E0-BF4E-BC24-2011B0BF920B}"/>
              </a:ext>
            </a:extLst>
          </p:cNvPr>
          <p:cNvSpPr/>
          <p:nvPr/>
        </p:nvSpPr>
        <p:spPr>
          <a:xfrm>
            <a:off x="4825928" y="1936315"/>
            <a:ext cx="2417380" cy="693682"/>
          </a:xfrm>
          <a:prstGeom prst="roundRect">
            <a:avLst/>
          </a:prstGeom>
          <a:gradFill>
            <a:gsLst>
              <a:gs pos="0">
                <a:schemeClr val="accent6"/>
              </a:gs>
              <a:gs pos="89000">
                <a:schemeClr val="accent6">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PRO Translation Project</a:t>
            </a:r>
          </a:p>
        </p:txBody>
      </p:sp>
      <p:sp>
        <p:nvSpPr>
          <p:cNvPr id="16" name="Rounded Rectangle 15">
            <a:extLst>
              <a:ext uri="{FF2B5EF4-FFF2-40B4-BE49-F238E27FC236}">
                <a16:creationId xmlns:a16="http://schemas.microsoft.com/office/drawing/2014/main" id="{08583A59-3064-8B49-A257-24FDB5C68339}"/>
              </a:ext>
            </a:extLst>
          </p:cNvPr>
          <p:cNvSpPr/>
          <p:nvPr/>
        </p:nvSpPr>
        <p:spPr>
          <a:xfrm>
            <a:off x="1779610" y="1007440"/>
            <a:ext cx="2417380" cy="693682"/>
          </a:xfrm>
          <a:prstGeom prst="roundRect">
            <a:avLst/>
          </a:prstGeom>
          <a:gradFill>
            <a:gsLst>
              <a:gs pos="0">
                <a:schemeClr val="accent6"/>
              </a:gs>
              <a:gs pos="89000">
                <a:schemeClr val="accent6">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IMPACT</a:t>
            </a:r>
          </a:p>
        </p:txBody>
      </p:sp>
      <p:sp>
        <p:nvSpPr>
          <p:cNvPr id="25" name="TextBox 24">
            <a:extLst>
              <a:ext uri="{FF2B5EF4-FFF2-40B4-BE49-F238E27FC236}">
                <a16:creationId xmlns:a16="http://schemas.microsoft.com/office/drawing/2014/main" id="{EF1A43B7-28C9-C741-AE56-A28F4DEAECEF}"/>
              </a:ext>
            </a:extLst>
          </p:cNvPr>
          <p:cNvSpPr txBox="1"/>
          <p:nvPr/>
        </p:nvSpPr>
        <p:spPr>
          <a:xfrm>
            <a:off x="3135183" y="347717"/>
            <a:ext cx="2848304" cy="369332"/>
          </a:xfrm>
          <a:prstGeom prst="rect">
            <a:avLst/>
          </a:prstGeom>
          <a:noFill/>
        </p:spPr>
        <p:txBody>
          <a:bodyPr wrap="square" rtlCol="0">
            <a:spAutoFit/>
          </a:bodyPr>
          <a:lstStyle/>
          <a:p>
            <a:r>
              <a:rPr lang="en-US" b="1" dirty="0">
                <a:solidFill>
                  <a:srgbClr val="000000"/>
                </a:solidFill>
              </a:rPr>
              <a:t>Symptom Management</a:t>
            </a:r>
          </a:p>
        </p:txBody>
      </p:sp>
      <p:sp>
        <p:nvSpPr>
          <p:cNvPr id="29" name="TextBox 28">
            <a:extLst>
              <a:ext uri="{FF2B5EF4-FFF2-40B4-BE49-F238E27FC236}">
                <a16:creationId xmlns:a16="http://schemas.microsoft.com/office/drawing/2014/main" id="{7521DDFD-7617-BC45-8FF8-20AC0AEE4EF0}"/>
              </a:ext>
            </a:extLst>
          </p:cNvPr>
          <p:cNvSpPr txBox="1"/>
          <p:nvPr/>
        </p:nvSpPr>
        <p:spPr>
          <a:xfrm>
            <a:off x="8171056" y="418858"/>
            <a:ext cx="2848304" cy="369332"/>
          </a:xfrm>
          <a:prstGeom prst="rect">
            <a:avLst/>
          </a:prstGeom>
          <a:noFill/>
        </p:spPr>
        <p:txBody>
          <a:bodyPr wrap="square" rtlCol="0">
            <a:spAutoFit/>
          </a:bodyPr>
          <a:lstStyle/>
          <a:p>
            <a:r>
              <a:rPr lang="en-US" b="1" dirty="0">
                <a:solidFill>
                  <a:srgbClr val="000000"/>
                </a:solidFill>
              </a:rPr>
              <a:t>Hereditary Cancers</a:t>
            </a:r>
          </a:p>
        </p:txBody>
      </p:sp>
      <p:sp>
        <p:nvSpPr>
          <p:cNvPr id="31" name="TextBox 30">
            <a:extLst>
              <a:ext uri="{FF2B5EF4-FFF2-40B4-BE49-F238E27FC236}">
                <a16:creationId xmlns:a16="http://schemas.microsoft.com/office/drawing/2014/main" id="{5E419B3A-2BD6-7246-B632-7B08A754BC4D}"/>
              </a:ext>
            </a:extLst>
          </p:cNvPr>
          <p:cNvSpPr txBox="1"/>
          <p:nvPr/>
        </p:nvSpPr>
        <p:spPr>
          <a:xfrm>
            <a:off x="4319755" y="3899462"/>
            <a:ext cx="4113710" cy="646331"/>
          </a:xfrm>
          <a:prstGeom prst="rect">
            <a:avLst/>
          </a:prstGeom>
          <a:noFill/>
        </p:spPr>
        <p:txBody>
          <a:bodyPr wrap="square" rtlCol="0">
            <a:spAutoFit/>
          </a:bodyPr>
          <a:lstStyle/>
          <a:p>
            <a:r>
              <a:rPr lang="en-US" b="1" dirty="0">
                <a:solidFill>
                  <a:srgbClr val="000000"/>
                </a:solidFill>
              </a:rPr>
              <a:t>Implementation of Evidence-Based Cancer Prevention and Screening</a:t>
            </a:r>
          </a:p>
        </p:txBody>
      </p:sp>
      <p:sp>
        <p:nvSpPr>
          <p:cNvPr id="32" name="Rounded Rectangle 31">
            <a:extLst>
              <a:ext uri="{FF2B5EF4-FFF2-40B4-BE49-F238E27FC236}">
                <a16:creationId xmlns:a16="http://schemas.microsoft.com/office/drawing/2014/main" id="{235803E3-EEAC-214E-A552-2BEBF7B8ADFB}"/>
              </a:ext>
            </a:extLst>
          </p:cNvPr>
          <p:cNvSpPr/>
          <p:nvPr/>
        </p:nvSpPr>
        <p:spPr>
          <a:xfrm>
            <a:off x="3302769" y="2738397"/>
            <a:ext cx="2417380" cy="693682"/>
          </a:xfrm>
          <a:prstGeom prst="roundRect">
            <a:avLst/>
          </a:prstGeom>
          <a:gradFill>
            <a:gsLst>
              <a:gs pos="0">
                <a:schemeClr val="accent6"/>
              </a:gs>
              <a:gs pos="89000">
                <a:schemeClr val="accent6">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Survivorship RFAs</a:t>
            </a:r>
          </a:p>
        </p:txBody>
      </p:sp>
    </p:spTree>
    <p:extLst>
      <p:ext uri="{BB962C8B-B14F-4D97-AF65-F5344CB8AC3E}">
        <p14:creationId xmlns:p14="http://schemas.microsoft.com/office/powerpoint/2010/main" val="2433531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9BEBC-C00E-45E0-9A36-C2CB59F95609}"/>
              </a:ext>
            </a:extLst>
          </p:cNvPr>
          <p:cNvSpPr>
            <a:spLocks noGrp="1"/>
          </p:cNvSpPr>
          <p:nvPr>
            <p:ph type="title"/>
          </p:nvPr>
        </p:nvSpPr>
        <p:spPr/>
        <p:txBody>
          <a:bodyPr/>
          <a:lstStyle/>
          <a:p>
            <a:r>
              <a:rPr lang="en-US" sz="2800" dirty="0"/>
              <a:t>Current Needs for Scaling Up Implementation Science</a:t>
            </a:r>
          </a:p>
        </p:txBody>
      </p:sp>
      <p:sp>
        <p:nvSpPr>
          <p:cNvPr id="3" name="Content Placeholder 2">
            <a:extLst>
              <a:ext uri="{FF2B5EF4-FFF2-40B4-BE49-F238E27FC236}">
                <a16:creationId xmlns:a16="http://schemas.microsoft.com/office/drawing/2014/main" id="{12052129-46CB-44B6-AD98-DD92CC959639}"/>
              </a:ext>
            </a:extLst>
          </p:cNvPr>
          <p:cNvSpPr>
            <a:spLocks noGrp="1"/>
          </p:cNvSpPr>
          <p:nvPr>
            <p:ph idx="1"/>
          </p:nvPr>
        </p:nvSpPr>
        <p:spPr/>
        <p:txBody>
          <a:bodyPr/>
          <a:lstStyle/>
          <a:p>
            <a:r>
              <a:rPr lang="en-US" sz="3200" dirty="0"/>
              <a:t>“Natural Laboratories” for rapid studies in health and community systems</a:t>
            </a:r>
          </a:p>
          <a:p>
            <a:r>
              <a:rPr lang="en-US" sz="3200" dirty="0"/>
              <a:t>Methods and Measurement Development</a:t>
            </a:r>
          </a:p>
          <a:p>
            <a:r>
              <a:rPr lang="en-US" sz="3200" dirty="0"/>
              <a:t>Filling in gaps in portfolio (e.g. de-implementation, scale-up, value)</a:t>
            </a:r>
          </a:p>
          <a:p>
            <a:r>
              <a:rPr lang="en-US" sz="3200" dirty="0"/>
              <a:t>Improved Data Aggregation across Providers and Settings</a:t>
            </a:r>
          </a:p>
          <a:p>
            <a:r>
              <a:rPr lang="en-US" sz="3200" dirty="0"/>
              <a:t>Increasing the Investigator Pipeline</a:t>
            </a:r>
          </a:p>
        </p:txBody>
      </p:sp>
    </p:spTree>
    <p:extLst>
      <p:ext uri="{BB962C8B-B14F-4D97-AF65-F5344CB8AC3E}">
        <p14:creationId xmlns:p14="http://schemas.microsoft.com/office/powerpoint/2010/main" val="366214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827D9-1EBA-4125-9893-168B9DC02A93}"/>
              </a:ext>
            </a:extLst>
          </p:cNvPr>
          <p:cNvSpPr>
            <a:spLocks noGrp="1"/>
          </p:cNvSpPr>
          <p:nvPr>
            <p:ph type="title"/>
          </p:nvPr>
        </p:nvSpPr>
        <p:spPr>
          <a:xfrm>
            <a:off x="2062465" y="474204"/>
            <a:ext cx="8165592" cy="423193"/>
          </a:xfrm>
        </p:spPr>
        <p:txBody>
          <a:bodyPr/>
          <a:lstStyle/>
          <a:p>
            <a:r>
              <a:rPr lang="en-US" dirty="0">
                <a:hlinkClick r:id="rId3"/>
              </a:rPr>
              <a:t>https://cancercontrol.cancer.gov/IS/initiatives/ISC3.html</a:t>
            </a:r>
            <a:endParaRPr lang="en-US" dirty="0"/>
          </a:p>
        </p:txBody>
      </p:sp>
      <p:pic>
        <p:nvPicPr>
          <p:cNvPr id="4" name="Content Placeholder 3">
            <a:extLst>
              <a:ext uri="{FF2B5EF4-FFF2-40B4-BE49-F238E27FC236}">
                <a16:creationId xmlns:a16="http://schemas.microsoft.com/office/drawing/2014/main" id="{A2C176EF-DCAD-4405-BF04-A40C9F88C7F8}"/>
              </a:ext>
            </a:extLst>
          </p:cNvPr>
          <p:cNvPicPr>
            <a:picLocks noGrp="1" noChangeAspect="1"/>
          </p:cNvPicPr>
          <p:nvPr>
            <p:ph sz="quarter" idx="11"/>
          </p:nvPr>
        </p:nvPicPr>
        <p:blipFill rotWithShape="1">
          <a:blip r:embed="rId4"/>
          <a:srcRect l="10189" r="2893"/>
          <a:stretch/>
        </p:blipFill>
        <p:spPr>
          <a:xfrm>
            <a:off x="1780191" y="1219200"/>
            <a:ext cx="8730140" cy="4953000"/>
          </a:xfrm>
          <a:prstGeom prst="rect">
            <a:avLst/>
          </a:prstGeom>
          <a:ln>
            <a:solidFill>
              <a:srgbClr val="000000"/>
            </a:solidFill>
          </a:ln>
        </p:spPr>
      </p:pic>
    </p:spTree>
    <p:extLst>
      <p:ext uri="{BB962C8B-B14F-4D97-AF65-F5344CB8AC3E}">
        <p14:creationId xmlns:p14="http://schemas.microsoft.com/office/powerpoint/2010/main" val="4294403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A1E10-D25A-4CF0-9A42-3CEED459687E}"/>
              </a:ext>
            </a:extLst>
          </p:cNvPr>
          <p:cNvSpPr>
            <a:spLocks noGrp="1"/>
          </p:cNvSpPr>
          <p:nvPr>
            <p:ph type="title"/>
          </p:nvPr>
        </p:nvSpPr>
        <p:spPr>
          <a:xfrm>
            <a:off x="1879334" y="415545"/>
            <a:ext cx="8304035" cy="423193"/>
          </a:xfrm>
        </p:spPr>
        <p:txBody>
          <a:bodyPr/>
          <a:lstStyle/>
          <a:p>
            <a:pPr algn="ctr"/>
            <a:r>
              <a:rPr lang="en-US" sz="2800" b="1" dirty="0">
                <a:solidFill>
                  <a:srgbClr val="000000"/>
                </a:solidFill>
                <a:latin typeface="Calibri" panose="020F0502020204030204" pitchFamily="34" charset="0"/>
                <a:cs typeface="Calibri" panose="020F0502020204030204" pitchFamily="34" charset="0"/>
              </a:rPr>
              <a:t>Implementation Science Centers in Cancer Control (ISC</a:t>
            </a:r>
            <a:r>
              <a:rPr lang="en-US" sz="2800" b="1" baseline="30000" dirty="0">
                <a:solidFill>
                  <a:srgbClr val="000000"/>
                </a:solidFill>
                <a:latin typeface="Calibri" panose="020F0502020204030204" pitchFamily="34" charset="0"/>
                <a:cs typeface="Calibri" panose="020F0502020204030204" pitchFamily="34" charset="0"/>
              </a:rPr>
              <a:t>3</a:t>
            </a:r>
            <a:r>
              <a:rPr lang="en-US" sz="2800" b="1" dirty="0">
                <a:solidFill>
                  <a:srgbClr val="000000"/>
                </a:solidFill>
                <a:latin typeface="Calibri" panose="020F0502020204030204" pitchFamily="34" charset="0"/>
                <a:cs typeface="Calibri" panose="020F0502020204030204" pitchFamily="34" charset="0"/>
              </a:rPr>
              <a:t>)</a:t>
            </a:r>
          </a:p>
        </p:txBody>
      </p:sp>
      <p:pic>
        <p:nvPicPr>
          <p:cNvPr id="4" name="Content Placeholder 3">
            <a:extLst>
              <a:ext uri="{FF2B5EF4-FFF2-40B4-BE49-F238E27FC236}">
                <a16:creationId xmlns:a16="http://schemas.microsoft.com/office/drawing/2014/main" id="{3061B18E-D2BA-463E-BF94-DBC3A7E21E1D}"/>
              </a:ext>
            </a:extLst>
          </p:cNvPr>
          <p:cNvPicPr>
            <a:picLocks noGrp="1" noChangeAspect="1"/>
          </p:cNvPicPr>
          <p:nvPr>
            <p:ph sz="quarter" idx="11"/>
          </p:nvPr>
        </p:nvPicPr>
        <p:blipFill rotWithShape="1">
          <a:blip r:embed="rId3"/>
          <a:srcRect r="14464"/>
          <a:stretch/>
        </p:blipFill>
        <p:spPr>
          <a:xfrm>
            <a:off x="1879333" y="1043704"/>
            <a:ext cx="8304035" cy="4182013"/>
          </a:xfrm>
          <a:prstGeom prst="rect">
            <a:avLst/>
          </a:prstGeom>
          <a:ln>
            <a:solidFill>
              <a:schemeClr val="tx1"/>
            </a:solidFill>
          </a:ln>
        </p:spPr>
      </p:pic>
      <p:sp>
        <p:nvSpPr>
          <p:cNvPr id="3" name="TextBox 2">
            <a:extLst>
              <a:ext uri="{FF2B5EF4-FFF2-40B4-BE49-F238E27FC236}">
                <a16:creationId xmlns:a16="http://schemas.microsoft.com/office/drawing/2014/main" id="{1C8F899A-BDB7-E747-A807-0B532670F5F0}"/>
              </a:ext>
            </a:extLst>
          </p:cNvPr>
          <p:cNvSpPr txBox="1"/>
          <p:nvPr/>
        </p:nvSpPr>
        <p:spPr>
          <a:xfrm>
            <a:off x="1797270" y="5430683"/>
            <a:ext cx="8372357" cy="646331"/>
          </a:xfrm>
          <a:prstGeom prst="rect">
            <a:avLst/>
          </a:prstGeom>
          <a:noFill/>
        </p:spPr>
        <p:txBody>
          <a:bodyPr wrap="none" rtlCol="0">
            <a:spAutoFit/>
          </a:bodyPr>
          <a:lstStyle/>
          <a:p>
            <a:r>
              <a:rPr lang="en-US" b="1" dirty="0">
                <a:solidFill>
                  <a:srgbClr val="000000"/>
                </a:solidFill>
              </a:rPr>
              <a:t>Face-to-Face Meeting (</a:t>
            </a:r>
            <a:r>
              <a:rPr lang="en-US" b="1" dirty="0" err="1">
                <a:solidFill>
                  <a:srgbClr val="000000"/>
                </a:solidFill>
              </a:rPr>
              <a:t>ish</a:t>
            </a:r>
            <a:r>
              <a:rPr lang="en-US" b="1" dirty="0">
                <a:solidFill>
                  <a:srgbClr val="000000"/>
                </a:solidFill>
              </a:rPr>
              <a:t>): </a:t>
            </a:r>
            <a:r>
              <a:rPr lang="en-US" dirty="0"/>
              <a:t>September, hosted by Wake Forest (right before 2</a:t>
            </a:r>
            <a:r>
              <a:rPr lang="en-US" baseline="30000" dirty="0"/>
              <a:t>nd</a:t>
            </a:r>
            <a:r>
              <a:rPr lang="en-US" dirty="0"/>
              <a:t> annual </a:t>
            </a:r>
          </a:p>
          <a:p>
            <a:r>
              <a:rPr lang="en-US" dirty="0"/>
              <a:t>Implementation Science Consortium in Cancer Meeting</a:t>
            </a:r>
          </a:p>
        </p:txBody>
      </p:sp>
    </p:spTree>
    <p:extLst>
      <p:ext uri="{BB962C8B-B14F-4D97-AF65-F5344CB8AC3E}">
        <p14:creationId xmlns:p14="http://schemas.microsoft.com/office/powerpoint/2010/main" val="3309380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215B1F4-92FB-416D-9186-9FC8C1DF3E27}"/>
              </a:ext>
            </a:extLst>
          </p:cNvPr>
          <p:cNvSpPr/>
          <p:nvPr/>
        </p:nvSpPr>
        <p:spPr>
          <a:xfrm>
            <a:off x="6111129" y="3362686"/>
            <a:ext cx="4525100" cy="3495314"/>
          </a:xfrm>
          <a:prstGeom prst="rect">
            <a:avLst/>
          </a:prstGeom>
          <a:gradFill>
            <a:gsLst>
              <a:gs pos="0">
                <a:schemeClr val="tx1"/>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8F78D25-71C1-4F9D-A0CB-94B93A9BE65B}"/>
              </a:ext>
            </a:extLst>
          </p:cNvPr>
          <p:cNvSpPr/>
          <p:nvPr/>
        </p:nvSpPr>
        <p:spPr>
          <a:xfrm>
            <a:off x="6129972" y="0"/>
            <a:ext cx="4525100" cy="3429000"/>
          </a:xfrm>
          <a:prstGeom prst="rect">
            <a:avLst/>
          </a:prstGeom>
          <a:gradFill>
            <a:gsLst>
              <a:gs pos="0">
                <a:schemeClr val="tx1"/>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A69BDF1-0479-419A-BFE9-DBACFC806DE3}"/>
              </a:ext>
            </a:extLst>
          </p:cNvPr>
          <p:cNvSpPr/>
          <p:nvPr/>
        </p:nvSpPr>
        <p:spPr>
          <a:xfrm>
            <a:off x="1548508" y="3402190"/>
            <a:ext cx="4754526" cy="3455810"/>
          </a:xfrm>
          <a:prstGeom prst="rect">
            <a:avLst/>
          </a:prstGeom>
          <a:gradFill>
            <a:gsLst>
              <a:gs pos="0">
                <a:schemeClr val="tx1"/>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AB7D85-839A-43E2-B96F-B33E777C3E9B}"/>
              </a:ext>
            </a:extLst>
          </p:cNvPr>
          <p:cNvSpPr/>
          <p:nvPr/>
        </p:nvSpPr>
        <p:spPr>
          <a:xfrm>
            <a:off x="1517341" y="0"/>
            <a:ext cx="4612631" cy="3429000"/>
          </a:xfrm>
          <a:prstGeom prst="rect">
            <a:avLst/>
          </a:prstGeom>
          <a:gradFill>
            <a:gsLst>
              <a:gs pos="0">
                <a:schemeClr val="tx1"/>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0A05C2C-CE35-4EC4-A2AB-942E1CC70E25}"/>
              </a:ext>
            </a:extLst>
          </p:cNvPr>
          <p:cNvSpPr/>
          <p:nvPr/>
        </p:nvSpPr>
        <p:spPr>
          <a:xfrm>
            <a:off x="8840655" y="211150"/>
            <a:ext cx="1755618" cy="2534073"/>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IMPACT</a:t>
            </a:r>
          </a:p>
        </p:txBody>
      </p:sp>
      <p:sp>
        <p:nvSpPr>
          <p:cNvPr id="5" name="Oval 4">
            <a:extLst>
              <a:ext uri="{FF2B5EF4-FFF2-40B4-BE49-F238E27FC236}">
                <a16:creationId xmlns:a16="http://schemas.microsoft.com/office/drawing/2014/main" id="{819F8FE8-46A3-4EF2-8484-29D999F47CB9}"/>
              </a:ext>
            </a:extLst>
          </p:cNvPr>
          <p:cNvSpPr/>
          <p:nvPr/>
        </p:nvSpPr>
        <p:spPr>
          <a:xfrm>
            <a:off x="1541254" y="153021"/>
            <a:ext cx="1849148" cy="2592202"/>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rPr>
              <a:t>ACCSIS</a:t>
            </a:r>
          </a:p>
        </p:txBody>
      </p:sp>
      <p:sp>
        <p:nvSpPr>
          <p:cNvPr id="6" name="Oval 5">
            <a:extLst>
              <a:ext uri="{FF2B5EF4-FFF2-40B4-BE49-F238E27FC236}">
                <a16:creationId xmlns:a16="http://schemas.microsoft.com/office/drawing/2014/main" id="{5C53AC37-5257-4B60-ACE7-E626A882BEC9}"/>
              </a:ext>
            </a:extLst>
          </p:cNvPr>
          <p:cNvSpPr/>
          <p:nvPr/>
        </p:nvSpPr>
        <p:spPr>
          <a:xfrm rot="21490316">
            <a:off x="8842509" y="4073783"/>
            <a:ext cx="1753542" cy="2551728"/>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Patient Engagement</a:t>
            </a:r>
          </a:p>
        </p:txBody>
      </p:sp>
      <p:sp>
        <p:nvSpPr>
          <p:cNvPr id="7" name="Oval 6">
            <a:extLst>
              <a:ext uri="{FF2B5EF4-FFF2-40B4-BE49-F238E27FC236}">
                <a16:creationId xmlns:a16="http://schemas.microsoft.com/office/drawing/2014/main" id="{9E34A1E2-7B23-430C-8042-2D790E1446F4}"/>
              </a:ext>
            </a:extLst>
          </p:cNvPr>
          <p:cNvSpPr/>
          <p:nvPr/>
        </p:nvSpPr>
        <p:spPr>
          <a:xfrm>
            <a:off x="1510988" y="3934076"/>
            <a:ext cx="1963253" cy="2468438"/>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Hereditary Cancers</a:t>
            </a:r>
          </a:p>
        </p:txBody>
      </p:sp>
      <p:sp>
        <p:nvSpPr>
          <p:cNvPr id="8" name="Oval 7">
            <a:extLst>
              <a:ext uri="{FF2B5EF4-FFF2-40B4-BE49-F238E27FC236}">
                <a16:creationId xmlns:a16="http://schemas.microsoft.com/office/drawing/2014/main" id="{310368C4-D241-4DD5-859E-73D50FE2F813}"/>
              </a:ext>
            </a:extLst>
          </p:cNvPr>
          <p:cNvSpPr/>
          <p:nvPr/>
        </p:nvSpPr>
        <p:spPr>
          <a:xfrm>
            <a:off x="4803808" y="1997265"/>
            <a:ext cx="2499890" cy="2480569"/>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t>ISCCC</a:t>
            </a:r>
          </a:p>
        </p:txBody>
      </p:sp>
      <p:sp>
        <p:nvSpPr>
          <p:cNvPr id="9" name="TextBox 8">
            <a:extLst>
              <a:ext uri="{FF2B5EF4-FFF2-40B4-BE49-F238E27FC236}">
                <a16:creationId xmlns:a16="http://schemas.microsoft.com/office/drawing/2014/main" id="{F41CF8E5-BA60-426F-BB3D-94E00CB05A68}"/>
              </a:ext>
            </a:extLst>
          </p:cNvPr>
          <p:cNvSpPr txBox="1"/>
          <p:nvPr/>
        </p:nvSpPr>
        <p:spPr>
          <a:xfrm>
            <a:off x="3097864" y="466521"/>
            <a:ext cx="1742536" cy="1569660"/>
          </a:xfrm>
          <a:prstGeom prst="rect">
            <a:avLst/>
          </a:prstGeom>
          <a:solidFill>
            <a:schemeClr val="bg1"/>
          </a:solidFill>
          <a:ln>
            <a:solidFill>
              <a:schemeClr val="tx1"/>
            </a:solidFill>
          </a:ln>
        </p:spPr>
        <p:txBody>
          <a:bodyPr wrap="square" rtlCol="0">
            <a:spAutoFit/>
          </a:bodyPr>
          <a:lstStyle/>
          <a:p>
            <a:r>
              <a:rPr lang="en-US" sz="1600" dirty="0">
                <a:latin typeface="Arial Rounded MT Bold" panose="020F0704030504030204" pitchFamily="34" charset="0"/>
              </a:rPr>
              <a:t>Prospective trials of Implementation Strategies to improve CRC screening &amp; f/u</a:t>
            </a:r>
          </a:p>
        </p:txBody>
      </p:sp>
      <p:sp>
        <p:nvSpPr>
          <p:cNvPr id="10" name="TextBox 9">
            <a:extLst>
              <a:ext uri="{FF2B5EF4-FFF2-40B4-BE49-F238E27FC236}">
                <a16:creationId xmlns:a16="http://schemas.microsoft.com/office/drawing/2014/main" id="{5A625658-3BC5-4368-A409-246EA01CAD62}"/>
              </a:ext>
            </a:extLst>
          </p:cNvPr>
          <p:cNvSpPr txBox="1"/>
          <p:nvPr/>
        </p:nvSpPr>
        <p:spPr>
          <a:xfrm>
            <a:off x="7303698" y="589633"/>
            <a:ext cx="1879168" cy="1323439"/>
          </a:xfrm>
          <a:prstGeom prst="rect">
            <a:avLst/>
          </a:prstGeom>
          <a:solidFill>
            <a:schemeClr val="bg1"/>
          </a:solidFill>
          <a:ln>
            <a:solidFill>
              <a:schemeClr val="tx1"/>
            </a:solidFill>
          </a:ln>
        </p:spPr>
        <p:txBody>
          <a:bodyPr wrap="square" rtlCol="0">
            <a:spAutoFit/>
          </a:bodyPr>
          <a:lstStyle/>
          <a:p>
            <a:r>
              <a:rPr lang="en-US" sz="1600" dirty="0">
                <a:latin typeface="Arial Rounded MT Bold" panose="020F0704030504030204" pitchFamily="34" charset="0"/>
              </a:rPr>
              <a:t>Prospective trials of programs to test and improve symptom </a:t>
            </a:r>
            <a:r>
              <a:rPr lang="en-US" sz="1600" dirty="0" err="1">
                <a:latin typeface="Arial Rounded MT Bold" panose="020F0704030504030204" pitchFamily="34" charset="0"/>
              </a:rPr>
              <a:t>mgmt</a:t>
            </a:r>
            <a:endParaRPr lang="en-US" sz="1600" dirty="0">
              <a:latin typeface="Arial Rounded MT Bold" panose="020F0704030504030204" pitchFamily="34" charset="0"/>
            </a:endParaRPr>
          </a:p>
        </p:txBody>
      </p:sp>
      <p:sp>
        <p:nvSpPr>
          <p:cNvPr id="11" name="TextBox 10">
            <a:extLst>
              <a:ext uri="{FF2B5EF4-FFF2-40B4-BE49-F238E27FC236}">
                <a16:creationId xmlns:a16="http://schemas.microsoft.com/office/drawing/2014/main" id="{508B2D01-61D2-4BB5-9CBB-EB95896328CD}"/>
              </a:ext>
            </a:extLst>
          </p:cNvPr>
          <p:cNvSpPr txBox="1"/>
          <p:nvPr/>
        </p:nvSpPr>
        <p:spPr>
          <a:xfrm>
            <a:off x="3088762" y="4389622"/>
            <a:ext cx="1742536" cy="2062103"/>
          </a:xfrm>
          <a:prstGeom prst="rect">
            <a:avLst/>
          </a:prstGeom>
          <a:solidFill>
            <a:schemeClr val="bg1"/>
          </a:solidFill>
          <a:ln>
            <a:solidFill>
              <a:schemeClr val="tx1"/>
            </a:solidFill>
          </a:ln>
        </p:spPr>
        <p:txBody>
          <a:bodyPr wrap="square" rtlCol="0">
            <a:spAutoFit/>
          </a:bodyPr>
          <a:lstStyle/>
          <a:p>
            <a:r>
              <a:rPr lang="en-US" sz="1600" dirty="0">
                <a:latin typeface="Arial Rounded MT Bold" panose="020F0704030504030204" pitchFamily="34" charset="0"/>
              </a:rPr>
              <a:t>Prospective trials of approaches to improve cascade screening for genetic risk markers</a:t>
            </a:r>
          </a:p>
        </p:txBody>
      </p:sp>
      <p:sp>
        <p:nvSpPr>
          <p:cNvPr id="12" name="TextBox 11">
            <a:extLst>
              <a:ext uri="{FF2B5EF4-FFF2-40B4-BE49-F238E27FC236}">
                <a16:creationId xmlns:a16="http://schemas.microsoft.com/office/drawing/2014/main" id="{885B8C39-79D9-40FF-975A-BFD1C9C3585C}"/>
              </a:ext>
            </a:extLst>
          </p:cNvPr>
          <p:cNvSpPr txBox="1"/>
          <p:nvPr/>
        </p:nvSpPr>
        <p:spPr>
          <a:xfrm>
            <a:off x="7472686" y="4639350"/>
            <a:ext cx="1742536" cy="1815882"/>
          </a:xfrm>
          <a:prstGeom prst="rect">
            <a:avLst/>
          </a:prstGeom>
          <a:solidFill>
            <a:schemeClr val="bg1"/>
          </a:solidFill>
          <a:ln>
            <a:solidFill>
              <a:schemeClr val="tx1"/>
            </a:solidFill>
          </a:ln>
        </p:spPr>
        <p:txBody>
          <a:bodyPr wrap="square" rtlCol="0">
            <a:spAutoFit/>
          </a:bodyPr>
          <a:lstStyle/>
          <a:p>
            <a:r>
              <a:rPr lang="en-US" sz="1600" dirty="0">
                <a:latin typeface="Arial Rounded MT Bold" panose="020F0704030504030204" pitchFamily="34" charset="0"/>
              </a:rPr>
              <a:t>Approaches to improve engagement in clinical trials and other research studies</a:t>
            </a:r>
          </a:p>
        </p:txBody>
      </p:sp>
      <p:sp>
        <p:nvSpPr>
          <p:cNvPr id="13" name="Rectangle: Rounded Corners 12">
            <a:extLst>
              <a:ext uri="{FF2B5EF4-FFF2-40B4-BE49-F238E27FC236}">
                <a16:creationId xmlns:a16="http://schemas.microsoft.com/office/drawing/2014/main" id="{7BFF3F8E-B5F4-4660-96BC-FEEF27DD9A0E}"/>
              </a:ext>
            </a:extLst>
          </p:cNvPr>
          <p:cNvSpPr/>
          <p:nvPr/>
        </p:nvSpPr>
        <p:spPr>
          <a:xfrm>
            <a:off x="3182358" y="2675038"/>
            <a:ext cx="1827030" cy="1259038"/>
          </a:xfrm>
          <a:prstGeom prst="round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54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rPr>
              <a:t>Measurement Development</a:t>
            </a:r>
          </a:p>
        </p:txBody>
      </p:sp>
      <p:sp>
        <p:nvSpPr>
          <p:cNvPr id="14" name="Rectangle: Rounded Corners 13">
            <a:extLst>
              <a:ext uri="{FF2B5EF4-FFF2-40B4-BE49-F238E27FC236}">
                <a16:creationId xmlns:a16="http://schemas.microsoft.com/office/drawing/2014/main" id="{82E4883C-C5D4-486D-A7ED-A3FEC9B69046}"/>
              </a:ext>
            </a:extLst>
          </p:cNvPr>
          <p:cNvSpPr/>
          <p:nvPr/>
        </p:nvSpPr>
        <p:spPr>
          <a:xfrm>
            <a:off x="7130474" y="2675038"/>
            <a:ext cx="2027244" cy="1259038"/>
          </a:xfrm>
          <a:prstGeom prst="round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54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rPr>
              <a:t>Implementation Laboratories</a:t>
            </a:r>
          </a:p>
        </p:txBody>
      </p:sp>
      <p:sp>
        <p:nvSpPr>
          <p:cNvPr id="15" name="Rectangle: Rounded Corners 14">
            <a:extLst>
              <a:ext uri="{FF2B5EF4-FFF2-40B4-BE49-F238E27FC236}">
                <a16:creationId xmlns:a16="http://schemas.microsoft.com/office/drawing/2014/main" id="{82885BB1-8A4B-4C53-A3C0-39874F28B4A0}"/>
              </a:ext>
            </a:extLst>
          </p:cNvPr>
          <p:cNvSpPr/>
          <p:nvPr/>
        </p:nvSpPr>
        <p:spPr>
          <a:xfrm>
            <a:off x="5009389" y="4205852"/>
            <a:ext cx="2121085" cy="1259038"/>
          </a:xfrm>
          <a:prstGeom prst="round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54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rPr>
              <a:t>Rapid Pilot Implementation Studies</a:t>
            </a:r>
          </a:p>
        </p:txBody>
      </p:sp>
      <p:sp>
        <p:nvSpPr>
          <p:cNvPr id="16" name="Rectangle: Rounded Corners 15">
            <a:extLst>
              <a:ext uri="{FF2B5EF4-FFF2-40B4-BE49-F238E27FC236}">
                <a16:creationId xmlns:a16="http://schemas.microsoft.com/office/drawing/2014/main" id="{3E22BFE3-B637-45FA-AC40-0FE1DA17190A}"/>
              </a:ext>
            </a:extLst>
          </p:cNvPr>
          <p:cNvSpPr/>
          <p:nvPr/>
        </p:nvSpPr>
        <p:spPr>
          <a:xfrm>
            <a:off x="4969536" y="924157"/>
            <a:ext cx="2160938" cy="1259038"/>
          </a:xfrm>
          <a:prstGeom prst="round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54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rPr>
              <a:t>Field-Wide</a:t>
            </a:r>
          </a:p>
          <a:p>
            <a:pPr algn="ctr"/>
            <a:r>
              <a:rPr lang="en-US" b="1" dirty="0">
                <a:solidFill>
                  <a:srgbClr val="000000"/>
                </a:solidFill>
              </a:rPr>
              <a:t>Consortium</a:t>
            </a:r>
          </a:p>
        </p:txBody>
      </p:sp>
      <p:sp>
        <p:nvSpPr>
          <p:cNvPr id="21" name="Oval 20">
            <a:extLst>
              <a:ext uri="{FF2B5EF4-FFF2-40B4-BE49-F238E27FC236}">
                <a16:creationId xmlns:a16="http://schemas.microsoft.com/office/drawing/2014/main" id="{6E19CFAD-E7C8-404F-A6A1-EE5D26B17262}"/>
              </a:ext>
            </a:extLst>
          </p:cNvPr>
          <p:cNvSpPr/>
          <p:nvPr/>
        </p:nvSpPr>
        <p:spPr>
          <a:xfrm>
            <a:off x="5009388" y="5657325"/>
            <a:ext cx="2035550" cy="1026561"/>
          </a:xfrm>
          <a:prstGeom prst="ellipse">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solidFill>
              </a:rPr>
              <a:t>Smoking Cessation CC </a:t>
            </a:r>
            <a:r>
              <a:rPr lang="en-US" sz="2000" b="1" dirty="0" err="1">
                <a:solidFill>
                  <a:schemeClr val="tx2"/>
                </a:solidFill>
              </a:rPr>
              <a:t>Supps</a:t>
            </a:r>
            <a:endParaRPr lang="en-US" sz="2000" b="1" dirty="0">
              <a:solidFill>
                <a:schemeClr val="tx2"/>
              </a:solidFill>
            </a:endParaRPr>
          </a:p>
        </p:txBody>
      </p:sp>
      <p:sp>
        <p:nvSpPr>
          <p:cNvPr id="22" name="Oval 21">
            <a:extLst>
              <a:ext uri="{FF2B5EF4-FFF2-40B4-BE49-F238E27FC236}">
                <a16:creationId xmlns:a16="http://schemas.microsoft.com/office/drawing/2014/main" id="{28444DE3-6764-4824-B214-99ACE781F195}"/>
              </a:ext>
            </a:extLst>
          </p:cNvPr>
          <p:cNvSpPr/>
          <p:nvPr/>
        </p:nvSpPr>
        <p:spPr>
          <a:xfrm>
            <a:off x="4949512" y="19164"/>
            <a:ext cx="2035550" cy="904993"/>
          </a:xfrm>
          <a:prstGeom prst="ellipse">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solidFill>
              </a:rPr>
              <a:t>HPV CC </a:t>
            </a:r>
            <a:r>
              <a:rPr lang="en-US" sz="2000" b="1" dirty="0" err="1">
                <a:solidFill>
                  <a:schemeClr val="tx2"/>
                </a:solidFill>
              </a:rPr>
              <a:t>Supps</a:t>
            </a:r>
            <a:endParaRPr lang="en-US" sz="2000" b="1" dirty="0">
              <a:solidFill>
                <a:schemeClr val="tx2"/>
              </a:solidFill>
            </a:endParaRPr>
          </a:p>
        </p:txBody>
      </p:sp>
      <p:sp>
        <p:nvSpPr>
          <p:cNvPr id="23" name="Oval 22">
            <a:extLst>
              <a:ext uri="{FF2B5EF4-FFF2-40B4-BE49-F238E27FC236}">
                <a16:creationId xmlns:a16="http://schemas.microsoft.com/office/drawing/2014/main" id="{B6A6E9E8-377E-49C8-80ED-88703FF0AFE9}"/>
              </a:ext>
            </a:extLst>
          </p:cNvPr>
          <p:cNvSpPr/>
          <p:nvPr/>
        </p:nvSpPr>
        <p:spPr>
          <a:xfrm>
            <a:off x="1476256" y="2931584"/>
            <a:ext cx="1621608" cy="904993"/>
          </a:xfrm>
          <a:prstGeom prst="ellipse">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solidFill>
              </a:rPr>
              <a:t>D&amp;I PARs</a:t>
            </a:r>
          </a:p>
        </p:txBody>
      </p:sp>
      <p:sp>
        <p:nvSpPr>
          <p:cNvPr id="25" name="Oval 24">
            <a:extLst>
              <a:ext uri="{FF2B5EF4-FFF2-40B4-BE49-F238E27FC236}">
                <a16:creationId xmlns:a16="http://schemas.microsoft.com/office/drawing/2014/main" id="{47D675FA-4280-4C40-9E97-A098BDD56C7E}"/>
              </a:ext>
            </a:extLst>
          </p:cNvPr>
          <p:cNvSpPr/>
          <p:nvPr/>
        </p:nvSpPr>
        <p:spPr>
          <a:xfrm>
            <a:off x="9009643" y="2876645"/>
            <a:ext cx="1626587" cy="904993"/>
          </a:xfrm>
          <a:prstGeom prst="ellipse">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solidFill>
              </a:rPr>
              <a:t>NCORP</a:t>
            </a:r>
          </a:p>
        </p:txBody>
      </p:sp>
    </p:spTree>
    <p:extLst>
      <p:ext uri="{BB962C8B-B14F-4D97-AF65-F5344CB8AC3E}">
        <p14:creationId xmlns:p14="http://schemas.microsoft.com/office/powerpoint/2010/main" val="57574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ppt_x"/>
                                          </p:val>
                                        </p:tav>
                                        <p:tav tm="100000">
                                          <p:val>
                                            <p:strVal val="#ppt_x"/>
                                          </p:val>
                                        </p:tav>
                                      </p:tavLst>
                                    </p:anim>
                                    <p:anim calcmode="lin" valueType="num">
                                      <p:cBhvr additive="base">
                                        <p:cTn id="64" dur="5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additive="base">
                                        <p:cTn id="75" dur="500" fill="hold"/>
                                        <p:tgtEl>
                                          <p:spTgt spid="14"/>
                                        </p:tgtEl>
                                        <p:attrNameLst>
                                          <p:attrName>ppt_x</p:attrName>
                                        </p:attrNameLst>
                                      </p:cBhvr>
                                      <p:tavLst>
                                        <p:tav tm="0">
                                          <p:val>
                                            <p:strVal val="#ppt_x"/>
                                          </p:val>
                                        </p:tav>
                                        <p:tav tm="100000">
                                          <p:val>
                                            <p:strVal val="#ppt_x"/>
                                          </p:val>
                                        </p:tav>
                                      </p:tavLst>
                                    </p:anim>
                                    <p:anim calcmode="lin" valueType="num">
                                      <p:cBhvr additive="base">
                                        <p:cTn id="76" dur="500" fill="hold"/>
                                        <p:tgtEl>
                                          <p:spTgt spid="14"/>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ppt_x"/>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18" grpId="0" animBg="1"/>
      <p:bldP spid="17"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21" grpId="0" animBg="1"/>
      <p:bldP spid="22" grpId="0" animBg="1"/>
      <p:bldP spid="23"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060" y="205903"/>
            <a:ext cx="10582834" cy="461665"/>
          </a:xfrm>
        </p:spPr>
        <p:txBody>
          <a:bodyPr/>
          <a:lstStyle/>
          <a:p>
            <a:r>
              <a:rPr lang="en-US" sz="3600" dirty="0">
                <a:solidFill>
                  <a:srgbClr val="BB0E3D"/>
                </a:solidFill>
              </a:rPr>
              <a:t>Implementation Labs = Learning HC Systems?</a:t>
            </a:r>
            <a:endParaRPr lang="en-US" sz="3200" dirty="0">
              <a:solidFill>
                <a:srgbClr val="BB0E3D"/>
              </a:solidFill>
            </a:endParaRPr>
          </a:p>
        </p:txBody>
      </p:sp>
      <p:pic>
        <p:nvPicPr>
          <p:cNvPr id="6" name="Content Placeholder 5"/>
          <p:cNvPicPr>
            <a:picLocks noGrp="1" noChangeAspect="1"/>
          </p:cNvPicPr>
          <p:nvPr>
            <p:ph idx="1"/>
          </p:nvPr>
        </p:nvPicPr>
        <p:blipFill>
          <a:blip r:embed="rId2"/>
          <a:srcRect l="-24536" r="-24536"/>
          <a:stretch>
            <a:fillRect/>
          </a:stretch>
        </p:blipFill>
        <p:spPr>
          <a:xfrm>
            <a:off x="1556062" y="869489"/>
            <a:ext cx="8456489" cy="511902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81200" y="6167291"/>
            <a:ext cx="7999976" cy="366633"/>
          </a:xfrm>
          <a:prstGeom prst="rect">
            <a:avLst/>
          </a:prstGeom>
          <a:noFill/>
        </p:spPr>
        <p:txBody>
          <a:bodyPr wrap="square" rtlCol="0">
            <a:spAutoFit/>
          </a:bodyPr>
          <a:lstStyle/>
          <a:p>
            <a:r>
              <a:rPr lang="en-US" dirty="0"/>
              <a:t>Stein, Adams, Chambers. </a:t>
            </a:r>
            <a:r>
              <a:rPr lang="en-US" i="1" dirty="0"/>
              <a:t>Psychiatric Services, </a:t>
            </a:r>
            <a:r>
              <a:rPr lang="en-US" dirty="0"/>
              <a:t>2016.</a:t>
            </a:r>
          </a:p>
        </p:txBody>
      </p:sp>
    </p:spTree>
    <p:extLst>
      <p:ext uri="{BB962C8B-B14F-4D97-AF65-F5344CB8AC3E}">
        <p14:creationId xmlns:p14="http://schemas.microsoft.com/office/powerpoint/2010/main" val="1178988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Moving beyond traditional assumptions</a:t>
            </a:r>
          </a:p>
        </p:txBody>
      </p:sp>
      <p:pic>
        <p:nvPicPr>
          <p:cNvPr id="2457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533400"/>
            <a:ext cx="67818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293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US" altLang="x-none" sz="3600">
                <a:solidFill>
                  <a:schemeClr val="tx2"/>
                </a:solidFill>
              </a:rPr>
              <a:t>Traditional Assumptions</a:t>
            </a:r>
          </a:p>
        </p:txBody>
      </p:sp>
      <p:sp>
        <p:nvSpPr>
          <p:cNvPr id="25602" name="Content Placeholder 2"/>
          <p:cNvSpPr>
            <a:spLocks noGrp="1"/>
          </p:cNvSpPr>
          <p:nvPr>
            <p:ph idx="1"/>
          </p:nvPr>
        </p:nvSpPr>
        <p:spPr>
          <a:xfrm>
            <a:off x="1610139" y="1524000"/>
            <a:ext cx="8372061" cy="4419600"/>
          </a:xfrm>
        </p:spPr>
        <p:txBody>
          <a:bodyPr/>
          <a:lstStyle/>
          <a:p>
            <a:pPr eaLnBrk="1" hangingPunct="1"/>
            <a:r>
              <a:rPr lang="en-US" altLang="x-none" sz="3200" dirty="0"/>
              <a:t>Evidence-based Interventions are static</a:t>
            </a:r>
          </a:p>
          <a:p>
            <a:pPr eaLnBrk="1" hangingPunct="1"/>
            <a:r>
              <a:rPr lang="en-US" altLang="x-none" sz="3200" dirty="0"/>
              <a:t>System is static</a:t>
            </a:r>
          </a:p>
          <a:p>
            <a:pPr eaLnBrk="1" hangingPunct="1"/>
            <a:r>
              <a:rPr lang="en-US" altLang="x-none" sz="3200" dirty="0"/>
              <a:t>Implementation proceeds one practice or test at a time</a:t>
            </a:r>
          </a:p>
          <a:p>
            <a:pPr eaLnBrk="1" hangingPunct="1"/>
            <a:r>
              <a:rPr lang="en-US" altLang="x-none" sz="3200" dirty="0"/>
              <a:t>Consumers/Patients are homogeneous</a:t>
            </a:r>
          </a:p>
          <a:p>
            <a:pPr eaLnBrk="1" hangingPunct="1"/>
            <a:r>
              <a:rPr lang="en-US" altLang="x-none" sz="3200" dirty="0"/>
              <a:t>Choosing to not implement is irrational</a:t>
            </a:r>
          </a:p>
          <a:p>
            <a:pPr eaLnBrk="1" hangingPunct="1"/>
            <a:endParaRPr lang="en-US" altLang="x-none" sz="3200" dirty="0"/>
          </a:p>
          <a:p>
            <a:pPr eaLnBrk="1" hangingPunct="1">
              <a:buFontTx/>
              <a:buNone/>
            </a:pPr>
            <a:endParaRPr lang="en-US" altLang="x-none" sz="3200" dirty="0"/>
          </a:p>
        </p:txBody>
      </p:sp>
    </p:spTree>
    <p:extLst>
      <p:ext uri="{BB962C8B-B14F-4D97-AF65-F5344CB8AC3E}">
        <p14:creationId xmlns:p14="http://schemas.microsoft.com/office/powerpoint/2010/main" val="23781009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981200" y="0"/>
            <a:ext cx="8229600" cy="412750"/>
          </a:xfrm>
        </p:spPr>
        <p:txBody>
          <a:bodyPr>
            <a:normAutofit/>
          </a:bodyPr>
          <a:lstStyle/>
          <a:p>
            <a:pPr eaLnBrk="1" hangingPunct="1"/>
            <a:r>
              <a:rPr lang="en-US" dirty="0"/>
              <a:t>Valuing Consistency</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06395" y="1047820"/>
            <a:ext cx="8343480" cy="41433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282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E4AD0D-892A-0444-9C18-06C264BB4B59}"/>
              </a:ext>
            </a:extLst>
          </p:cNvPr>
          <p:cNvSpPr>
            <a:spLocks noGrp="1"/>
          </p:cNvSpPr>
          <p:nvPr>
            <p:ph type="title"/>
          </p:nvPr>
        </p:nvSpPr>
        <p:spPr>
          <a:xfrm>
            <a:off x="2049832" y="1171178"/>
            <a:ext cx="8229600" cy="562094"/>
          </a:xfrm>
        </p:spPr>
        <p:txBody>
          <a:bodyPr>
            <a:noAutofit/>
          </a:bodyPr>
          <a:lstStyle/>
          <a:p>
            <a:r>
              <a:rPr lang="en-US" sz="2800" b="1" dirty="0">
                <a:latin typeface="Lucida Calligraphy" panose="03010101010101010101" pitchFamily="66" charset="0"/>
                <a:ea typeface="Hiragino Kaku Gothic StdN W8" panose="020B0800000000000000" pitchFamily="34" charset="-128"/>
                <a:cs typeface="Aharoni" panose="020F0502020204030204" pitchFamily="34" charset="0"/>
              </a:rPr>
              <a:t>“As I approached the field, carefully laid out according to the specifications of the International Sporting Society, I noted the pristine markings, the carefully attended hills, the manicured zones of grandeur.  It was assumed that the mass populace would flock to such a scene, but nary a soul had visited this magical wonderland before me.  It was clearly not just the construction, but the demand for its utilization that would ultimately determine its societal impact.” –Lord Harry Henry</a:t>
            </a:r>
          </a:p>
        </p:txBody>
      </p:sp>
      <p:sp>
        <p:nvSpPr>
          <p:cNvPr id="5" name="TextBox 4">
            <a:extLst>
              <a:ext uri="{FF2B5EF4-FFF2-40B4-BE49-F238E27FC236}">
                <a16:creationId xmlns:a16="http://schemas.microsoft.com/office/drawing/2014/main" id="{F0A5128F-22D4-3044-B09B-474697E9AB32}"/>
              </a:ext>
            </a:extLst>
          </p:cNvPr>
          <p:cNvSpPr txBox="1"/>
          <p:nvPr/>
        </p:nvSpPr>
        <p:spPr>
          <a:xfrm>
            <a:off x="1716831" y="6180892"/>
            <a:ext cx="9191693" cy="338554"/>
          </a:xfrm>
          <a:prstGeom prst="rect">
            <a:avLst/>
          </a:prstGeom>
          <a:noFill/>
        </p:spPr>
        <p:txBody>
          <a:bodyPr wrap="square" rtlCol="0">
            <a:spAutoFit/>
          </a:bodyPr>
          <a:lstStyle/>
          <a:p>
            <a:r>
              <a:rPr lang="en-US" sz="1600" dirty="0"/>
              <a:t>Chambers, Vinson, &amp; Norton, </a:t>
            </a:r>
            <a:r>
              <a:rPr lang="en-US" sz="1600" i="1" dirty="0"/>
              <a:t>Advancing the Science of Implementation across the Cancer Continuum, </a:t>
            </a:r>
            <a:r>
              <a:rPr lang="en-US" sz="1600" dirty="0"/>
              <a:t>2018</a:t>
            </a:r>
          </a:p>
        </p:txBody>
      </p:sp>
      <p:pic>
        <p:nvPicPr>
          <p:cNvPr id="10242" name="Picture 2" descr="http://blog.seattlepi.com/undraftedfreeagent/library/baseball-fie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9" y="883922"/>
            <a:ext cx="8951170" cy="563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8D24513-5F64-8044-84C2-8E991D13CCF1}"/>
              </a:ext>
            </a:extLst>
          </p:cNvPr>
          <p:cNvSpPr txBox="1"/>
          <p:nvPr/>
        </p:nvSpPr>
        <p:spPr>
          <a:xfrm>
            <a:off x="1618594" y="157453"/>
            <a:ext cx="9049406" cy="769441"/>
          </a:xfrm>
          <a:prstGeom prst="rect">
            <a:avLst/>
          </a:prstGeom>
          <a:solidFill>
            <a:schemeClr val="bg1"/>
          </a:solidFill>
          <a:ln w="28575">
            <a:solidFill>
              <a:schemeClr val="accent1"/>
            </a:solidFill>
          </a:ln>
        </p:spPr>
        <p:txBody>
          <a:bodyPr wrap="square" rtlCol="0">
            <a:spAutoFit/>
          </a:bodyPr>
          <a:lstStyle/>
          <a:p>
            <a:r>
              <a:rPr lang="en-US" sz="4400" dirty="0">
                <a:solidFill>
                  <a:schemeClr val="tx1">
                    <a:lumMod val="50000"/>
                  </a:schemeClr>
                </a:solidFill>
              </a:rPr>
              <a:t>IF YOU BUILD IT, THEY MAY NOT COME</a:t>
            </a:r>
          </a:p>
        </p:txBody>
      </p:sp>
      <p:pic>
        <p:nvPicPr>
          <p:cNvPr id="4" name="Picture 3">
            <a:extLst>
              <a:ext uri="{FF2B5EF4-FFF2-40B4-BE49-F238E27FC236}">
                <a16:creationId xmlns:a16="http://schemas.microsoft.com/office/drawing/2014/main" id="{581E3237-480E-C54E-9F9B-F07D5E2EE4D1}"/>
              </a:ext>
            </a:extLst>
          </p:cNvPr>
          <p:cNvPicPr>
            <a:picLocks noChangeAspect="1"/>
          </p:cNvPicPr>
          <p:nvPr/>
        </p:nvPicPr>
        <p:blipFill>
          <a:blip r:embed="rId3"/>
          <a:stretch>
            <a:fillRect/>
          </a:stretch>
        </p:blipFill>
        <p:spPr>
          <a:xfrm>
            <a:off x="1809309" y="3939490"/>
            <a:ext cx="2321960" cy="2579956"/>
          </a:xfrm>
          <a:prstGeom prst="rect">
            <a:avLst/>
          </a:prstGeom>
        </p:spPr>
      </p:pic>
      <p:sp>
        <p:nvSpPr>
          <p:cNvPr id="7" name="Rounded Rectangular Callout 6">
            <a:extLst>
              <a:ext uri="{FF2B5EF4-FFF2-40B4-BE49-F238E27FC236}">
                <a16:creationId xmlns:a16="http://schemas.microsoft.com/office/drawing/2014/main" id="{0917BDE4-3315-5145-9FBD-E7A9AFEF1062}"/>
              </a:ext>
            </a:extLst>
          </p:cNvPr>
          <p:cNvSpPr/>
          <p:nvPr/>
        </p:nvSpPr>
        <p:spPr>
          <a:xfrm>
            <a:off x="4390491" y="2393879"/>
            <a:ext cx="2360817" cy="2465798"/>
          </a:xfrm>
          <a:prstGeom prst="wedgeRoundRectCallout">
            <a:avLst>
              <a:gd name="adj1" fmla="val -57389"/>
              <a:gd name="adj2" fmla="val 70000"/>
              <a:gd name="adj3" fmla="val 16667"/>
            </a:avLst>
          </a:prstGeom>
          <a:solidFill>
            <a:schemeClr val="tx1">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0000"/>
                </a:solidFill>
              </a:rPr>
              <a:t>”Not exactly what I was looking for”</a:t>
            </a:r>
          </a:p>
        </p:txBody>
      </p:sp>
    </p:spTree>
    <p:extLst>
      <p:ext uri="{BB962C8B-B14F-4D97-AF65-F5344CB8AC3E}">
        <p14:creationId xmlns:p14="http://schemas.microsoft.com/office/powerpoint/2010/main" val="41352046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rot="5400000">
            <a:off x="266700" y="3619500"/>
            <a:ext cx="4191000" cy="0"/>
          </a:xfrm>
          <a:prstGeom prst="line">
            <a:avLst/>
          </a:prstGeom>
          <a:ln w="38100">
            <a:head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39975" y="5715000"/>
            <a:ext cx="6934200" cy="0"/>
          </a:xfrm>
          <a:prstGeom prst="line">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8915" name="TextBox 10"/>
          <p:cNvSpPr txBox="1">
            <a:spLocks noChangeArrowheads="1"/>
          </p:cNvSpPr>
          <p:nvPr/>
        </p:nvSpPr>
        <p:spPr bwMode="auto">
          <a:xfrm>
            <a:off x="9220201" y="5595938"/>
            <a:ext cx="70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2000">
                <a:latin typeface="Calibri" charset="0"/>
              </a:rPr>
              <a:t>Time</a:t>
            </a:r>
          </a:p>
        </p:txBody>
      </p:sp>
      <p:sp>
        <p:nvSpPr>
          <p:cNvPr id="38916" name="TextBox 11"/>
          <p:cNvSpPr txBox="1">
            <a:spLocks noChangeArrowheads="1"/>
          </p:cNvSpPr>
          <p:nvPr/>
        </p:nvSpPr>
        <p:spPr bwMode="auto">
          <a:xfrm>
            <a:off x="1819276" y="762001"/>
            <a:ext cx="1139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2000">
                <a:latin typeface="Calibri" charset="0"/>
              </a:rPr>
              <a:t>Expected</a:t>
            </a:r>
          </a:p>
          <a:p>
            <a:r>
              <a:rPr lang="en-US" altLang="x-none" sz="2000">
                <a:latin typeface="Calibri" charset="0"/>
              </a:rPr>
              <a:t>Effect</a:t>
            </a:r>
          </a:p>
        </p:txBody>
      </p:sp>
      <p:sp>
        <p:nvSpPr>
          <p:cNvPr id="38917" name="TextBox 21"/>
          <p:cNvSpPr txBox="1">
            <a:spLocks noChangeArrowheads="1"/>
          </p:cNvSpPr>
          <p:nvPr/>
        </p:nvSpPr>
        <p:spPr bwMode="auto">
          <a:xfrm>
            <a:off x="2895601" y="5837239"/>
            <a:ext cx="1039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2000"/>
              <a:t>Efficacy</a:t>
            </a:r>
          </a:p>
          <a:p>
            <a:r>
              <a:rPr lang="en-US" altLang="x-none" sz="2000"/>
              <a:t>Trial</a:t>
            </a:r>
          </a:p>
        </p:txBody>
      </p:sp>
      <p:sp>
        <p:nvSpPr>
          <p:cNvPr id="38918" name="Rectangle 22"/>
          <p:cNvSpPr>
            <a:spLocks noChangeArrowheads="1"/>
          </p:cNvSpPr>
          <p:nvPr/>
        </p:nvSpPr>
        <p:spPr bwMode="auto">
          <a:xfrm>
            <a:off x="5029200" y="5837239"/>
            <a:ext cx="1600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2000"/>
              <a:t>Effectiveness</a:t>
            </a:r>
          </a:p>
          <a:p>
            <a:r>
              <a:rPr lang="en-US" altLang="x-none" sz="2000"/>
              <a:t>Trial</a:t>
            </a:r>
          </a:p>
        </p:txBody>
      </p:sp>
      <p:sp>
        <p:nvSpPr>
          <p:cNvPr id="38919" name="Rectangle 23"/>
          <p:cNvSpPr>
            <a:spLocks noChangeArrowheads="1"/>
          </p:cNvSpPr>
          <p:nvPr/>
        </p:nvSpPr>
        <p:spPr bwMode="auto">
          <a:xfrm>
            <a:off x="8001000" y="5888039"/>
            <a:ext cx="106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2000"/>
              <a:t>D and I</a:t>
            </a:r>
          </a:p>
          <a:p>
            <a:r>
              <a:rPr lang="en-US" altLang="x-none" sz="2000"/>
              <a:t>Trial</a:t>
            </a:r>
          </a:p>
        </p:txBody>
      </p:sp>
      <p:cxnSp>
        <p:nvCxnSpPr>
          <p:cNvPr id="27" name="Straight Arrow Connector 26"/>
          <p:cNvCxnSpPr/>
          <p:nvPr/>
        </p:nvCxnSpPr>
        <p:spPr>
          <a:xfrm>
            <a:off x="4038600" y="6210300"/>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705600" y="6172200"/>
            <a:ext cx="1143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3810000" y="2743200"/>
            <a:ext cx="838200" cy="457200"/>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477000" y="4191000"/>
            <a:ext cx="838200" cy="457200"/>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8924" name="TextBox 40"/>
          <p:cNvSpPr txBox="1">
            <a:spLocks noChangeArrowheads="1"/>
          </p:cNvSpPr>
          <p:nvPr/>
        </p:nvSpPr>
        <p:spPr bwMode="auto">
          <a:xfrm>
            <a:off x="6035676" y="701675"/>
            <a:ext cx="42576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2800" dirty="0">
                <a:latin typeface="+mn-lt"/>
              </a:rPr>
              <a:t>“</a:t>
            </a:r>
            <a:r>
              <a:rPr lang="en-US" altLang="x-none" sz="2800" dirty="0">
                <a:latin typeface="+mn-lt"/>
              </a:rPr>
              <a:t>Voltage Drop</a:t>
            </a:r>
            <a:r>
              <a:rPr lang="en-US" altLang="en-US" sz="2800" dirty="0">
                <a:latin typeface="+mn-lt"/>
              </a:rPr>
              <a:t>”</a:t>
            </a:r>
            <a:r>
              <a:rPr lang="en-US" altLang="x-none" sz="2800" dirty="0">
                <a:latin typeface="+mn-lt"/>
              </a:rPr>
              <a:t> of an intervention as it moves through stages of development</a:t>
            </a:r>
          </a:p>
        </p:txBody>
      </p:sp>
      <p:sp>
        <p:nvSpPr>
          <p:cNvPr id="19" name="Oval 18"/>
          <p:cNvSpPr/>
          <p:nvPr/>
        </p:nvSpPr>
        <p:spPr>
          <a:xfrm>
            <a:off x="2747964" y="1900238"/>
            <a:ext cx="1138237" cy="863600"/>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endParaRPr>
          </a:p>
        </p:txBody>
      </p:sp>
      <p:sp>
        <p:nvSpPr>
          <p:cNvPr id="38926" name="TextBox 19"/>
          <p:cNvSpPr txBox="1">
            <a:spLocks noChangeArrowheads="1"/>
          </p:cNvSpPr>
          <p:nvPr/>
        </p:nvSpPr>
        <p:spPr bwMode="auto">
          <a:xfrm>
            <a:off x="2590800" y="1905001"/>
            <a:ext cx="1517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400" b="1"/>
              <a:t>Intervention X</a:t>
            </a:r>
          </a:p>
        </p:txBody>
      </p:sp>
      <p:grpSp>
        <p:nvGrpSpPr>
          <p:cNvPr id="38927" name="Group 20"/>
          <p:cNvGrpSpPr>
            <a:grpSpLocks/>
          </p:cNvGrpSpPr>
          <p:nvPr/>
        </p:nvGrpSpPr>
        <p:grpSpPr bwMode="auto">
          <a:xfrm>
            <a:off x="2960688" y="2203450"/>
            <a:ext cx="762000" cy="457200"/>
            <a:chOff x="3242440" y="2436879"/>
            <a:chExt cx="762000" cy="457200"/>
          </a:xfrm>
        </p:grpSpPr>
        <p:sp>
          <p:nvSpPr>
            <p:cNvPr id="22" name="Oval 21"/>
            <p:cNvSpPr/>
            <p:nvPr/>
          </p:nvSpPr>
          <p:spPr>
            <a:xfrm>
              <a:off x="3253552" y="2436879"/>
              <a:ext cx="685800" cy="457200"/>
            </a:xfrm>
            <a:prstGeom prst="ellipse">
              <a:avLst/>
            </a:prstGeom>
            <a:solidFill>
              <a:srgbClr val="E4EDD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schemeClr val="tx1"/>
                </a:solidFill>
              </a:endParaRPr>
            </a:p>
          </p:txBody>
        </p:sp>
        <p:sp>
          <p:nvSpPr>
            <p:cNvPr id="38949" name="TextBox 22"/>
            <p:cNvSpPr txBox="1">
              <a:spLocks noChangeArrowheads="1"/>
            </p:cNvSpPr>
            <p:nvPr/>
          </p:nvSpPr>
          <p:spPr bwMode="auto">
            <a:xfrm>
              <a:off x="3242440" y="2509350"/>
              <a:ext cx="762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t>Evidence</a:t>
              </a:r>
            </a:p>
          </p:txBody>
        </p:sp>
      </p:grpSp>
      <p:sp>
        <p:nvSpPr>
          <p:cNvPr id="24" name="Oval 23"/>
          <p:cNvSpPr/>
          <p:nvPr/>
        </p:nvSpPr>
        <p:spPr>
          <a:xfrm>
            <a:off x="5033964" y="3348038"/>
            <a:ext cx="1138237" cy="863600"/>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endParaRPr>
          </a:p>
        </p:txBody>
      </p:sp>
      <p:sp>
        <p:nvSpPr>
          <p:cNvPr id="38929" name="TextBox 24"/>
          <p:cNvSpPr txBox="1">
            <a:spLocks noChangeArrowheads="1"/>
          </p:cNvSpPr>
          <p:nvPr/>
        </p:nvSpPr>
        <p:spPr bwMode="auto">
          <a:xfrm>
            <a:off x="4876800" y="3352801"/>
            <a:ext cx="1517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400" b="1"/>
              <a:t>Intervention X</a:t>
            </a:r>
          </a:p>
        </p:txBody>
      </p:sp>
      <p:grpSp>
        <p:nvGrpSpPr>
          <p:cNvPr id="38930" name="Group 25"/>
          <p:cNvGrpSpPr>
            <a:grpSpLocks/>
          </p:cNvGrpSpPr>
          <p:nvPr/>
        </p:nvGrpSpPr>
        <p:grpSpPr bwMode="auto">
          <a:xfrm>
            <a:off x="5246688" y="3651250"/>
            <a:ext cx="762000" cy="457200"/>
            <a:chOff x="3242440" y="2436879"/>
            <a:chExt cx="762000" cy="457200"/>
          </a:xfrm>
        </p:grpSpPr>
        <p:sp>
          <p:nvSpPr>
            <p:cNvPr id="28" name="Oval 27"/>
            <p:cNvSpPr/>
            <p:nvPr/>
          </p:nvSpPr>
          <p:spPr>
            <a:xfrm>
              <a:off x="3253552" y="2436879"/>
              <a:ext cx="685800" cy="457200"/>
            </a:xfrm>
            <a:prstGeom prst="ellipse">
              <a:avLst/>
            </a:prstGeom>
            <a:solidFill>
              <a:srgbClr val="E4EDD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schemeClr val="tx1"/>
                </a:solidFill>
              </a:endParaRPr>
            </a:p>
          </p:txBody>
        </p:sp>
        <p:sp>
          <p:nvSpPr>
            <p:cNvPr id="38947" name="TextBox 29"/>
            <p:cNvSpPr txBox="1">
              <a:spLocks noChangeArrowheads="1"/>
            </p:cNvSpPr>
            <p:nvPr/>
          </p:nvSpPr>
          <p:spPr bwMode="auto">
            <a:xfrm>
              <a:off x="3242440" y="2509350"/>
              <a:ext cx="762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t>Evidence</a:t>
              </a:r>
            </a:p>
          </p:txBody>
        </p:sp>
      </p:grpSp>
      <p:sp>
        <p:nvSpPr>
          <p:cNvPr id="31" name="Oval 30"/>
          <p:cNvSpPr/>
          <p:nvPr/>
        </p:nvSpPr>
        <p:spPr>
          <a:xfrm>
            <a:off x="7700964" y="4643438"/>
            <a:ext cx="1138237" cy="863600"/>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endParaRPr>
          </a:p>
        </p:txBody>
      </p:sp>
      <p:sp>
        <p:nvSpPr>
          <p:cNvPr id="38932" name="TextBox 31"/>
          <p:cNvSpPr txBox="1">
            <a:spLocks noChangeArrowheads="1"/>
          </p:cNvSpPr>
          <p:nvPr/>
        </p:nvSpPr>
        <p:spPr bwMode="auto">
          <a:xfrm>
            <a:off x="7543800" y="4648201"/>
            <a:ext cx="1517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400" b="1"/>
              <a:t>Intervention X</a:t>
            </a:r>
          </a:p>
        </p:txBody>
      </p:sp>
      <p:grpSp>
        <p:nvGrpSpPr>
          <p:cNvPr id="38933" name="Group 32"/>
          <p:cNvGrpSpPr>
            <a:grpSpLocks/>
          </p:cNvGrpSpPr>
          <p:nvPr/>
        </p:nvGrpSpPr>
        <p:grpSpPr bwMode="auto">
          <a:xfrm>
            <a:off x="7913688" y="4946650"/>
            <a:ext cx="762000" cy="457200"/>
            <a:chOff x="3242440" y="2436879"/>
            <a:chExt cx="762000" cy="457200"/>
          </a:xfrm>
        </p:grpSpPr>
        <p:sp>
          <p:nvSpPr>
            <p:cNvPr id="34" name="Oval 33"/>
            <p:cNvSpPr/>
            <p:nvPr/>
          </p:nvSpPr>
          <p:spPr>
            <a:xfrm>
              <a:off x="3253552" y="2436879"/>
              <a:ext cx="685800" cy="457200"/>
            </a:xfrm>
            <a:prstGeom prst="ellipse">
              <a:avLst/>
            </a:prstGeom>
            <a:solidFill>
              <a:srgbClr val="E4EDD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schemeClr val="tx1"/>
                </a:solidFill>
              </a:endParaRPr>
            </a:p>
          </p:txBody>
        </p:sp>
        <p:sp>
          <p:nvSpPr>
            <p:cNvPr id="38945" name="TextBox 34"/>
            <p:cNvSpPr txBox="1">
              <a:spLocks noChangeArrowheads="1"/>
            </p:cNvSpPr>
            <p:nvPr/>
          </p:nvSpPr>
          <p:spPr bwMode="auto">
            <a:xfrm>
              <a:off x="3242440" y="2509350"/>
              <a:ext cx="762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t>Evidence</a:t>
              </a:r>
            </a:p>
          </p:txBody>
        </p:sp>
      </p:grpSp>
      <p:sp>
        <p:nvSpPr>
          <p:cNvPr id="38934" name="TextBox 35"/>
          <p:cNvSpPr txBox="1">
            <a:spLocks noChangeArrowheads="1"/>
          </p:cNvSpPr>
          <p:nvPr/>
        </p:nvSpPr>
        <p:spPr bwMode="auto">
          <a:xfrm>
            <a:off x="2057400" y="5573713"/>
            <a:ext cx="30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2000"/>
              <a:t>0</a:t>
            </a:r>
          </a:p>
        </p:txBody>
      </p:sp>
      <p:sp>
        <p:nvSpPr>
          <p:cNvPr id="37" name="Curved Down Arrow 36"/>
          <p:cNvSpPr/>
          <p:nvPr/>
        </p:nvSpPr>
        <p:spPr>
          <a:xfrm rot="6229417">
            <a:off x="3536950" y="2952750"/>
            <a:ext cx="609600" cy="2286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endParaRPr>
          </a:p>
        </p:txBody>
      </p:sp>
      <p:sp>
        <p:nvSpPr>
          <p:cNvPr id="41" name="Curved Down Arrow 40"/>
          <p:cNvSpPr/>
          <p:nvPr/>
        </p:nvSpPr>
        <p:spPr>
          <a:xfrm rot="6229417">
            <a:off x="6203950" y="4400550"/>
            <a:ext cx="609600" cy="2286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endParaRPr>
          </a:p>
        </p:txBody>
      </p:sp>
      <p:sp>
        <p:nvSpPr>
          <p:cNvPr id="44" name="Curved Up Arrow 43"/>
          <p:cNvSpPr/>
          <p:nvPr/>
        </p:nvSpPr>
        <p:spPr>
          <a:xfrm rot="18456617">
            <a:off x="4147345" y="2690020"/>
            <a:ext cx="601663" cy="21272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endParaRPr>
          </a:p>
        </p:txBody>
      </p:sp>
      <p:sp>
        <p:nvSpPr>
          <p:cNvPr id="45" name="Curved Up Arrow 44"/>
          <p:cNvSpPr/>
          <p:nvPr/>
        </p:nvSpPr>
        <p:spPr>
          <a:xfrm rot="18456617">
            <a:off x="6835776" y="4159251"/>
            <a:ext cx="603250" cy="21272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endParaRPr>
          </a:p>
        </p:txBody>
      </p:sp>
      <p:sp>
        <p:nvSpPr>
          <p:cNvPr id="38939" name="TextBox 45"/>
          <p:cNvSpPr txBox="1">
            <a:spLocks noChangeArrowheads="1"/>
          </p:cNvSpPr>
          <p:nvPr/>
        </p:nvSpPr>
        <p:spPr bwMode="auto">
          <a:xfrm>
            <a:off x="3048000" y="3276600"/>
            <a:ext cx="838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t>Impact</a:t>
            </a:r>
          </a:p>
        </p:txBody>
      </p:sp>
      <p:sp>
        <p:nvSpPr>
          <p:cNvPr id="38940" name="TextBox 46"/>
          <p:cNvSpPr txBox="1">
            <a:spLocks noChangeArrowheads="1"/>
          </p:cNvSpPr>
          <p:nvPr/>
        </p:nvSpPr>
        <p:spPr bwMode="auto">
          <a:xfrm>
            <a:off x="5715000" y="4648200"/>
            <a:ext cx="838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100"/>
              <a:t>Impact</a:t>
            </a:r>
          </a:p>
        </p:txBody>
      </p:sp>
      <p:sp>
        <p:nvSpPr>
          <p:cNvPr id="48" name="TextBox 47"/>
          <p:cNvSpPr txBox="1"/>
          <p:nvPr/>
        </p:nvSpPr>
        <p:spPr>
          <a:xfrm>
            <a:off x="4267200" y="2209800"/>
            <a:ext cx="838200" cy="261938"/>
          </a:xfrm>
          <a:prstGeom prst="rect">
            <a:avLst/>
          </a:prstGeom>
          <a:noFill/>
        </p:spPr>
        <p:txBody>
          <a:bodyPr>
            <a:spAutoFit/>
          </a:bodyPr>
          <a:lstStyle/>
          <a:p>
            <a:pPr>
              <a:defRPr/>
            </a:pPr>
            <a:r>
              <a:rPr lang="en-US" sz="1050" dirty="0"/>
              <a:t>Relevance</a:t>
            </a:r>
          </a:p>
        </p:txBody>
      </p:sp>
      <p:sp>
        <p:nvSpPr>
          <p:cNvPr id="49" name="TextBox 48"/>
          <p:cNvSpPr txBox="1"/>
          <p:nvPr/>
        </p:nvSpPr>
        <p:spPr>
          <a:xfrm>
            <a:off x="6705600" y="3581400"/>
            <a:ext cx="838200" cy="261938"/>
          </a:xfrm>
          <a:prstGeom prst="rect">
            <a:avLst/>
          </a:prstGeom>
          <a:noFill/>
        </p:spPr>
        <p:txBody>
          <a:bodyPr>
            <a:spAutoFit/>
          </a:bodyPr>
          <a:lstStyle/>
          <a:p>
            <a:pPr>
              <a:defRPr/>
            </a:pPr>
            <a:r>
              <a:rPr lang="en-US" sz="1050" dirty="0"/>
              <a:t>Relevance</a:t>
            </a:r>
          </a:p>
        </p:txBody>
      </p:sp>
      <p:sp>
        <p:nvSpPr>
          <p:cNvPr id="38943" name="TextBox 2"/>
          <p:cNvSpPr txBox="1">
            <a:spLocks noChangeArrowheads="1"/>
          </p:cNvSpPr>
          <p:nvPr/>
        </p:nvSpPr>
        <p:spPr bwMode="auto">
          <a:xfrm>
            <a:off x="2616201" y="454026"/>
            <a:ext cx="65071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1200">
                <a:latin typeface="Times New Roman" charset="0"/>
              </a:rPr>
              <a:t>Chambers, Glasgow, Stange (2013), The Dynamic Sustainability Framework. </a:t>
            </a:r>
            <a:r>
              <a:rPr lang="en-US" altLang="x-none" sz="1200" i="1">
                <a:latin typeface="Times New Roman" charset="0"/>
              </a:rPr>
              <a:t>Implementation Science</a:t>
            </a:r>
          </a:p>
        </p:txBody>
      </p:sp>
    </p:spTree>
    <p:extLst>
      <p:ext uri="{BB962C8B-B14F-4D97-AF65-F5344CB8AC3E}">
        <p14:creationId xmlns:p14="http://schemas.microsoft.com/office/powerpoint/2010/main" val="241789338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Arrow Connector 34"/>
          <p:cNvCxnSpPr/>
          <p:nvPr/>
        </p:nvCxnSpPr>
        <p:spPr>
          <a:xfrm>
            <a:off x="2667000" y="2209800"/>
            <a:ext cx="4572000" cy="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266700" y="3619500"/>
            <a:ext cx="4191000" cy="0"/>
          </a:xfrm>
          <a:prstGeom prst="line">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62200" y="5715000"/>
            <a:ext cx="6934200" cy="0"/>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964" name="TextBox 10"/>
          <p:cNvSpPr txBox="1">
            <a:spLocks noChangeArrowheads="1"/>
          </p:cNvSpPr>
          <p:nvPr/>
        </p:nvSpPr>
        <p:spPr bwMode="auto">
          <a:xfrm>
            <a:off x="9372601" y="5715001"/>
            <a:ext cx="804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a:latin typeface="Calibri" charset="0"/>
              </a:rPr>
              <a:t>Time</a:t>
            </a:r>
          </a:p>
        </p:txBody>
      </p:sp>
      <p:sp>
        <p:nvSpPr>
          <p:cNvPr id="40965" name="TextBox 11"/>
          <p:cNvSpPr txBox="1">
            <a:spLocks noChangeArrowheads="1"/>
          </p:cNvSpPr>
          <p:nvPr/>
        </p:nvSpPr>
        <p:spPr bwMode="auto">
          <a:xfrm>
            <a:off x="1727200" y="914401"/>
            <a:ext cx="9017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a:latin typeface="Calibri" charset="0"/>
              </a:rPr>
              <a:t>ITV</a:t>
            </a:r>
          </a:p>
          <a:p>
            <a:r>
              <a:rPr lang="en-US" altLang="x-none">
                <a:latin typeface="Calibri" charset="0"/>
              </a:rPr>
              <a:t>Effect</a:t>
            </a:r>
          </a:p>
        </p:txBody>
      </p:sp>
      <p:sp>
        <p:nvSpPr>
          <p:cNvPr id="40966" name="TextBox 21"/>
          <p:cNvSpPr txBox="1">
            <a:spLocks noChangeArrowheads="1"/>
          </p:cNvSpPr>
          <p:nvPr/>
        </p:nvSpPr>
        <p:spPr bwMode="auto">
          <a:xfrm>
            <a:off x="2286000" y="5688014"/>
            <a:ext cx="723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200">
                <a:latin typeface="Bell MT" charset="0"/>
              </a:rPr>
              <a:t>I0		         I1                                  I2		                 I3</a:t>
            </a:r>
          </a:p>
        </p:txBody>
      </p:sp>
      <p:cxnSp>
        <p:nvCxnSpPr>
          <p:cNvPr id="27" name="Straight Arrow Connector 26"/>
          <p:cNvCxnSpPr/>
          <p:nvPr/>
        </p:nvCxnSpPr>
        <p:spPr>
          <a:xfrm>
            <a:off x="2646364" y="5911850"/>
            <a:ext cx="903287"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648200" y="5910264"/>
            <a:ext cx="11430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400800" y="5903914"/>
            <a:ext cx="12192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438400" y="2286000"/>
            <a:ext cx="4800600" cy="2362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0971" name="TextBox 27"/>
          <p:cNvSpPr txBox="1">
            <a:spLocks noChangeArrowheads="1"/>
          </p:cNvSpPr>
          <p:nvPr/>
        </p:nvSpPr>
        <p:spPr bwMode="auto">
          <a:xfrm>
            <a:off x="2590800" y="259657"/>
            <a:ext cx="6934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2800">
                <a:latin typeface="+mn-lt"/>
              </a:rPr>
              <a:t>“</a:t>
            </a:r>
            <a:r>
              <a:rPr lang="en-US" altLang="ja-JP" sz="2800">
                <a:latin typeface="+mn-lt"/>
              </a:rPr>
              <a:t>Program Drift</a:t>
            </a:r>
            <a:r>
              <a:rPr lang="en-US" altLang="en-US" sz="2800">
                <a:latin typeface="+mn-lt"/>
              </a:rPr>
              <a:t>”</a:t>
            </a:r>
            <a:r>
              <a:rPr lang="en-US" altLang="ja-JP" sz="2800">
                <a:latin typeface="+mn-lt"/>
              </a:rPr>
              <a:t> of a fielded intervention (ITV) over time, with expected decrease of effect </a:t>
            </a:r>
            <a:endParaRPr lang="en-US" altLang="x-none" sz="2800">
              <a:latin typeface="+mn-lt"/>
            </a:endParaRPr>
          </a:p>
        </p:txBody>
      </p:sp>
      <p:sp>
        <p:nvSpPr>
          <p:cNvPr id="40972" name="TextBox 23"/>
          <p:cNvSpPr txBox="1">
            <a:spLocks noChangeArrowheads="1"/>
          </p:cNvSpPr>
          <p:nvPr/>
        </p:nvSpPr>
        <p:spPr bwMode="auto">
          <a:xfrm>
            <a:off x="9331325" y="2133601"/>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200"/>
              <a:t>Optimal Effect </a:t>
            </a:r>
          </a:p>
        </p:txBody>
      </p:sp>
      <p:sp>
        <p:nvSpPr>
          <p:cNvPr id="19" name="Oval 18"/>
          <p:cNvSpPr/>
          <p:nvPr/>
        </p:nvSpPr>
        <p:spPr>
          <a:xfrm>
            <a:off x="2433638" y="1828800"/>
            <a:ext cx="1136650" cy="865188"/>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0974" name="TextBox 19"/>
          <p:cNvSpPr txBox="1">
            <a:spLocks noChangeArrowheads="1"/>
          </p:cNvSpPr>
          <p:nvPr/>
        </p:nvSpPr>
        <p:spPr bwMode="auto">
          <a:xfrm>
            <a:off x="2314575" y="1833564"/>
            <a:ext cx="15176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600" b="1"/>
              <a:t>Intervention X</a:t>
            </a:r>
          </a:p>
        </p:txBody>
      </p:sp>
      <p:grpSp>
        <p:nvGrpSpPr>
          <p:cNvPr id="40975" name="Group 21"/>
          <p:cNvGrpSpPr>
            <a:grpSpLocks/>
          </p:cNvGrpSpPr>
          <p:nvPr/>
        </p:nvGrpSpPr>
        <p:grpSpPr bwMode="auto">
          <a:xfrm>
            <a:off x="2646363" y="2132013"/>
            <a:ext cx="762000" cy="457200"/>
            <a:chOff x="3242440" y="2436879"/>
            <a:chExt cx="762000" cy="457200"/>
          </a:xfrm>
        </p:grpSpPr>
        <p:sp>
          <p:nvSpPr>
            <p:cNvPr id="23" name="Oval 22"/>
            <p:cNvSpPr/>
            <p:nvPr/>
          </p:nvSpPr>
          <p:spPr>
            <a:xfrm>
              <a:off x="3253552" y="2436879"/>
              <a:ext cx="685800" cy="457200"/>
            </a:xfrm>
            <a:prstGeom prst="ellipse">
              <a:avLst/>
            </a:prstGeom>
            <a:solidFill>
              <a:srgbClr val="E4EDD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chemeClr val="tx1"/>
                </a:solidFill>
              </a:endParaRPr>
            </a:p>
          </p:txBody>
        </p:sp>
        <p:sp>
          <p:nvSpPr>
            <p:cNvPr id="40992" name="TextBox 23"/>
            <p:cNvSpPr txBox="1">
              <a:spLocks noChangeArrowheads="1"/>
            </p:cNvSpPr>
            <p:nvPr/>
          </p:nvSpPr>
          <p:spPr bwMode="auto">
            <a:xfrm>
              <a:off x="3242440" y="2509350"/>
              <a:ext cx="76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200"/>
                <a:t>Evidence</a:t>
              </a:r>
            </a:p>
          </p:txBody>
        </p:sp>
      </p:grpSp>
      <p:sp>
        <p:nvSpPr>
          <p:cNvPr id="25" name="Oval 24"/>
          <p:cNvSpPr/>
          <p:nvPr/>
        </p:nvSpPr>
        <p:spPr>
          <a:xfrm>
            <a:off x="7624764" y="1824038"/>
            <a:ext cx="1138237" cy="863600"/>
          </a:xfrm>
          <a:prstGeom prst="ellipse">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0977" name="TextBox 25"/>
          <p:cNvSpPr txBox="1">
            <a:spLocks noChangeArrowheads="1"/>
          </p:cNvSpPr>
          <p:nvPr/>
        </p:nvSpPr>
        <p:spPr bwMode="auto">
          <a:xfrm>
            <a:off x="7467600" y="1828800"/>
            <a:ext cx="1517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600" b="1"/>
              <a:t>Intervention X</a:t>
            </a:r>
          </a:p>
        </p:txBody>
      </p:sp>
      <p:grpSp>
        <p:nvGrpSpPr>
          <p:cNvPr id="40978" name="Group 27"/>
          <p:cNvGrpSpPr>
            <a:grpSpLocks/>
          </p:cNvGrpSpPr>
          <p:nvPr/>
        </p:nvGrpSpPr>
        <p:grpSpPr bwMode="auto">
          <a:xfrm>
            <a:off x="7837488" y="2127250"/>
            <a:ext cx="762000" cy="457200"/>
            <a:chOff x="3242440" y="2436879"/>
            <a:chExt cx="762000" cy="457200"/>
          </a:xfrm>
        </p:grpSpPr>
        <p:sp>
          <p:nvSpPr>
            <p:cNvPr id="32" name="Oval 31"/>
            <p:cNvSpPr/>
            <p:nvPr/>
          </p:nvSpPr>
          <p:spPr>
            <a:xfrm>
              <a:off x="3253552" y="2436879"/>
              <a:ext cx="685800" cy="457200"/>
            </a:xfrm>
            <a:prstGeom prst="ellipse">
              <a:avLst/>
            </a:prstGeom>
            <a:solidFill>
              <a:srgbClr val="E4EDD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chemeClr val="tx1"/>
                </a:solidFill>
              </a:endParaRPr>
            </a:p>
          </p:txBody>
        </p:sp>
        <p:sp>
          <p:nvSpPr>
            <p:cNvPr id="40990" name="TextBox 32"/>
            <p:cNvSpPr txBox="1">
              <a:spLocks noChangeArrowheads="1"/>
            </p:cNvSpPr>
            <p:nvPr/>
          </p:nvSpPr>
          <p:spPr bwMode="auto">
            <a:xfrm>
              <a:off x="3242440" y="2509350"/>
              <a:ext cx="76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200"/>
                <a:t>Evidence</a:t>
              </a:r>
            </a:p>
          </p:txBody>
        </p:sp>
      </p:grpSp>
      <p:sp>
        <p:nvSpPr>
          <p:cNvPr id="34" name="Oval 33"/>
          <p:cNvSpPr/>
          <p:nvPr/>
        </p:nvSpPr>
        <p:spPr>
          <a:xfrm>
            <a:off x="7010400" y="4572000"/>
            <a:ext cx="2209800" cy="990600"/>
          </a:xfrm>
          <a:prstGeom prst="ellipse">
            <a:avLst/>
          </a:prstGeom>
          <a:solidFill>
            <a:schemeClr val="bg1">
              <a:lumMod val="8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6" name="TextBox 35"/>
          <p:cNvSpPr txBox="1"/>
          <p:nvPr/>
        </p:nvSpPr>
        <p:spPr>
          <a:xfrm>
            <a:off x="7391400" y="4572001"/>
            <a:ext cx="1517650" cy="584775"/>
          </a:xfrm>
          <a:prstGeom prst="rect">
            <a:avLst/>
          </a:prstGeom>
          <a:noFill/>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600" b="1"/>
              <a:t>Intervention X</a:t>
            </a:r>
            <a:r>
              <a:rPr lang="en-US" altLang="en-US" sz="1600" b="1"/>
              <a:t>’</a:t>
            </a:r>
            <a:endParaRPr lang="en-US" altLang="x-none" sz="1600" b="1"/>
          </a:p>
        </p:txBody>
      </p:sp>
      <p:grpSp>
        <p:nvGrpSpPr>
          <p:cNvPr id="40981" name="Group 36"/>
          <p:cNvGrpSpPr>
            <a:grpSpLocks/>
          </p:cNvGrpSpPr>
          <p:nvPr/>
        </p:nvGrpSpPr>
        <p:grpSpPr bwMode="auto">
          <a:xfrm>
            <a:off x="7750175" y="4876800"/>
            <a:ext cx="762000" cy="457200"/>
            <a:chOff x="3242440" y="2436879"/>
            <a:chExt cx="762000" cy="457200"/>
          </a:xfrm>
        </p:grpSpPr>
        <p:sp>
          <p:nvSpPr>
            <p:cNvPr id="38" name="Oval 37"/>
            <p:cNvSpPr/>
            <p:nvPr/>
          </p:nvSpPr>
          <p:spPr>
            <a:xfrm>
              <a:off x="3253553" y="2436879"/>
              <a:ext cx="685800" cy="457200"/>
            </a:xfrm>
            <a:prstGeom prst="ellipse">
              <a:avLst/>
            </a:prstGeom>
            <a:solidFill>
              <a:srgbClr val="E4EDD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chemeClr val="tx1"/>
                </a:solidFill>
              </a:endParaRPr>
            </a:p>
          </p:txBody>
        </p:sp>
        <p:sp>
          <p:nvSpPr>
            <p:cNvPr id="40988" name="TextBox 38"/>
            <p:cNvSpPr txBox="1">
              <a:spLocks noChangeArrowheads="1"/>
            </p:cNvSpPr>
            <p:nvPr/>
          </p:nvSpPr>
          <p:spPr bwMode="auto">
            <a:xfrm>
              <a:off x="3242440" y="2509350"/>
              <a:ext cx="76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200"/>
                <a:t>Evidence</a:t>
              </a:r>
            </a:p>
          </p:txBody>
        </p:sp>
      </p:grpSp>
      <p:sp>
        <p:nvSpPr>
          <p:cNvPr id="40982" name="TextBox 40"/>
          <p:cNvSpPr txBox="1">
            <a:spLocks noChangeArrowheads="1"/>
          </p:cNvSpPr>
          <p:nvPr/>
        </p:nvSpPr>
        <p:spPr bwMode="auto">
          <a:xfrm rot="1579394">
            <a:off x="4003675" y="3514726"/>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200"/>
              <a:t>Unintentional shift</a:t>
            </a:r>
          </a:p>
        </p:txBody>
      </p:sp>
      <p:sp>
        <p:nvSpPr>
          <p:cNvPr id="2" name="Right Brace 1"/>
          <p:cNvSpPr>
            <a:spLocks/>
          </p:cNvSpPr>
          <p:nvPr/>
        </p:nvSpPr>
        <p:spPr bwMode="auto">
          <a:xfrm>
            <a:off x="8839200" y="2286000"/>
            <a:ext cx="914400" cy="2286000"/>
          </a:xfrm>
          <a:prstGeom prst="rightBrace">
            <a:avLst>
              <a:gd name="adj1" fmla="val 25880"/>
              <a:gd name="adj2" fmla="val 50042"/>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endParaRPr lang="x-none" altLang="x-none">
              <a:latin typeface="Arial" charset="0"/>
            </a:endParaRPr>
          </a:p>
        </p:txBody>
      </p:sp>
      <p:sp>
        <p:nvSpPr>
          <p:cNvPr id="40984" name="Rectangle 2"/>
          <p:cNvSpPr>
            <a:spLocks noChangeArrowheads="1"/>
          </p:cNvSpPr>
          <p:nvPr/>
        </p:nvSpPr>
        <p:spPr bwMode="auto">
          <a:xfrm>
            <a:off x="9296400" y="4953001"/>
            <a:ext cx="1212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200"/>
              <a:t>Expected Effect </a:t>
            </a:r>
          </a:p>
        </p:txBody>
      </p:sp>
      <p:sp>
        <p:nvSpPr>
          <p:cNvPr id="40985" name="Rectangle 3"/>
          <p:cNvSpPr>
            <a:spLocks noChangeArrowheads="1"/>
          </p:cNvSpPr>
          <p:nvPr/>
        </p:nvSpPr>
        <p:spPr bwMode="auto">
          <a:xfrm>
            <a:off x="8001000" y="3276600"/>
            <a:ext cx="13414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1600"/>
              <a:t>Program Drift</a:t>
            </a:r>
          </a:p>
        </p:txBody>
      </p:sp>
      <p:sp>
        <p:nvSpPr>
          <p:cNvPr id="40986" name="TextBox 2"/>
          <p:cNvSpPr txBox="1">
            <a:spLocks noChangeArrowheads="1"/>
          </p:cNvSpPr>
          <p:nvPr/>
        </p:nvSpPr>
        <p:spPr bwMode="auto">
          <a:xfrm>
            <a:off x="1676401" y="6248401"/>
            <a:ext cx="7559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r>
              <a:rPr lang="en-US" altLang="x-none" sz="1400">
                <a:solidFill>
                  <a:srgbClr val="1F497D"/>
                </a:solidFill>
                <a:latin typeface="Times New Roman" charset="0"/>
              </a:rPr>
              <a:t>Chambers, </a:t>
            </a:r>
            <a:r>
              <a:rPr lang="en-US" altLang="x-none" sz="1200">
                <a:solidFill>
                  <a:srgbClr val="1F497D"/>
                </a:solidFill>
                <a:latin typeface="Times New Roman" charset="0"/>
              </a:rPr>
              <a:t>Glasgow</a:t>
            </a:r>
            <a:r>
              <a:rPr lang="en-US" altLang="x-none" sz="1400">
                <a:solidFill>
                  <a:srgbClr val="1F497D"/>
                </a:solidFill>
                <a:latin typeface="Times New Roman" charset="0"/>
              </a:rPr>
              <a:t>, Stange (2013), The Dynamic Sustainability Framework. </a:t>
            </a:r>
            <a:r>
              <a:rPr lang="en-US" altLang="x-none" sz="1400" i="1">
                <a:solidFill>
                  <a:srgbClr val="1F497D"/>
                </a:solidFill>
                <a:latin typeface="Times New Roman" charset="0"/>
              </a:rPr>
              <a:t>Implementation Science</a:t>
            </a:r>
          </a:p>
        </p:txBody>
      </p:sp>
    </p:spTree>
    <p:extLst>
      <p:ext uri="{BB962C8B-B14F-4D97-AF65-F5344CB8AC3E}">
        <p14:creationId xmlns:p14="http://schemas.microsoft.com/office/powerpoint/2010/main" val="2109716403"/>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tLang="en-US" sz="3600" dirty="0">
                <a:solidFill>
                  <a:schemeClr val="accent1"/>
                </a:solidFill>
              </a:rPr>
              <a:t>Fidelity vs Adaptation?</a:t>
            </a:r>
          </a:p>
        </p:txBody>
      </p:sp>
      <p:pic>
        <p:nvPicPr>
          <p:cNvPr id="532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1403202"/>
            <a:ext cx="30384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1"/>
          <p:cNvSpPr txBox="1">
            <a:spLocks noChangeArrowheads="1"/>
          </p:cNvSpPr>
          <p:nvPr/>
        </p:nvSpPr>
        <p:spPr bwMode="auto">
          <a:xfrm>
            <a:off x="1905000" y="5943601"/>
            <a:ext cx="792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a:solidFill>
                  <a:schemeClr val="accent1"/>
                </a:solidFill>
              </a:rPr>
              <a:t>Variable use for variable populations, settings, and purposes…</a:t>
            </a:r>
          </a:p>
        </p:txBody>
      </p:sp>
      <p:pic>
        <p:nvPicPr>
          <p:cNvPr id="3" name="Picture 2"/>
          <p:cNvPicPr>
            <a:picLocks noChangeAspect="1"/>
          </p:cNvPicPr>
          <p:nvPr/>
        </p:nvPicPr>
        <p:blipFill>
          <a:blip r:embed="rId3"/>
          <a:stretch>
            <a:fillRect/>
          </a:stretch>
        </p:blipFill>
        <p:spPr>
          <a:xfrm>
            <a:off x="5895870" y="1436470"/>
            <a:ext cx="3933930" cy="3929132"/>
          </a:xfrm>
          <a:prstGeom prst="rect">
            <a:avLst/>
          </a:prstGeom>
        </p:spPr>
      </p:pic>
    </p:spTree>
    <p:extLst>
      <p:ext uri="{BB962C8B-B14F-4D97-AF65-F5344CB8AC3E}">
        <p14:creationId xmlns:p14="http://schemas.microsoft.com/office/powerpoint/2010/main" val="1085768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478722" y="3420507"/>
            <a:ext cx="7261361" cy="2885399"/>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478722" y="189965"/>
            <a:ext cx="7261361" cy="3175319"/>
          </a:xfrm>
          <a:prstGeom prst="rect">
            <a:avLst/>
          </a:prstGeom>
          <a:pattFill prst="ltUpDiag">
            <a:fgClr>
              <a:srgbClr val="008000"/>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478721" y="189965"/>
            <a:ext cx="27610" cy="6115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2478722" y="3365284"/>
            <a:ext cx="7261361" cy="55223"/>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3873014" y="1425578"/>
            <a:ext cx="1739413" cy="1007819"/>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ITV</a:t>
            </a:r>
            <a:r>
              <a:rPr lang="en-US" baseline="-25000" dirty="0" err="1"/>
              <a:t>a</a:t>
            </a:r>
            <a:r>
              <a:rPr lang="en-US" dirty="0"/>
              <a:t> </a:t>
            </a:r>
          </a:p>
        </p:txBody>
      </p:sp>
      <p:sp>
        <p:nvSpPr>
          <p:cNvPr id="9" name="Oval 8"/>
          <p:cNvSpPr/>
          <p:nvPr/>
        </p:nvSpPr>
        <p:spPr>
          <a:xfrm>
            <a:off x="2506332" y="2916597"/>
            <a:ext cx="1739413" cy="1007819"/>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ITV </a:t>
            </a:r>
          </a:p>
        </p:txBody>
      </p:sp>
      <p:sp>
        <p:nvSpPr>
          <p:cNvPr id="10" name="Oval 9"/>
          <p:cNvSpPr/>
          <p:nvPr/>
        </p:nvSpPr>
        <p:spPr>
          <a:xfrm>
            <a:off x="7989050" y="371050"/>
            <a:ext cx="1739413" cy="1007819"/>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ITV</a:t>
            </a:r>
            <a:r>
              <a:rPr lang="en-US" baseline="-25000" dirty="0" err="1"/>
              <a:t>d</a:t>
            </a:r>
            <a:r>
              <a:rPr lang="en-US" dirty="0"/>
              <a:t> </a:t>
            </a:r>
          </a:p>
        </p:txBody>
      </p:sp>
      <p:sp>
        <p:nvSpPr>
          <p:cNvPr id="11" name="Oval 10"/>
          <p:cNvSpPr/>
          <p:nvPr/>
        </p:nvSpPr>
        <p:spPr>
          <a:xfrm>
            <a:off x="8000670" y="4859526"/>
            <a:ext cx="1739413" cy="1007819"/>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ITV</a:t>
            </a:r>
            <a:r>
              <a:rPr lang="en-US" baseline="-25000" dirty="0" err="1"/>
              <a:t>g</a:t>
            </a:r>
            <a:r>
              <a:rPr lang="en-US" dirty="0"/>
              <a:t> </a:t>
            </a:r>
          </a:p>
        </p:txBody>
      </p:sp>
      <p:sp>
        <p:nvSpPr>
          <p:cNvPr id="12" name="Oval 11"/>
          <p:cNvSpPr/>
          <p:nvPr/>
        </p:nvSpPr>
        <p:spPr>
          <a:xfrm>
            <a:off x="6249637" y="1378869"/>
            <a:ext cx="1739413" cy="1007819"/>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ITV</a:t>
            </a:r>
            <a:r>
              <a:rPr lang="en-US" baseline="-25000" dirty="0" err="1"/>
              <a:t>c</a:t>
            </a:r>
            <a:r>
              <a:rPr lang="en-US" dirty="0"/>
              <a:t> </a:t>
            </a:r>
          </a:p>
        </p:txBody>
      </p:sp>
      <p:sp>
        <p:nvSpPr>
          <p:cNvPr id="13" name="Oval 12"/>
          <p:cNvSpPr/>
          <p:nvPr/>
        </p:nvSpPr>
        <p:spPr>
          <a:xfrm>
            <a:off x="5778086" y="3851707"/>
            <a:ext cx="1739413" cy="1007819"/>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ITV</a:t>
            </a:r>
            <a:r>
              <a:rPr lang="en-US" baseline="-25000" dirty="0" err="1"/>
              <a:t>f</a:t>
            </a:r>
            <a:r>
              <a:rPr lang="en-US" dirty="0"/>
              <a:t> </a:t>
            </a:r>
          </a:p>
        </p:txBody>
      </p:sp>
      <p:sp>
        <p:nvSpPr>
          <p:cNvPr id="14" name="Oval 13"/>
          <p:cNvSpPr/>
          <p:nvPr/>
        </p:nvSpPr>
        <p:spPr>
          <a:xfrm>
            <a:off x="3776380" y="4932235"/>
            <a:ext cx="1739413" cy="1007819"/>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ITV</a:t>
            </a:r>
            <a:r>
              <a:rPr lang="en-US" baseline="-25000" dirty="0" err="1"/>
              <a:t>e</a:t>
            </a:r>
            <a:r>
              <a:rPr lang="en-US" dirty="0"/>
              <a:t> </a:t>
            </a:r>
          </a:p>
        </p:txBody>
      </p:sp>
      <p:sp>
        <p:nvSpPr>
          <p:cNvPr id="15" name="Oval 14"/>
          <p:cNvSpPr/>
          <p:nvPr/>
        </p:nvSpPr>
        <p:spPr>
          <a:xfrm>
            <a:off x="5515793" y="189965"/>
            <a:ext cx="1739413" cy="1007819"/>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ITV</a:t>
            </a:r>
            <a:r>
              <a:rPr lang="en-US" baseline="-25000" dirty="0" err="1"/>
              <a:t>b</a:t>
            </a:r>
            <a:r>
              <a:rPr lang="en-US" dirty="0"/>
              <a:t> </a:t>
            </a:r>
          </a:p>
        </p:txBody>
      </p:sp>
      <p:sp>
        <p:nvSpPr>
          <p:cNvPr id="18" name="TextBox 17"/>
          <p:cNvSpPr txBox="1"/>
          <p:nvPr/>
        </p:nvSpPr>
        <p:spPr>
          <a:xfrm>
            <a:off x="1719454" y="1101142"/>
            <a:ext cx="496975" cy="923330"/>
          </a:xfrm>
          <a:prstGeom prst="rect">
            <a:avLst/>
          </a:prstGeom>
          <a:noFill/>
        </p:spPr>
        <p:txBody>
          <a:bodyPr wrap="square" rtlCol="0">
            <a:spAutoFit/>
          </a:bodyPr>
          <a:lstStyle/>
          <a:p>
            <a:r>
              <a:rPr lang="en-US" sz="5400" dirty="0"/>
              <a:t>+</a:t>
            </a:r>
          </a:p>
        </p:txBody>
      </p:sp>
      <p:sp>
        <p:nvSpPr>
          <p:cNvPr id="19" name="TextBox 18"/>
          <p:cNvSpPr txBox="1"/>
          <p:nvPr/>
        </p:nvSpPr>
        <p:spPr>
          <a:xfrm>
            <a:off x="1719454" y="4208260"/>
            <a:ext cx="496975" cy="923330"/>
          </a:xfrm>
          <a:prstGeom prst="rect">
            <a:avLst/>
          </a:prstGeom>
          <a:noFill/>
        </p:spPr>
        <p:txBody>
          <a:bodyPr wrap="square" rtlCol="0">
            <a:spAutoFit/>
          </a:bodyPr>
          <a:lstStyle/>
          <a:p>
            <a:r>
              <a:rPr lang="en-US" sz="5400" dirty="0"/>
              <a:t>-</a:t>
            </a:r>
          </a:p>
        </p:txBody>
      </p:sp>
      <p:sp>
        <p:nvSpPr>
          <p:cNvPr id="20" name="TextBox 19"/>
          <p:cNvSpPr txBox="1"/>
          <p:nvPr/>
        </p:nvSpPr>
        <p:spPr>
          <a:xfrm>
            <a:off x="2727209" y="783611"/>
            <a:ext cx="2194975" cy="369332"/>
          </a:xfrm>
          <a:prstGeom prst="rect">
            <a:avLst/>
          </a:prstGeom>
          <a:noFill/>
        </p:spPr>
        <p:txBody>
          <a:bodyPr wrap="square" rtlCol="0">
            <a:spAutoFit/>
          </a:bodyPr>
          <a:lstStyle/>
          <a:p>
            <a:r>
              <a:rPr lang="en-US" dirty="0"/>
              <a:t>“Positive Deviance”</a:t>
            </a:r>
          </a:p>
        </p:txBody>
      </p:sp>
      <p:sp>
        <p:nvSpPr>
          <p:cNvPr id="21" name="TextBox 20"/>
          <p:cNvSpPr txBox="1"/>
          <p:nvPr/>
        </p:nvSpPr>
        <p:spPr>
          <a:xfrm>
            <a:off x="2879609" y="4250215"/>
            <a:ext cx="2194975" cy="369332"/>
          </a:xfrm>
          <a:prstGeom prst="rect">
            <a:avLst/>
          </a:prstGeom>
          <a:noFill/>
        </p:spPr>
        <p:txBody>
          <a:bodyPr wrap="square" rtlCol="0">
            <a:spAutoFit/>
          </a:bodyPr>
          <a:lstStyle/>
          <a:p>
            <a:r>
              <a:rPr lang="en-US" dirty="0"/>
              <a:t>“Program Drift”</a:t>
            </a:r>
          </a:p>
        </p:txBody>
      </p:sp>
      <p:sp>
        <p:nvSpPr>
          <p:cNvPr id="22" name="TextBox 21"/>
          <p:cNvSpPr txBox="1"/>
          <p:nvPr/>
        </p:nvSpPr>
        <p:spPr>
          <a:xfrm>
            <a:off x="9740082" y="3001085"/>
            <a:ext cx="792054" cy="923330"/>
          </a:xfrm>
          <a:prstGeom prst="rect">
            <a:avLst/>
          </a:prstGeom>
          <a:noFill/>
        </p:spPr>
        <p:txBody>
          <a:bodyPr wrap="square" rtlCol="0">
            <a:spAutoFit/>
          </a:bodyPr>
          <a:lstStyle/>
          <a:p>
            <a:r>
              <a:rPr lang="en-US" dirty="0"/>
              <a:t>Time and Space</a:t>
            </a:r>
          </a:p>
        </p:txBody>
      </p:sp>
      <p:sp>
        <p:nvSpPr>
          <p:cNvPr id="23" name="TextBox 22"/>
          <p:cNvSpPr txBox="1"/>
          <p:nvPr/>
        </p:nvSpPr>
        <p:spPr>
          <a:xfrm>
            <a:off x="1551611" y="3396211"/>
            <a:ext cx="966341" cy="400110"/>
          </a:xfrm>
          <a:prstGeom prst="rect">
            <a:avLst/>
          </a:prstGeom>
          <a:noFill/>
        </p:spPr>
        <p:txBody>
          <a:bodyPr wrap="square" rtlCol="0">
            <a:spAutoFit/>
          </a:bodyPr>
          <a:lstStyle/>
          <a:p>
            <a:r>
              <a:rPr lang="en-US" sz="2000" dirty="0"/>
              <a:t>Impact</a:t>
            </a:r>
          </a:p>
        </p:txBody>
      </p:sp>
      <p:sp>
        <p:nvSpPr>
          <p:cNvPr id="2" name="TextBox 1"/>
          <p:cNvSpPr txBox="1"/>
          <p:nvPr/>
        </p:nvSpPr>
        <p:spPr>
          <a:xfrm>
            <a:off x="1551611" y="6287372"/>
            <a:ext cx="9102963" cy="338554"/>
          </a:xfrm>
          <a:prstGeom prst="rect">
            <a:avLst/>
          </a:prstGeom>
          <a:noFill/>
        </p:spPr>
        <p:txBody>
          <a:bodyPr wrap="square" rtlCol="0">
            <a:spAutoFit/>
          </a:bodyPr>
          <a:lstStyle/>
          <a:p>
            <a:r>
              <a:rPr lang="en-US" sz="1600" b="1" dirty="0"/>
              <a:t>KEY: ITV = 	Intervention, Time and Space = variability of intervention characteristics over time and setting</a:t>
            </a:r>
            <a:r>
              <a:rPr lang="en-US" sz="1600" dirty="0"/>
              <a:t> </a:t>
            </a:r>
          </a:p>
        </p:txBody>
      </p:sp>
    </p:spTree>
    <p:extLst>
      <p:ext uri="{BB962C8B-B14F-4D97-AF65-F5344CB8AC3E}">
        <p14:creationId xmlns:p14="http://schemas.microsoft.com/office/powerpoint/2010/main" val="355269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2"/>
                </a:solidFill>
              </a:rPr>
              <a:t>Embracing Dynamism</a:t>
            </a:r>
          </a:p>
        </p:txBody>
      </p:sp>
      <p:sp>
        <p:nvSpPr>
          <p:cNvPr id="3" name="Content Placeholder 2"/>
          <p:cNvSpPr>
            <a:spLocks noGrp="1"/>
          </p:cNvSpPr>
          <p:nvPr>
            <p:ph sz="quarter" idx="11"/>
          </p:nvPr>
        </p:nvSpPr>
        <p:spPr/>
        <p:txBody>
          <a:bodyPr/>
          <a:lstStyle/>
          <a:p>
            <a:endParaRPr lang="en-US" dirty="0"/>
          </a:p>
        </p:txBody>
      </p:sp>
      <p:pic>
        <p:nvPicPr>
          <p:cNvPr id="4" name="Picture 3"/>
          <p:cNvPicPr>
            <a:picLocks noChangeAspect="1"/>
          </p:cNvPicPr>
          <p:nvPr/>
        </p:nvPicPr>
        <p:blipFill>
          <a:blip r:embed="rId2"/>
          <a:stretch>
            <a:fillRect/>
          </a:stretch>
        </p:blipFill>
        <p:spPr>
          <a:xfrm>
            <a:off x="2217684" y="936065"/>
            <a:ext cx="8119241" cy="5385763"/>
          </a:xfrm>
          <a:prstGeom prst="rect">
            <a:avLst/>
          </a:prstGeom>
        </p:spPr>
      </p:pic>
      <p:sp>
        <p:nvSpPr>
          <p:cNvPr id="5" name="TextBox 4"/>
          <p:cNvSpPr txBox="1"/>
          <p:nvPr/>
        </p:nvSpPr>
        <p:spPr>
          <a:xfrm>
            <a:off x="4267199" y="2191408"/>
            <a:ext cx="1417376" cy="707886"/>
          </a:xfrm>
          <a:prstGeom prst="rect">
            <a:avLst/>
          </a:prstGeom>
          <a:noFill/>
        </p:spPr>
        <p:txBody>
          <a:bodyPr wrap="none" rtlCol="0">
            <a:spAutoFit/>
          </a:bodyPr>
          <a:lstStyle/>
          <a:p>
            <a:r>
              <a:rPr lang="en-US" sz="4000" b="1">
                <a:solidFill>
                  <a:srgbClr val="000000"/>
                </a:solidFill>
                <a:latin typeface="Franklin Gothic Heavy" charset="0"/>
                <a:ea typeface="Franklin Gothic Heavy" charset="0"/>
                <a:cs typeface="Franklin Gothic Heavy" charset="0"/>
              </a:rPr>
              <a:t>More</a:t>
            </a:r>
          </a:p>
        </p:txBody>
      </p:sp>
    </p:spTree>
    <p:extLst>
      <p:ext uri="{BB962C8B-B14F-4D97-AF65-F5344CB8AC3E}">
        <p14:creationId xmlns:p14="http://schemas.microsoft.com/office/powerpoint/2010/main" val="1993642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2286000" y="-19050"/>
            <a:ext cx="7583488" cy="1044575"/>
          </a:xfrm>
        </p:spPr>
        <p:txBody>
          <a:bodyPr/>
          <a:lstStyle/>
          <a:p>
            <a:r>
              <a:rPr lang="en-US" sz="4000" dirty="0">
                <a:solidFill>
                  <a:srgbClr val="BB0E3D"/>
                </a:solidFill>
                <a:latin typeface="Trebuchet MS" charset="0"/>
              </a:rPr>
              <a:t>Sustainability or Evolution?</a:t>
            </a:r>
            <a:endParaRPr lang="en-US" dirty="0">
              <a:solidFill>
                <a:srgbClr val="BB0E3D"/>
              </a:solidFill>
              <a:latin typeface="Trebuchet MS" charset="0"/>
              <a:ea typeface="ＭＳ Ｐゴシック" charset="0"/>
            </a:endParaRPr>
          </a:p>
        </p:txBody>
      </p:sp>
      <p:pic>
        <p:nvPicPr>
          <p:cNvPr id="2765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7700" y="708092"/>
            <a:ext cx="3863975"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759680" y="6270692"/>
            <a:ext cx="7083991" cy="369332"/>
          </a:xfrm>
          <a:prstGeom prst="rect">
            <a:avLst/>
          </a:prstGeom>
          <a:noFill/>
        </p:spPr>
        <p:txBody>
          <a:bodyPr wrap="none" rtlCol="0">
            <a:spAutoFit/>
          </a:bodyPr>
          <a:lstStyle/>
          <a:p>
            <a:r>
              <a:rPr lang="en-US" dirty="0">
                <a:hlinkClick r:id="rId3"/>
              </a:rPr>
              <a:t>http://www.thestrut.com/2012/12/19/the-evolution-of-the-beatles-hair/</a:t>
            </a:r>
            <a:r>
              <a:rPr lang="en-US" dirty="0"/>
              <a:t> </a:t>
            </a:r>
          </a:p>
        </p:txBody>
      </p:sp>
      <p:sp>
        <p:nvSpPr>
          <p:cNvPr id="3" name="TextBox 2"/>
          <p:cNvSpPr txBox="1"/>
          <p:nvPr/>
        </p:nvSpPr>
        <p:spPr>
          <a:xfrm>
            <a:off x="6093545" y="1025526"/>
            <a:ext cx="4382298" cy="4524315"/>
          </a:xfrm>
          <a:prstGeom prst="rect">
            <a:avLst/>
          </a:prstGeom>
          <a:noFill/>
        </p:spPr>
        <p:txBody>
          <a:bodyPr wrap="square" rtlCol="0">
            <a:spAutoFit/>
          </a:bodyPr>
          <a:lstStyle/>
          <a:p>
            <a:pPr marL="285750" indent="-285750">
              <a:buFont typeface="Arial"/>
              <a:buChar char="•"/>
            </a:pPr>
            <a:r>
              <a:rPr lang="en-US" sz="2400" dirty="0"/>
              <a:t>IF MEDICINE CONTINUES TO EVOLVE, SHOULD EXISTING INTERVENTIONS BE SUSTAINED IN THE SAME FORM THAT WE’VE CREATED THEM?</a:t>
            </a:r>
          </a:p>
          <a:p>
            <a:pPr marL="285750" indent="-285750">
              <a:buFont typeface="Arial"/>
              <a:buChar char="•"/>
            </a:pPr>
            <a:endParaRPr lang="en-US" sz="2400" dirty="0"/>
          </a:p>
          <a:p>
            <a:pPr marL="285750" indent="-285750">
              <a:buFont typeface="Arial"/>
              <a:buChar char="•"/>
            </a:pPr>
            <a:r>
              <a:rPr lang="en-US" sz="2400" dirty="0"/>
              <a:t>HOW DOES THE SYSTEM COPE WITH A DYNAMIC FIELD THAT IS CONSTANTLY CHANGING?</a:t>
            </a:r>
          </a:p>
          <a:p>
            <a:pPr marL="285750" indent="-285750">
              <a:buFont typeface="Arial"/>
              <a:buChar char="•"/>
            </a:pPr>
            <a:endParaRPr lang="en-US" sz="2400" dirty="0"/>
          </a:p>
          <a:p>
            <a:pPr marL="285750" indent="-285750">
              <a:buFont typeface="Arial"/>
              <a:buChar char="•"/>
            </a:pPr>
            <a:r>
              <a:rPr lang="en-US" sz="2400" dirty="0"/>
              <a:t>WHERE DO WE GO FROM HERE?</a:t>
            </a:r>
          </a:p>
        </p:txBody>
      </p:sp>
    </p:spTree>
    <p:extLst>
      <p:ext uri="{BB962C8B-B14F-4D97-AF65-F5344CB8AC3E}">
        <p14:creationId xmlns:p14="http://schemas.microsoft.com/office/powerpoint/2010/main" val="97771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BB0E3D"/>
                </a:solidFill>
              </a:rPr>
              <a:t>A Dynamic Approach to Sustainability</a:t>
            </a:r>
            <a:r>
              <a:rPr lang="is-IS" sz="3200" dirty="0">
                <a:solidFill>
                  <a:srgbClr val="BB0E3D"/>
                </a:solidFill>
              </a:rPr>
              <a:t>…</a:t>
            </a:r>
            <a:endParaRPr lang="en-US" sz="3200" dirty="0">
              <a:solidFill>
                <a:srgbClr val="BB0E3D"/>
              </a:solidFill>
            </a:endParaRPr>
          </a:p>
        </p:txBody>
      </p:sp>
      <p:pic>
        <p:nvPicPr>
          <p:cNvPr id="4" name="Content Placeholder 3"/>
          <p:cNvPicPr>
            <a:picLocks noGrp="1" noChangeAspect="1"/>
          </p:cNvPicPr>
          <p:nvPr>
            <p:ph idx="1"/>
          </p:nvPr>
        </p:nvPicPr>
        <p:blipFill>
          <a:blip r:embed="rId2"/>
          <a:srcRect l="-13819" r="-13819"/>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981201" y="6205222"/>
            <a:ext cx="6704809" cy="369332"/>
          </a:xfrm>
          <a:prstGeom prst="rect">
            <a:avLst/>
          </a:prstGeom>
          <a:noFill/>
        </p:spPr>
        <p:txBody>
          <a:bodyPr wrap="square" rtlCol="0">
            <a:spAutoFit/>
          </a:bodyPr>
          <a:lstStyle/>
          <a:p>
            <a:r>
              <a:rPr lang="en-US" dirty="0"/>
              <a:t>Chambers, </a:t>
            </a:r>
            <a:r>
              <a:rPr lang="en-US" dirty="0" err="1"/>
              <a:t>Stange</a:t>
            </a:r>
            <a:r>
              <a:rPr lang="en-US" dirty="0"/>
              <a:t>, &amp; Glasgow, </a:t>
            </a:r>
            <a:r>
              <a:rPr lang="en-US" i="1" dirty="0"/>
              <a:t>Implementation Science, </a:t>
            </a:r>
            <a:r>
              <a:rPr lang="en-US" dirty="0"/>
              <a:t>2013</a:t>
            </a:r>
          </a:p>
        </p:txBody>
      </p:sp>
    </p:spTree>
    <p:extLst>
      <p:ext uri="{BB962C8B-B14F-4D97-AF65-F5344CB8AC3E}">
        <p14:creationId xmlns:p14="http://schemas.microsoft.com/office/powerpoint/2010/main" val="1023443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204" y="340569"/>
            <a:ext cx="8165592" cy="550506"/>
          </a:xfrm>
        </p:spPr>
        <p:txBody>
          <a:bodyPr/>
          <a:lstStyle/>
          <a:p>
            <a:pPr algn="ctr"/>
            <a:r>
              <a:rPr lang="en-US" sz="2800" b="1" dirty="0">
                <a:solidFill>
                  <a:srgbClr val="000000"/>
                </a:solidFill>
                <a:latin typeface="Times New Roman" panose="02020603050405020304" pitchFamily="18" charset="0"/>
                <a:cs typeface="Times New Roman" panose="02020603050405020304" pitchFamily="18" charset="0"/>
              </a:rPr>
              <a:t>Advancing De-Implementation</a:t>
            </a:r>
            <a:endParaRPr lang="en-US" sz="1800" i="1"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F24A3CD-CE74-4704-8709-A2B31FAAADE3}"/>
              </a:ext>
            </a:extLst>
          </p:cNvPr>
          <p:cNvSpPr txBox="1"/>
          <p:nvPr/>
        </p:nvSpPr>
        <p:spPr>
          <a:xfrm>
            <a:off x="1762262" y="5895144"/>
            <a:ext cx="8416534" cy="369332"/>
          </a:xfrm>
          <a:prstGeom prst="rect">
            <a:avLst/>
          </a:prstGeom>
          <a:noFill/>
        </p:spPr>
        <p:txBody>
          <a:bodyPr wrap="square" rtlCol="0">
            <a:spAutoFit/>
          </a:bodyPr>
          <a:lstStyle/>
          <a:p>
            <a:pPr algn="ctr"/>
            <a:r>
              <a:rPr lang="en-US" dirty="0">
                <a:solidFill>
                  <a:srgbClr val="000000"/>
                </a:solidFill>
                <a:latin typeface="Times New Roman" panose="02020603050405020304" pitchFamily="18" charset="0"/>
                <a:cs typeface="Times New Roman" panose="02020603050405020304" pitchFamily="18" charset="0"/>
              </a:rPr>
              <a:t>Norton, Chambers, &amp; Kramer, </a:t>
            </a:r>
            <a:r>
              <a:rPr lang="en-US" i="1" dirty="0">
                <a:solidFill>
                  <a:srgbClr val="000000"/>
                </a:solidFill>
                <a:latin typeface="Times New Roman" panose="02020603050405020304" pitchFamily="18" charset="0"/>
                <a:cs typeface="Times New Roman" panose="02020603050405020304" pitchFamily="18" charset="0"/>
              </a:rPr>
              <a:t>JCO, </a:t>
            </a:r>
            <a:r>
              <a:rPr lang="en-US" dirty="0">
                <a:solidFill>
                  <a:srgbClr val="000000"/>
                </a:solidFill>
                <a:latin typeface="Times New Roman" panose="02020603050405020304" pitchFamily="18" charset="0"/>
                <a:cs typeface="Times New Roman" panose="02020603050405020304" pitchFamily="18" charset="0"/>
              </a:rPr>
              <a:t>2018</a:t>
            </a:r>
          </a:p>
        </p:txBody>
      </p:sp>
      <p:grpSp>
        <p:nvGrpSpPr>
          <p:cNvPr id="6" name="Group 4">
            <a:extLst>
              <a:ext uri="{FF2B5EF4-FFF2-40B4-BE49-F238E27FC236}">
                <a16:creationId xmlns:a16="http://schemas.microsoft.com/office/drawing/2014/main" id="{E7BB28D8-12E9-4295-9377-B60D6A5ECD9E}"/>
              </a:ext>
            </a:extLst>
          </p:cNvPr>
          <p:cNvGrpSpPr>
            <a:grpSpLocks noChangeAspect="1"/>
          </p:cNvGrpSpPr>
          <p:nvPr/>
        </p:nvGrpSpPr>
        <p:grpSpPr bwMode="auto">
          <a:xfrm>
            <a:off x="1945260" y="1331590"/>
            <a:ext cx="8405822" cy="4133789"/>
            <a:chOff x="0" y="1021"/>
            <a:chExt cx="5760" cy="2278"/>
          </a:xfrm>
        </p:grpSpPr>
        <p:sp>
          <p:nvSpPr>
            <p:cNvPr id="7" name="AutoShape 3">
              <a:extLst>
                <a:ext uri="{FF2B5EF4-FFF2-40B4-BE49-F238E27FC236}">
                  <a16:creationId xmlns:a16="http://schemas.microsoft.com/office/drawing/2014/main" id="{BA73D847-CA02-4690-B262-8F873A979398}"/>
                </a:ext>
              </a:extLst>
            </p:cNvPr>
            <p:cNvSpPr>
              <a:spLocks noChangeAspect="1" noChangeArrowheads="1" noTextEdit="1"/>
            </p:cNvSpPr>
            <p:nvPr/>
          </p:nvSpPr>
          <p:spPr bwMode="auto">
            <a:xfrm>
              <a:off x="0" y="1021"/>
              <a:ext cx="5760" cy="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a:extLst>
                <a:ext uri="{FF2B5EF4-FFF2-40B4-BE49-F238E27FC236}">
                  <a16:creationId xmlns:a16="http://schemas.microsoft.com/office/drawing/2014/main" id="{292B0F7B-EA01-44ED-B6C1-2E69732540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1"/>
              <a:ext cx="5765" cy="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07104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D7614-CF70-7E4F-AE88-10BB2A8CB3DE}"/>
              </a:ext>
            </a:extLst>
          </p:cNvPr>
          <p:cNvSpPr>
            <a:spLocks noGrp="1"/>
          </p:cNvSpPr>
          <p:nvPr>
            <p:ph type="title"/>
          </p:nvPr>
        </p:nvSpPr>
        <p:spPr/>
        <p:txBody>
          <a:bodyPr/>
          <a:lstStyle/>
          <a:p>
            <a:r>
              <a:rPr lang="en-US" dirty="0"/>
              <a:t>Relatively fresh off the presses…</a:t>
            </a:r>
          </a:p>
        </p:txBody>
      </p:sp>
      <p:pic>
        <p:nvPicPr>
          <p:cNvPr id="6" name="Content Placeholder 5">
            <a:extLst>
              <a:ext uri="{FF2B5EF4-FFF2-40B4-BE49-F238E27FC236}">
                <a16:creationId xmlns:a16="http://schemas.microsoft.com/office/drawing/2014/main" id="{E9BE2389-63D3-1B4A-AED4-28EEB3392051}"/>
              </a:ext>
            </a:extLst>
          </p:cNvPr>
          <p:cNvPicPr>
            <a:picLocks noGrp="1" noChangeAspect="1"/>
          </p:cNvPicPr>
          <p:nvPr>
            <p:ph sz="quarter" idx="11"/>
          </p:nvPr>
        </p:nvPicPr>
        <p:blipFill>
          <a:blip r:embed="rId2"/>
          <a:stretch>
            <a:fillRect/>
          </a:stretch>
        </p:blipFill>
        <p:spPr>
          <a:xfrm>
            <a:off x="2076143" y="1216956"/>
            <a:ext cx="8039714" cy="4800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3868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175B1-1C20-4349-910B-413070E7C39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4B38902-486A-E449-B165-6C8DE9613E9C}"/>
              </a:ext>
            </a:extLst>
          </p:cNvPr>
          <p:cNvPicPr>
            <a:picLocks noGrp="1" noChangeAspect="1"/>
          </p:cNvPicPr>
          <p:nvPr>
            <p:ph idx="1"/>
          </p:nvPr>
        </p:nvPicPr>
        <p:blipFill>
          <a:blip r:embed="rId2"/>
          <a:stretch>
            <a:fillRect/>
          </a:stretch>
        </p:blipFill>
        <p:spPr>
          <a:xfrm>
            <a:off x="2759975" y="963088"/>
            <a:ext cx="6533531" cy="4796706"/>
          </a:xfrm>
        </p:spPr>
      </p:pic>
    </p:spTree>
    <p:extLst>
      <p:ext uri="{BB962C8B-B14F-4D97-AF65-F5344CB8AC3E}">
        <p14:creationId xmlns:p14="http://schemas.microsoft.com/office/powerpoint/2010/main" val="3714848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2212427" y="451413"/>
            <a:ext cx="8229600" cy="773575"/>
          </a:xfrm>
        </p:spPr>
        <p:txBody>
          <a:bodyPr/>
          <a:lstStyle/>
          <a:p>
            <a:r>
              <a:rPr lang="en-US" altLang="x-none" sz="3200" dirty="0">
                <a:solidFill>
                  <a:schemeClr val="tx2"/>
                </a:solidFill>
              </a:rPr>
              <a:t>An Evidence-Based Health Intervention</a:t>
            </a:r>
          </a:p>
        </p:txBody>
      </p:sp>
      <p:sp>
        <p:nvSpPr>
          <p:cNvPr id="3" name="Content Placeholder 2"/>
          <p:cNvSpPr>
            <a:spLocks noGrp="1"/>
          </p:cNvSpPr>
          <p:nvPr>
            <p:ph idx="1"/>
          </p:nvPr>
        </p:nvSpPr>
        <p:spPr>
          <a:xfrm>
            <a:off x="1116106" y="1224988"/>
            <a:ext cx="9762565" cy="4495800"/>
          </a:xfrm>
        </p:spPr>
        <p:txBody>
          <a:bodyPr/>
          <a:lstStyle/>
          <a:p>
            <a:pPr>
              <a:defRPr/>
            </a:pPr>
            <a:r>
              <a:rPr lang="en-US" sz="2400" dirty="0">
                <a:ea typeface="+mn-ea"/>
                <a:cs typeface="+mn-cs"/>
              </a:rPr>
              <a:t>Is only so good as how and whether. . .</a:t>
            </a:r>
          </a:p>
          <a:p>
            <a:pPr lvl="1">
              <a:defRPr/>
            </a:pPr>
            <a:r>
              <a:rPr lang="en-US" sz="2800" dirty="0"/>
              <a:t>It is adopted?</a:t>
            </a:r>
          </a:p>
          <a:p>
            <a:pPr lvl="1">
              <a:defRPr/>
            </a:pPr>
            <a:r>
              <a:rPr lang="en-US" sz="2800" dirty="0"/>
              <a:t>Providers are trained to deliver it?</a:t>
            </a:r>
          </a:p>
          <a:p>
            <a:pPr lvl="1">
              <a:defRPr/>
            </a:pPr>
            <a:r>
              <a:rPr lang="en-US" sz="2800" dirty="0"/>
              <a:t>Trained providers choose to deliver it?</a:t>
            </a:r>
          </a:p>
          <a:p>
            <a:pPr lvl="1">
              <a:defRPr/>
            </a:pPr>
            <a:r>
              <a:rPr lang="en-US" sz="2800" dirty="0"/>
              <a:t>Eligible people receive?</a:t>
            </a:r>
          </a:p>
          <a:p>
            <a:pPr marL="57150" indent="0">
              <a:buNone/>
              <a:defRPr/>
            </a:pPr>
            <a:r>
              <a:rPr lang="en-US" sz="2800" dirty="0">
                <a:ea typeface="+mn-ea"/>
                <a:cs typeface="+mn-cs"/>
              </a:rPr>
              <a:t>If we assume 50% threshold for each step. . .</a:t>
            </a:r>
          </a:p>
          <a:p>
            <a:pPr marL="57150" indent="0">
              <a:buNone/>
              <a:defRPr/>
            </a:pPr>
            <a:r>
              <a:rPr lang="en-US" sz="2800" dirty="0">
                <a:ea typeface="+mn-ea"/>
                <a:cs typeface="+mn-cs"/>
              </a:rPr>
              <a:t>(even w/perfect access/adherence/dosage/maintenance)</a:t>
            </a:r>
          </a:p>
          <a:p>
            <a:pPr marL="0" indent="0">
              <a:buNone/>
              <a:defRPr/>
            </a:pPr>
            <a:endParaRPr lang="en-US" sz="2400" dirty="0">
              <a:ea typeface="+mn-ea"/>
              <a:cs typeface="+mn-cs"/>
            </a:endParaRPr>
          </a:p>
          <a:p>
            <a:pPr marL="0" indent="0">
              <a:buNone/>
              <a:defRPr/>
            </a:pPr>
            <a:r>
              <a:rPr lang="en-US" sz="2400" dirty="0">
                <a:ea typeface="+mn-ea"/>
                <a:cs typeface="+mn-cs"/>
              </a:rPr>
              <a:t>Impact: .5*.5*.5*.5=6% benefit</a:t>
            </a:r>
          </a:p>
          <a:p>
            <a:pPr marL="0" indent="0">
              <a:buNone/>
              <a:defRPr/>
            </a:pPr>
            <a:endParaRPr lang="en-US" sz="2400" dirty="0">
              <a:ea typeface="+mn-ea"/>
              <a:cs typeface="+mn-cs"/>
            </a:endParaRPr>
          </a:p>
        </p:txBody>
      </p:sp>
      <p:sp>
        <p:nvSpPr>
          <p:cNvPr id="4" name="TextBox 3"/>
          <p:cNvSpPr txBox="1"/>
          <p:nvPr/>
        </p:nvSpPr>
        <p:spPr>
          <a:xfrm>
            <a:off x="2133600" y="6248401"/>
            <a:ext cx="5029200" cy="369332"/>
          </a:xfrm>
          <a:prstGeom prst="rect">
            <a:avLst/>
          </a:prstGeom>
          <a:noFill/>
        </p:spPr>
        <p:txBody>
          <a:bodyPr>
            <a:spAutoFit/>
          </a:bodyPr>
          <a:lstStyle/>
          <a:p>
            <a:pPr>
              <a:defRPr/>
            </a:pPr>
            <a:r>
              <a:rPr lang="en-US" dirty="0">
                <a:solidFill>
                  <a:schemeClr val="accent5">
                    <a:lumMod val="90000"/>
                  </a:schemeClr>
                </a:solidFill>
                <a:latin typeface="Times" pitchFamily="18" charset="0"/>
                <a:ea typeface="+mn-ea"/>
              </a:rPr>
              <a:t>Adapted from Glasgow, RE-AIM</a:t>
            </a:r>
          </a:p>
        </p:txBody>
      </p:sp>
    </p:spTree>
    <p:extLst>
      <p:ext uri="{BB962C8B-B14F-4D97-AF65-F5344CB8AC3E}">
        <p14:creationId xmlns:p14="http://schemas.microsoft.com/office/powerpoint/2010/main" val="438181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450" y="170435"/>
            <a:ext cx="8165592" cy="423193"/>
          </a:xfrm>
        </p:spPr>
        <p:txBody>
          <a:bodyPr/>
          <a:lstStyle/>
          <a:p>
            <a:r>
              <a:rPr lang="en-US" sz="3600" dirty="0">
                <a:solidFill>
                  <a:schemeClr val="accent3"/>
                </a:solidFill>
              </a:rPr>
              <a:t>Implementation Science Resources</a:t>
            </a:r>
          </a:p>
        </p:txBody>
      </p:sp>
      <p:pic>
        <p:nvPicPr>
          <p:cNvPr id="15" name="Picture 14">
            <a:extLst>
              <a:ext uri="{FF2B5EF4-FFF2-40B4-BE49-F238E27FC236}">
                <a16:creationId xmlns:a16="http://schemas.microsoft.com/office/drawing/2014/main" id="{0E42F0B1-C3B8-D64E-B288-270C071D2A48}"/>
              </a:ext>
            </a:extLst>
          </p:cNvPr>
          <p:cNvPicPr>
            <a:picLocks noChangeAspect="1"/>
          </p:cNvPicPr>
          <p:nvPr/>
        </p:nvPicPr>
        <p:blipFill>
          <a:blip r:embed="rId2"/>
          <a:stretch>
            <a:fillRect/>
          </a:stretch>
        </p:blipFill>
        <p:spPr>
          <a:xfrm>
            <a:off x="3379967" y="834344"/>
            <a:ext cx="4170417" cy="2756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E839CD23-3E0E-8445-BF36-9FEBF1855306}"/>
              </a:ext>
            </a:extLst>
          </p:cNvPr>
          <p:cNvPicPr>
            <a:picLocks noChangeAspect="1"/>
          </p:cNvPicPr>
          <p:nvPr/>
        </p:nvPicPr>
        <p:blipFill rotWithShape="1">
          <a:blip r:embed="rId3"/>
          <a:srcRect r="37108"/>
          <a:stretch/>
        </p:blipFill>
        <p:spPr>
          <a:xfrm>
            <a:off x="7876523" y="834343"/>
            <a:ext cx="3963716" cy="2756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E45D13BB-8C14-0C45-A7B5-6800F104359F}"/>
              </a:ext>
            </a:extLst>
          </p:cNvPr>
          <p:cNvPicPr>
            <a:picLocks noChangeAspect="1"/>
          </p:cNvPicPr>
          <p:nvPr/>
        </p:nvPicPr>
        <p:blipFill>
          <a:blip r:embed="rId4"/>
          <a:stretch>
            <a:fillRect/>
          </a:stretch>
        </p:blipFill>
        <p:spPr>
          <a:xfrm>
            <a:off x="4219946" y="3910590"/>
            <a:ext cx="5857096" cy="2640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168BECE4-C4E1-C141-8104-333BAE879AA4}"/>
              </a:ext>
            </a:extLst>
          </p:cNvPr>
          <p:cNvPicPr>
            <a:picLocks noChangeAspect="1"/>
          </p:cNvPicPr>
          <p:nvPr/>
        </p:nvPicPr>
        <p:blipFill rotWithShape="1">
          <a:blip r:embed="rId5"/>
          <a:srcRect l="5251" t="10625" r="5071" b="5452"/>
          <a:stretch/>
        </p:blipFill>
        <p:spPr>
          <a:xfrm>
            <a:off x="224123" y="1620077"/>
            <a:ext cx="2829705" cy="3786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8768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117" y="644525"/>
            <a:ext cx="8089900" cy="467011"/>
          </a:xfrm>
        </p:spPr>
        <p:txBody>
          <a:bodyPr/>
          <a:lstStyle/>
          <a:p>
            <a:pPr algn="ctr"/>
            <a:r>
              <a:rPr lang="en-US" sz="2700" b="1" dirty="0">
                <a:solidFill>
                  <a:srgbClr val="000000"/>
                </a:solidFill>
                <a:cs typeface="Times New Roman" panose="02020603050405020304" pitchFamily="18" charset="0"/>
              </a:rPr>
              <a:t>Future Directions in Implementation Research</a:t>
            </a:r>
            <a:endParaRPr lang="en-US" sz="1200" b="1" dirty="0">
              <a:solidFill>
                <a:srgbClr val="000000"/>
              </a:solidFill>
              <a:cs typeface="Times New Roman" panose="02020603050405020304" pitchFamily="18" charset="0"/>
            </a:endParaRPr>
          </a:p>
        </p:txBody>
      </p:sp>
      <p:sp>
        <p:nvSpPr>
          <p:cNvPr id="3" name="Content Placeholder 2"/>
          <p:cNvSpPr>
            <a:spLocks noGrp="1"/>
          </p:cNvSpPr>
          <p:nvPr>
            <p:ph sz="quarter" idx="11"/>
          </p:nvPr>
        </p:nvSpPr>
        <p:spPr>
          <a:xfrm>
            <a:off x="2353735" y="1787980"/>
            <a:ext cx="7196667" cy="3855585"/>
          </a:xfrm>
        </p:spPr>
        <p:txBody>
          <a:bodyPr/>
          <a:lstStyle/>
          <a:p>
            <a:pPr marL="258366" lvl="1" indent="-204788">
              <a:spcAft>
                <a:spcPts val="0"/>
              </a:spcAft>
              <a:buSzPct val="80000"/>
              <a:buFont typeface="Wingdings 2" pitchFamily="18" charset="2"/>
              <a:buChar char=""/>
            </a:pPr>
            <a:endParaRPr lang="en-US" altLang="en-US" sz="2100" dirty="0">
              <a:solidFill>
                <a:schemeClr val="tx1"/>
              </a:solidFill>
              <a:latin typeface="Times New Roman" pitchFamily="18" charset="0"/>
            </a:endParaRPr>
          </a:p>
          <a:p>
            <a:pPr marL="53579" lvl="1" indent="0">
              <a:spcAft>
                <a:spcPts val="0"/>
              </a:spcAft>
              <a:buSzPct val="80000"/>
              <a:buNone/>
            </a:pPr>
            <a:endParaRPr lang="en-US" altLang="en-US" sz="1800" dirty="0">
              <a:solidFill>
                <a:schemeClr val="tx1"/>
              </a:solidFill>
              <a:latin typeface="Times New Roman" pitchFamily="18" charset="0"/>
            </a:endParaRPr>
          </a:p>
          <a:p>
            <a:pPr marL="258366" lvl="1" indent="-204788">
              <a:spcAft>
                <a:spcPts val="0"/>
              </a:spcAft>
              <a:buSzPct val="80000"/>
              <a:buFont typeface="Wingdings 2" pitchFamily="18" charset="2"/>
              <a:buChar char=""/>
            </a:pPr>
            <a:endParaRPr lang="en-US" altLang="en-US" sz="2100" dirty="0">
              <a:solidFill>
                <a:schemeClr val="tx1"/>
              </a:solidFill>
              <a:latin typeface="Times New Roman" pitchFamily="18" charset="0"/>
            </a:endParaRPr>
          </a:p>
          <a:p>
            <a:pPr marL="258366" lvl="1" indent="-204788">
              <a:spcAft>
                <a:spcPts val="0"/>
              </a:spcAft>
              <a:buSzPct val="80000"/>
              <a:buFont typeface="Wingdings 2" pitchFamily="18" charset="2"/>
              <a:buChar char=""/>
            </a:pPr>
            <a:endParaRPr lang="en-US" altLang="en-US" sz="1875" dirty="0">
              <a:solidFill>
                <a:schemeClr val="tx1"/>
              </a:solidFill>
              <a:latin typeface="Times New Roman" pitchFamily="18" charset="0"/>
            </a:endParaRPr>
          </a:p>
          <a:p>
            <a:pPr marL="429816" lvl="2" indent="-204788">
              <a:spcAft>
                <a:spcPts val="0"/>
              </a:spcAft>
              <a:buSzPct val="80000"/>
              <a:buFont typeface="Wingdings 2" pitchFamily="18" charset="2"/>
              <a:buChar char=""/>
            </a:pPr>
            <a:endParaRPr lang="en-US" altLang="en-US" sz="2100" dirty="0">
              <a:solidFill>
                <a:schemeClr val="tx1"/>
              </a:solidFill>
              <a:latin typeface="Times New Roman" pitchFamily="18" charset="0"/>
            </a:endParaRPr>
          </a:p>
          <a:p>
            <a:pPr marL="258366" lvl="1" indent="-204788">
              <a:spcAft>
                <a:spcPts val="0"/>
              </a:spcAft>
              <a:buSzPct val="80000"/>
              <a:buFont typeface="Wingdings 2" pitchFamily="18" charset="2"/>
              <a:buChar char=""/>
            </a:pPr>
            <a:endParaRPr lang="en-US" altLang="en-US" sz="1800" dirty="0">
              <a:solidFill>
                <a:schemeClr val="tx1"/>
              </a:solidFill>
              <a:latin typeface="Times New Roman" pitchFamily="18" charset="0"/>
            </a:endParaRPr>
          </a:p>
          <a:p>
            <a:endParaRPr lang="en-US" altLang="en-US" sz="2100" dirty="0">
              <a:solidFill>
                <a:schemeClr val="tx1"/>
              </a:solidFill>
              <a:latin typeface="Times New Roman" pitchFamily="18" charset="0"/>
            </a:endParaRPr>
          </a:p>
        </p:txBody>
      </p:sp>
      <p:pic>
        <p:nvPicPr>
          <p:cNvPr id="4" name="Picture 3">
            <a:extLst>
              <a:ext uri="{FF2B5EF4-FFF2-40B4-BE49-F238E27FC236}">
                <a16:creationId xmlns:a16="http://schemas.microsoft.com/office/drawing/2014/main" id="{735845C6-D5D9-440D-9B1D-E0D98FA85050}"/>
              </a:ext>
            </a:extLst>
          </p:cNvPr>
          <p:cNvPicPr>
            <a:picLocks noChangeAspect="1"/>
          </p:cNvPicPr>
          <p:nvPr/>
        </p:nvPicPr>
        <p:blipFill>
          <a:blip r:embed="rId2"/>
          <a:stretch>
            <a:fillRect/>
          </a:stretch>
        </p:blipFill>
        <p:spPr>
          <a:xfrm>
            <a:off x="6721564" y="1692188"/>
            <a:ext cx="2489418" cy="3581997"/>
          </a:xfrm>
          <a:prstGeom prst="rect">
            <a:avLst/>
          </a:prstGeom>
        </p:spPr>
      </p:pic>
      <p:pic>
        <p:nvPicPr>
          <p:cNvPr id="5" name="Picture 4">
            <a:extLst>
              <a:ext uri="{FF2B5EF4-FFF2-40B4-BE49-F238E27FC236}">
                <a16:creationId xmlns:a16="http://schemas.microsoft.com/office/drawing/2014/main" id="{E7A1A93D-9B6F-49DF-9057-77A2C939AE16}"/>
              </a:ext>
            </a:extLst>
          </p:cNvPr>
          <p:cNvPicPr>
            <a:picLocks noChangeAspect="1"/>
          </p:cNvPicPr>
          <p:nvPr/>
        </p:nvPicPr>
        <p:blipFill>
          <a:blip r:embed="rId3"/>
          <a:stretch>
            <a:fillRect/>
          </a:stretch>
        </p:blipFill>
        <p:spPr>
          <a:xfrm>
            <a:off x="3268174" y="1692187"/>
            <a:ext cx="2541137" cy="3581999"/>
          </a:xfrm>
          <a:prstGeom prst="rect">
            <a:avLst/>
          </a:prstGeom>
        </p:spPr>
      </p:pic>
      <p:sp>
        <p:nvSpPr>
          <p:cNvPr id="6" name="TextBox 5">
            <a:extLst>
              <a:ext uri="{FF2B5EF4-FFF2-40B4-BE49-F238E27FC236}">
                <a16:creationId xmlns:a16="http://schemas.microsoft.com/office/drawing/2014/main" id="{A73175C6-601F-44C5-B0CA-8060FE402700}"/>
              </a:ext>
            </a:extLst>
          </p:cNvPr>
          <p:cNvSpPr txBox="1"/>
          <p:nvPr/>
        </p:nvSpPr>
        <p:spPr>
          <a:xfrm>
            <a:off x="3607025" y="5433659"/>
            <a:ext cx="1750142" cy="369332"/>
          </a:xfrm>
          <a:prstGeom prst="rect">
            <a:avLst/>
          </a:prstGeom>
          <a:noFill/>
        </p:spPr>
        <p:txBody>
          <a:bodyPr wrap="square" rtlCol="0">
            <a:spAutoFit/>
          </a:bodyPr>
          <a:lstStyle/>
          <a:p>
            <a:r>
              <a:rPr lang="en-US" dirty="0"/>
              <a:t>December 2017</a:t>
            </a:r>
          </a:p>
        </p:txBody>
      </p:sp>
      <p:sp>
        <p:nvSpPr>
          <p:cNvPr id="7" name="TextBox 6">
            <a:extLst>
              <a:ext uri="{FF2B5EF4-FFF2-40B4-BE49-F238E27FC236}">
                <a16:creationId xmlns:a16="http://schemas.microsoft.com/office/drawing/2014/main" id="{12D3A539-259B-476B-9C9F-2E5E3DE02C7A}"/>
              </a:ext>
            </a:extLst>
          </p:cNvPr>
          <p:cNvSpPr txBox="1"/>
          <p:nvPr/>
        </p:nvSpPr>
        <p:spPr>
          <a:xfrm>
            <a:off x="6949939" y="5433659"/>
            <a:ext cx="2032668" cy="369332"/>
          </a:xfrm>
          <a:prstGeom prst="rect">
            <a:avLst/>
          </a:prstGeom>
          <a:noFill/>
        </p:spPr>
        <p:txBody>
          <a:bodyPr wrap="square" rtlCol="0">
            <a:spAutoFit/>
          </a:bodyPr>
          <a:lstStyle/>
          <a:p>
            <a:pPr algn="ctr"/>
            <a:r>
              <a:rPr lang="en-US" dirty="0"/>
              <a:t>November 2018</a:t>
            </a:r>
          </a:p>
        </p:txBody>
      </p:sp>
    </p:spTree>
    <p:extLst>
      <p:ext uri="{BB962C8B-B14F-4D97-AF65-F5344CB8AC3E}">
        <p14:creationId xmlns:p14="http://schemas.microsoft.com/office/powerpoint/2010/main" val="4262899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A316433-292A-4E86-9B2D-BC8C1238F726}"/>
              </a:ext>
            </a:extLst>
          </p:cNvPr>
          <p:cNvPicPr>
            <a:picLocks noGrp="1" noChangeAspect="1"/>
          </p:cNvPicPr>
          <p:nvPr>
            <p:ph sz="quarter" idx="11"/>
          </p:nvPr>
        </p:nvPicPr>
        <p:blipFill>
          <a:blip r:embed="rId3"/>
          <a:stretch>
            <a:fillRect/>
          </a:stretch>
        </p:blipFill>
        <p:spPr>
          <a:xfrm>
            <a:off x="2012950" y="102743"/>
            <a:ext cx="8166100" cy="2722033"/>
          </a:xfrm>
          <a:prstGeom prst="rect">
            <a:avLst/>
          </a:prstGeom>
        </p:spPr>
      </p:pic>
      <p:sp>
        <p:nvSpPr>
          <p:cNvPr id="7" name="TextBox 6">
            <a:extLst>
              <a:ext uri="{FF2B5EF4-FFF2-40B4-BE49-F238E27FC236}">
                <a16:creationId xmlns:a16="http://schemas.microsoft.com/office/drawing/2014/main" id="{EDDB022B-0132-46CA-989D-B35F8377E8FE}"/>
              </a:ext>
            </a:extLst>
          </p:cNvPr>
          <p:cNvSpPr txBox="1"/>
          <p:nvPr/>
        </p:nvSpPr>
        <p:spPr>
          <a:xfrm>
            <a:off x="2012950" y="3092522"/>
            <a:ext cx="8166100" cy="3323987"/>
          </a:xfrm>
          <a:prstGeom prst="rect">
            <a:avLst/>
          </a:prstGeom>
          <a:noFill/>
        </p:spPr>
        <p:txBody>
          <a:bodyPr wrap="square" rtlCol="0">
            <a:spAutoFit/>
          </a:bodyPr>
          <a:lstStyle/>
          <a:p>
            <a:pPr marL="285750" indent="-285750">
              <a:buFont typeface="Arial" panose="020B0604020202020204" pitchFamily="34" charset="0"/>
              <a:buChar char="•"/>
            </a:pPr>
            <a:r>
              <a:rPr lang="en-US" sz="1900" dirty="0">
                <a:solidFill>
                  <a:srgbClr val="000000"/>
                </a:solidFill>
              </a:rPr>
              <a:t>Implementation Science Consortium in Cancer launched July 10-12, 2019</a:t>
            </a:r>
          </a:p>
          <a:p>
            <a:pPr marL="742950" lvl="1" indent="-285750">
              <a:buFont typeface="Arial" panose="020B0604020202020204" pitchFamily="34" charset="0"/>
              <a:buChar char="•"/>
            </a:pPr>
            <a:r>
              <a:rPr lang="en-US" sz="1900" dirty="0">
                <a:solidFill>
                  <a:srgbClr val="000000"/>
                </a:solidFill>
              </a:rPr>
              <a:t>107 in-person attendees representing 72 institutions</a:t>
            </a:r>
          </a:p>
          <a:p>
            <a:pPr marL="742950" lvl="1" indent="-285750">
              <a:buFont typeface="Arial" panose="020B0604020202020204" pitchFamily="34" charset="0"/>
              <a:buChar char="•"/>
            </a:pPr>
            <a:r>
              <a:rPr lang="en-US" sz="1900" dirty="0">
                <a:solidFill>
                  <a:srgbClr val="000000"/>
                </a:solidFill>
              </a:rPr>
              <a:t>136 unique on-line attendees representing 102 institutions</a:t>
            </a:r>
          </a:p>
          <a:p>
            <a:pPr marL="285750" indent="-285750">
              <a:buFont typeface="Arial" panose="020B0604020202020204" pitchFamily="34" charset="0"/>
              <a:buChar char="•"/>
            </a:pPr>
            <a:r>
              <a:rPr lang="en-US" sz="1900" dirty="0">
                <a:solidFill>
                  <a:srgbClr val="000000"/>
                </a:solidFill>
              </a:rPr>
              <a:t>Goals identified by participants:</a:t>
            </a:r>
          </a:p>
          <a:p>
            <a:pPr marL="742950" lvl="1" indent="-285750">
              <a:buFont typeface="Arial" panose="020B0604020202020204" pitchFamily="34" charset="0"/>
              <a:buChar char="•"/>
            </a:pPr>
            <a:r>
              <a:rPr lang="en-US" sz="1900" dirty="0">
                <a:solidFill>
                  <a:srgbClr val="000000"/>
                </a:solidFill>
              </a:rPr>
              <a:t>Advance IS</a:t>
            </a:r>
          </a:p>
          <a:p>
            <a:pPr marL="742950" lvl="1" indent="-285750">
              <a:buFont typeface="Arial" panose="020B0604020202020204" pitchFamily="34" charset="0"/>
              <a:buChar char="•"/>
            </a:pPr>
            <a:r>
              <a:rPr lang="en-US" sz="1900" dirty="0">
                <a:solidFill>
                  <a:srgbClr val="000000"/>
                </a:solidFill>
              </a:rPr>
              <a:t>Build Capacity</a:t>
            </a:r>
          </a:p>
          <a:p>
            <a:pPr marL="742950" lvl="1" indent="-285750">
              <a:buFont typeface="Arial" panose="020B0604020202020204" pitchFamily="34" charset="0"/>
              <a:buChar char="•"/>
            </a:pPr>
            <a:r>
              <a:rPr lang="en-US" sz="1900" dirty="0">
                <a:solidFill>
                  <a:srgbClr val="000000"/>
                </a:solidFill>
              </a:rPr>
              <a:t>Collaboration</a:t>
            </a:r>
          </a:p>
          <a:p>
            <a:pPr marL="742950" lvl="1" indent="-285750">
              <a:buFont typeface="Arial" panose="020B0604020202020204" pitchFamily="34" charset="0"/>
              <a:buChar char="•"/>
            </a:pPr>
            <a:r>
              <a:rPr lang="en-US" sz="1900" dirty="0">
                <a:solidFill>
                  <a:srgbClr val="000000"/>
                </a:solidFill>
              </a:rPr>
              <a:t>Articulate and create a vision for IS</a:t>
            </a:r>
          </a:p>
          <a:p>
            <a:pPr marL="285750" indent="-285750">
              <a:buFont typeface="Arial" panose="020B0604020202020204" pitchFamily="34" charset="0"/>
              <a:buChar char="•"/>
            </a:pPr>
            <a:r>
              <a:rPr lang="en-US" sz="2000" b="1" dirty="0">
                <a:solidFill>
                  <a:srgbClr val="000000"/>
                </a:solidFill>
                <a:latin typeface="Calibri" panose="020F0502020204030204" pitchFamily="34" charset="0"/>
                <a:cs typeface="Calibri" panose="020F0502020204030204" pitchFamily="34" charset="0"/>
              </a:rPr>
              <a:t>2020 Meeting </a:t>
            </a:r>
            <a:r>
              <a:rPr lang="en-US" sz="2000" dirty="0">
                <a:solidFill>
                  <a:srgbClr val="000000"/>
                </a:solidFill>
                <a:latin typeface="Calibri" panose="020F0502020204030204" pitchFamily="34" charset="0"/>
                <a:cs typeface="Calibri" panose="020F0502020204030204" pitchFamily="34" charset="0"/>
              </a:rPr>
              <a:t>– Hosted in late-September by Wake Forest University</a:t>
            </a:r>
          </a:p>
          <a:p>
            <a:pPr marL="742950" lvl="1" indent="-285750">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Registration Open!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46873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4845562" y="4567200"/>
            <a:ext cx="5072063" cy="8739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b" anchorCtr="0" compatLnSpc="1">
            <a:prstTxWarp prst="textNoShape">
              <a:avLst/>
            </a:prstTxWarp>
            <a:normAutofit/>
          </a:bodyPr>
          <a:lstStyle>
            <a:lvl1pPr algn="l" defTabSz="457200" rtl="0" eaLnBrk="1" fontAlgn="base" hangingPunct="1">
              <a:lnSpc>
                <a:spcPct val="90000"/>
              </a:lnSpc>
              <a:spcBef>
                <a:spcPct val="0"/>
              </a:spcBef>
              <a:spcAft>
                <a:spcPct val="0"/>
              </a:spcAft>
              <a:defRPr sz="2400" b="0" kern="1200" baseline="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a:lstStyle>
          <a:p>
            <a:pPr algn="r" fontAlgn="auto">
              <a:spcAft>
                <a:spcPts val="0"/>
              </a:spcAft>
              <a:defRPr/>
            </a:pPr>
            <a:r>
              <a:rPr lang="en-US" sz="2100" dirty="0">
                <a:solidFill>
                  <a:srgbClr val="000000"/>
                </a:solidFill>
                <a:latin typeface="+mn-lt"/>
                <a:ea typeface="+mj-ea"/>
                <a:cs typeface="+mj-cs"/>
              </a:rPr>
              <a:t>dchamber@mail.nih.gov</a:t>
            </a:r>
            <a:br>
              <a:rPr lang="en-US" sz="2100" dirty="0">
                <a:solidFill>
                  <a:srgbClr val="000000"/>
                </a:solidFill>
                <a:latin typeface="+mn-lt"/>
                <a:ea typeface="+mj-ea"/>
                <a:cs typeface="+mj-cs"/>
              </a:rPr>
            </a:br>
            <a:r>
              <a:rPr lang="en-US" sz="2100" dirty="0">
                <a:solidFill>
                  <a:srgbClr val="000000"/>
                </a:solidFill>
                <a:latin typeface="+mn-lt"/>
                <a:ea typeface="+mj-ea"/>
                <a:cs typeface="+mj-cs"/>
              </a:rPr>
              <a:t>240-276-5090</a:t>
            </a:r>
          </a:p>
          <a:p>
            <a:pPr algn="r" fontAlgn="auto">
              <a:spcAft>
                <a:spcPts val="0"/>
              </a:spcAft>
              <a:defRPr/>
            </a:pPr>
            <a:r>
              <a:rPr lang="en-US" sz="2100" dirty="0">
                <a:solidFill>
                  <a:srgbClr val="000000"/>
                </a:solidFill>
                <a:latin typeface="+mn-lt"/>
                <a:ea typeface="+mj-ea"/>
                <a:cs typeface="+mj-cs"/>
              </a:rPr>
              <a:t>@</a:t>
            </a:r>
            <a:r>
              <a:rPr lang="en-US" sz="2100" dirty="0" err="1">
                <a:solidFill>
                  <a:srgbClr val="000000"/>
                </a:solidFill>
                <a:latin typeface="+mn-lt"/>
                <a:ea typeface="+mj-ea"/>
                <a:cs typeface="+mj-cs"/>
              </a:rPr>
              <a:t>NCIDAChambers</a:t>
            </a:r>
            <a:endParaRPr lang="en-US" sz="2100" dirty="0">
              <a:solidFill>
                <a:srgbClr val="000000"/>
              </a:solidFill>
              <a:latin typeface="+mn-lt"/>
              <a:ea typeface="+mj-ea"/>
              <a:cs typeface="+mj-cs"/>
            </a:endParaRPr>
          </a:p>
        </p:txBody>
      </p:sp>
      <p:pic>
        <p:nvPicPr>
          <p:cNvPr id="4" name="Picture 3">
            <a:extLst>
              <a:ext uri="{FF2B5EF4-FFF2-40B4-BE49-F238E27FC236}">
                <a16:creationId xmlns:a16="http://schemas.microsoft.com/office/drawing/2014/main" id="{26D928D9-5FC2-4EFB-93B5-130A9F75D6AE}"/>
              </a:ext>
            </a:extLst>
          </p:cNvPr>
          <p:cNvPicPr>
            <a:picLocks noChangeAspect="1"/>
          </p:cNvPicPr>
          <p:nvPr/>
        </p:nvPicPr>
        <p:blipFill>
          <a:blip r:embed="rId2"/>
          <a:stretch>
            <a:fillRect/>
          </a:stretch>
        </p:blipFill>
        <p:spPr>
          <a:xfrm>
            <a:off x="2118360" y="976123"/>
            <a:ext cx="6721968" cy="3591077"/>
          </a:xfrm>
          <a:prstGeom prst="rect">
            <a:avLst/>
          </a:prstGeom>
        </p:spPr>
      </p:pic>
    </p:spTree>
    <p:extLst>
      <p:ext uri="{BB962C8B-B14F-4D97-AF65-F5344CB8AC3E}">
        <p14:creationId xmlns:p14="http://schemas.microsoft.com/office/powerpoint/2010/main" val="3231899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REAIM framework:  reach, effectiveness, adoption, implementation,maintenance">
            <a:extLst>
              <a:ext uri="{FF2B5EF4-FFF2-40B4-BE49-F238E27FC236}">
                <a16:creationId xmlns:a16="http://schemas.microsoft.com/office/drawing/2014/main" id="{A031ED55-14E3-4BD1-9228-64586B3D6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4563" y="688257"/>
            <a:ext cx="7575578" cy="55693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2AD6CB-5AB4-4F1B-AC27-77D5AED41CB8}"/>
              </a:ext>
            </a:extLst>
          </p:cNvPr>
          <p:cNvSpPr txBox="1"/>
          <p:nvPr/>
        </p:nvSpPr>
        <p:spPr>
          <a:xfrm>
            <a:off x="4832844" y="5985077"/>
            <a:ext cx="3390900" cy="369332"/>
          </a:xfrm>
          <a:prstGeom prst="rect">
            <a:avLst/>
          </a:prstGeom>
          <a:noFill/>
        </p:spPr>
        <p:txBody>
          <a:bodyPr wrap="square" rtlCol="0">
            <a:spAutoFit/>
          </a:bodyPr>
          <a:lstStyle/>
          <a:p>
            <a:r>
              <a:rPr lang="en-US" dirty="0"/>
              <a:t>Glasgow, Vogt, &amp; Boles (1999)</a:t>
            </a:r>
          </a:p>
        </p:txBody>
      </p:sp>
      <p:sp>
        <p:nvSpPr>
          <p:cNvPr id="2" name="TextBox 1">
            <a:extLst>
              <a:ext uri="{FF2B5EF4-FFF2-40B4-BE49-F238E27FC236}">
                <a16:creationId xmlns:a16="http://schemas.microsoft.com/office/drawing/2014/main" id="{B9CD88ED-C1C4-42D5-8047-ACB5AC537292}"/>
              </a:ext>
            </a:extLst>
          </p:cNvPr>
          <p:cNvSpPr txBox="1"/>
          <p:nvPr/>
        </p:nvSpPr>
        <p:spPr>
          <a:xfrm>
            <a:off x="3355946" y="341858"/>
            <a:ext cx="5053780" cy="523220"/>
          </a:xfrm>
          <a:prstGeom prst="rect">
            <a:avLst/>
          </a:prstGeom>
          <a:noFill/>
        </p:spPr>
        <p:txBody>
          <a:bodyPr wrap="square" rtlCol="0">
            <a:spAutoFit/>
          </a:bodyPr>
          <a:lstStyle/>
          <a:p>
            <a:pPr algn="ctr"/>
            <a:r>
              <a:rPr lang="en-US" sz="2800" dirty="0">
                <a:solidFill>
                  <a:srgbClr val="002060"/>
                </a:solidFill>
              </a:rPr>
              <a:t>More than Efficacy/Effectiveness</a:t>
            </a:r>
          </a:p>
        </p:txBody>
      </p:sp>
    </p:spTree>
    <p:extLst>
      <p:ext uri="{BB962C8B-B14F-4D97-AF65-F5344CB8AC3E}">
        <p14:creationId xmlns:p14="http://schemas.microsoft.com/office/powerpoint/2010/main" val="1290558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776" y="627141"/>
            <a:ext cx="8165592" cy="423193"/>
          </a:xfrm>
        </p:spPr>
        <p:txBody>
          <a:bodyPr/>
          <a:lstStyle/>
          <a:p>
            <a:r>
              <a:rPr lang="en-US" altLang="en-US" sz="3600" dirty="0">
                <a:solidFill>
                  <a:srgbClr val="BB0E3D"/>
                </a:solidFill>
              </a:rPr>
              <a:t>Key Terms</a:t>
            </a:r>
            <a:endParaRPr lang="en-US" sz="3600" dirty="0">
              <a:solidFill>
                <a:srgbClr val="BB0E3D"/>
              </a:solidFill>
            </a:endParaRPr>
          </a:p>
        </p:txBody>
      </p:sp>
      <p:sp>
        <p:nvSpPr>
          <p:cNvPr id="3" name="Content Placeholder 2"/>
          <p:cNvSpPr>
            <a:spLocks noGrp="1"/>
          </p:cNvSpPr>
          <p:nvPr>
            <p:ph sz="quarter" idx="11"/>
          </p:nvPr>
        </p:nvSpPr>
        <p:spPr>
          <a:xfrm>
            <a:off x="1156447" y="1457369"/>
            <a:ext cx="9910482" cy="4800600"/>
          </a:xfrm>
        </p:spPr>
        <p:txBody>
          <a:bodyPr/>
          <a:lstStyle/>
          <a:p>
            <a:r>
              <a:rPr lang="en-US" sz="2400" b="1" i="1" dirty="0">
                <a:latin typeface="Calibri" panose="020F0502020204030204" pitchFamily="34" charset="0"/>
                <a:cs typeface="Calibri" panose="020F0502020204030204" pitchFamily="34" charset="0"/>
              </a:rPr>
              <a:t>Implementation Science</a:t>
            </a:r>
            <a:r>
              <a:rPr lang="en-US" sz="2400" dirty="0">
                <a:latin typeface="Calibri" panose="020F0502020204030204" pitchFamily="34" charset="0"/>
                <a:cs typeface="Calibri" panose="020F0502020204030204" pitchFamily="34" charset="0"/>
              </a:rPr>
              <a:t> </a:t>
            </a:r>
            <a:r>
              <a:rPr lang="en-US" sz="2400" dirty="0">
                <a:latin typeface="Calibri"/>
                <a:cs typeface="Calibri"/>
              </a:rPr>
              <a:t>is the study of methods to promote the integration of research findings and evidence into healthcare policy and practice.</a:t>
            </a:r>
            <a:endParaRPr lang="en-US" sz="2400" b="1" i="1" dirty="0">
              <a:latin typeface="Calibri"/>
              <a:cs typeface="Calibri"/>
            </a:endParaRPr>
          </a:p>
          <a:p>
            <a:r>
              <a:rPr lang="en-US" sz="2400" b="1" i="1" dirty="0">
                <a:latin typeface="Calibri" panose="020F0502020204030204" pitchFamily="34" charset="0"/>
                <a:cs typeface="Calibri" panose="020F0502020204030204" pitchFamily="34" charset="0"/>
              </a:rPr>
              <a:t>Dissemination research</a:t>
            </a:r>
            <a:r>
              <a:rPr lang="en-US" sz="2400" dirty="0">
                <a:latin typeface="Calibri" panose="020F0502020204030204" pitchFamily="34" charset="0"/>
                <a:cs typeface="Calibri" panose="020F0502020204030204" pitchFamily="34" charset="0"/>
              </a:rPr>
              <a:t> is the scientific study of targeted distribution of information and intervention materials to a specific public health or clinical practice audience.  The intent is to understand how best to spread and sustain knowledge and the associated evidence-based interventions.</a:t>
            </a:r>
          </a:p>
          <a:p>
            <a:r>
              <a:rPr lang="en-US" sz="2400" b="1" i="1" dirty="0">
                <a:latin typeface="Calibri" panose="020F0502020204030204" pitchFamily="34" charset="0"/>
                <a:cs typeface="Calibri" panose="020F0502020204030204" pitchFamily="34" charset="0"/>
              </a:rPr>
              <a:t>Implementation research</a:t>
            </a:r>
            <a:r>
              <a:rPr lang="en-US" sz="2400" dirty="0">
                <a:latin typeface="Calibri" panose="020F0502020204030204" pitchFamily="34" charset="0"/>
                <a:cs typeface="Calibri" panose="020F0502020204030204" pitchFamily="34" charset="0"/>
              </a:rPr>
              <a:t> is the scientific study of the use of strategies to adopt and integrate evidence-based health interventions into clinical and community settings in order to improve patient outcomes and benefit population health.</a:t>
            </a:r>
          </a:p>
          <a:p>
            <a:pPr>
              <a:lnSpc>
                <a:spcPct val="80000"/>
              </a:lnSpc>
            </a:pPr>
            <a:endParaRPr lang="en-US" altLang="en-US" sz="1800" dirty="0"/>
          </a:p>
          <a:p>
            <a:endParaRPr lang="en-US" dirty="0"/>
          </a:p>
        </p:txBody>
      </p:sp>
    </p:spTree>
    <p:extLst>
      <p:ext uri="{BB962C8B-B14F-4D97-AF65-F5344CB8AC3E}">
        <p14:creationId xmlns:p14="http://schemas.microsoft.com/office/powerpoint/2010/main" val="1630799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774825" y="711201"/>
            <a:ext cx="8686800" cy="5064125"/>
          </a:xfrm>
          <a:prstGeom prst="rect">
            <a:avLst/>
          </a:prstGeom>
          <a:solidFill>
            <a:srgbClr val="72BFC5"/>
          </a:solidFill>
          <a:ln w="9525">
            <a:solidFill>
              <a:srgbClr val="FFFFFF"/>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defRPr/>
            </a:pPr>
            <a:r>
              <a:rPr lang="en-US" altLang="x-none">
                <a:solidFill>
                  <a:srgbClr val="FFFFFF"/>
                </a:solidFill>
                <a:latin typeface="Arial" charset="0"/>
              </a:rPr>
              <a:t>Health (and Community) Services</a:t>
            </a: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p:txBody>
      </p:sp>
      <p:sp>
        <p:nvSpPr>
          <p:cNvPr id="4" name="Oval 3"/>
          <p:cNvSpPr>
            <a:spLocks noChangeArrowheads="1"/>
          </p:cNvSpPr>
          <p:nvPr/>
        </p:nvSpPr>
        <p:spPr bwMode="auto">
          <a:xfrm>
            <a:off x="2155825" y="1066801"/>
            <a:ext cx="7162800" cy="4708525"/>
          </a:xfrm>
          <a:prstGeom prst="ellipse">
            <a:avLst/>
          </a:prstGeom>
          <a:gradFill rotWithShape="1">
            <a:gsLst>
              <a:gs pos="0">
                <a:srgbClr val="95C1FF"/>
              </a:gs>
              <a:gs pos="100000">
                <a:srgbClr val="0074C4"/>
              </a:gs>
            </a:gsLst>
            <a:lin ang="5400000"/>
          </a:gradFill>
          <a:ln w="9525">
            <a:solidFill>
              <a:srgbClr val="006CAA"/>
            </a:solidFill>
            <a:round/>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defRPr/>
            </a:pPr>
            <a:endParaRPr lang="en-US" altLang="x-none">
              <a:solidFill>
                <a:srgbClr val="FFFFFF"/>
              </a:solidFill>
              <a:latin typeface="Arial" charset="0"/>
            </a:endParaRPr>
          </a:p>
          <a:p>
            <a:pPr algn="ctr">
              <a:defRPr/>
            </a:pPr>
            <a:r>
              <a:rPr lang="en-US" altLang="x-none">
                <a:solidFill>
                  <a:srgbClr val="FFFFFF"/>
                </a:solidFill>
                <a:latin typeface="Arial" charset="0"/>
              </a:rPr>
              <a:t>Health Services Research</a:t>
            </a: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p:txBody>
      </p:sp>
      <p:sp>
        <p:nvSpPr>
          <p:cNvPr id="75783" name="Title 1"/>
          <p:cNvSpPr>
            <a:spLocks noGrp="1"/>
          </p:cNvSpPr>
          <p:nvPr>
            <p:ph type="title"/>
          </p:nvPr>
        </p:nvSpPr>
        <p:spPr>
          <a:xfrm>
            <a:off x="2325689" y="1588"/>
            <a:ext cx="7583487" cy="709612"/>
          </a:xfrm>
        </p:spPr>
        <p:txBody>
          <a:bodyPr>
            <a:normAutofit/>
          </a:bodyPr>
          <a:lstStyle/>
          <a:p>
            <a:pPr fontAlgn="auto">
              <a:spcAft>
                <a:spcPts val="0"/>
              </a:spcAft>
              <a:defRPr/>
            </a:pPr>
            <a:r>
              <a:rPr lang="en-US" sz="3600" dirty="0">
                <a:solidFill>
                  <a:srgbClr val="C00000"/>
                </a:solidFill>
                <a:ea typeface="+mj-ea"/>
                <a:cs typeface="+mj-cs"/>
              </a:rPr>
              <a:t>A big tent of terms (and Circles)*</a:t>
            </a:r>
          </a:p>
        </p:txBody>
      </p:sp>
      <p:sp>
        <p:nvSpPr>
          <p:cNvPr id="2" name="Oval 1"/>
          <p:cNvSpPr>
            <a:spLocks noChangeArrowheads="1"/>
          </p:cNvSpPr>
          <p:nvPr/>
        </p:nvSpPr>
        <p:spPr bwMode="auto">
          <a:xfrm>
            <a:off x="2536825" y="1930400"/>
            <a:ext cx="6324600" cy="3797300"/>
          </a:xfrm>
          <a:prstGeom prst="ellipse">
            <a:avLst/>
          </a:prstGeom>
          <a:solidFill>
            <a:schemeClr val="accent1"/>
          </a:solidFill>
          <a:ln w="9525">
            <a:solidFill>
              <a:srgbClr val="006CAA"/>
            </a:solidFill>
            <a:round/>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defRPr/>
            </a:pPr>
            <a:endParaRPr lang="en-US" altLang="x-none" dirty="0">
              <a:solidFill>
                <a:srgbClr val="FFFFFF"/>
              </a:solidFill>
              <a:latin typeface="Arial" charset="0"/>
            </a:endParaRPr>
          </a:p>
          <a:p>
            <a:pPr algn="ctr">
              <a:defRPr/>
            </a:pPr>
            <a:endParaRPr lang="en-US" altLang="x-none" dirty="0">
              <a:solidFill>
                <a:srgbClr val="FFFFFF"/>
              </a:solidFill>
              <a:latin typeface="Arial" charset="0"/>
            </a:endParaRPr>
          </a:p>
          <a:p>
            <a:pPr algn="ctr">
              <a:defRPr/>
            </a:pPr>
            <a:endParaRPr lang="en-US" altLang="x-none" dirty="0">
              <a:solidFill>
                <a:srgbClr val="FFFFFF"/>
              </a:solidFill>
              <a:latin typeface="Arial" charset="0"/>
            </a:endParaRPr>
          </a:p>
          <a:p>
            <a:pPr algn="ctr">
              <a:defRPr/>
            </a:pPr>
            <a:endParaRPr lang="en-US" altLang="x-none" dirty="0">
              <a:solidFill>
                <a:srgbClr val="FFFFFF"/>
              </a:solidFill>
              <a:latin typeface="Arial" charset="0"/>
            </a:endParaRPr>
          </a:p>
          <a:p>
            <a:pPr algn="ctr">
              <a:defRPr/>
            </a:pPr>
            <a:endParaRPr lang="en-US" altLang="x-none" dirty="0">
              <a:solidFill>
                <a:srgbClr val="FFFFFF"/>
              </a:solidFill>
              <a:latin typeface="Arial" charset="0"/>
            </a:endParaRPr>
          </a:p>
          <a:p>
            <a:pPr algn="ctr">
              <a:defRPr/>
            </a:pPr>
            <a:endParaRPr lang="en-US" altLang="x-none" dirty="0">
              <a:solidFill>
                <a:srgbClr val="FFFFFF"/>
              </a:solidFill>
              <a:latin typeface="Arial" charset="0"/>
            </a:endParaRPr>
          </a:p>
          <a:p>
            <a:pPr algn="ctr">
              <a:defRPr/>
            </a:pPr>
            <a:endParaRPr lang="en-US" altLang="x-none" dirty="0">
              <a:solidFill>
                <a:srgbClr val="FFFFFF"/>
              </a:solidFill>
              <a:latin typeface="Arial" charset="0"/>
            </a:endParaRPr>
          </a:p>
          <a:p>
            <a:pPr algn="ctr">
              <a:defRPr/>
            </a:pPr>
            <a:endParaRPr lang="en-US" altLang="x-none" dirty="0">
              <a:solidFill>
                <a:srgbClr val="FFFFFF"/>
              </a:solidFill>
              <a:latin typeface="Arial" charset="0"/>
            </a:endParaRPr>
          </a:p>
          <a:p>
            <a:pPr algn="ctr">
              <a:defRPr/>
            </a:pPr>
            <a:r>
              <a:rPr lang="en-US" altLang="x-none" dirty="0">
                <a:solidFill>
                  <a:schemeClr val="bg1"/>
                </a:solidFill>
                <a:latin typeface="Arial" charset="0"/>
              </a:rPr>
              <a:t>Implementation Science</a:t>
            </a:r>
          </a:p>
        </p:txBody>
      </p:sp>
      <p:sp>
        <p:nvSpPr>
          <p:cNvPr id="5" name="Oval 4"/>
          <p:cNvSpPr>
            <a:spLocks noChangeArrowheads="1"/>
          </p:cNvSpPr>
          <p:nvPr/>
        </p:nvSpPr>
        <p:spPr bwMode="auto">
          <a:xfrm>
            <a:off x="4822825" y="2235201"/>
            <a:ext cx="3962400" cy="2847975"/>
          </a:xfrm>
          <a:prstGeom prst="ellipse">
            <a:avLst/>
          </a:prstGeom>
          <a:solidFill>
            <a:srgbClr val="7575D1"/>
          </a:solidFill>
          <a:ln w="9525">
            <a:solidFill>
              <a:srgbClr val="7575D1"/>
            </a:solidFill>
            <a:round/>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defRPr/>
            </a:pPr>
            <a:r>
              <a:rPr lang="en-US" altLang="x-none">
                <a:solidFill>
                  <a:srgbClr val="FFFFFF"/>
                </a:solidFill>
                <a:latin typeface="Arial" charset="0"/>
              </a:rPr>
              <a:t>Implementation Research</a:t>
            </a: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a:p>
            <a:pPr algn="ctr">
              <a:defRPr/>
            </a:pPr>
            <a:endParaRPr lang="en-US" altLang="x-none">
              <a:solidFill>
                <a:srgbClr val="FFFFFF"/>
              </a:solidFill>
              <a:latin typeface="Arial" charset="0"/>
            </a:endParaRPr>
          </a:p>
        </p:txBody>
      </p:sp>
      <p:sp>
        <p:nvSpPr>
          <p:cNvPr id="6" name="Oval 5"/>
          <p:cNvSpPr>
            <a:spLocks noChangeArrowheads="1"/>
          </p:cNvSpPr>
          <p:nvPr/>
        </p:nvSpPr>
        <p:spPr bwMode="auto">
          <a:xfrm>
            <a:off x="2841625" y="2311400"/>
            <a:ext cx="2819400" cy="2336800"/>
          </a:xfrm>
          <a:prstGeom prst="ellipse">
            <a:avLst/>
          </a:prstGeom>
          <a:solidFill>
            <a:schemeClr val="accent2"/>
          </a:solidFill>
          <a:ln w="9525">
            <a:solidFill>
              <a:srgbClr val="006CAA"/>
            </a:solidFill>
            <a:round/>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defRPr/>
            </a:pPr>
            <a:r>
              <a:rPr lang="en-US" altLang="x-none" sz="2000">
                <a:solidFill>
                  <a:srgbClr val="FFFFFF"/>
                </a:solidFill>
                <a:latin typeface="Arial" charset="0"/>
              </a:rPr>
              <a:t>Dissemination Research</a:t>
            </a:r>
          </a:p>
          <a:p>
            <a:pPr algn="ctr">
              <a:defRPr/>
            </a:pPr>
            <a:endParaRPr lang="en-US" altLang="x-none" sz="2000">
              <a:solidFill>
                <a:srgbClr val="FFFFFF"/>
              </a:solidFill>
              <a:latin typeface="Arial" charset="0"/>
            </a:endParaRPr>
          </a:p>
          <a:p>
            <a:pPr algn="ctr">
              <a:defRPr/>
            </a:pPr>
            <a:endParaRPr lang="en-US" altLang="x-none" sz="2000">
              <a:solidFill>
                <a:srgbClr val="FFFFFF"/>
              </a:solidFill>
              <a:latin typeface="Arial" charset="0"/>
            </a:endParaRPr>
          </a:p>
        </p:txBody>
      </p:sp>
      <p:sp>
        <p:nvSpPr>
          <p:cNvPr id="7" name="Oval 6"/>
          <p:cNvSpPr>
            <a:spLocks noChangeArrowheads="1"/>
          </p:cNvSpPr>
          <p:nvPr/>
        </p:nvSpPr>
        <p:spPr bwMode="auto">
          <a:xfrm>
            <a:off x="5737225" y="4140200"/>
            <a:ext cx="2209800" cy="1022350"/>
          </a:xfrm>
          <a:prstGeom prst="ellipse">
            <a:avLst/>
          </a:prstGeom>
          <a:solidFill>
            <a:srgbClr val="2D2D8A"/>
          </a:solidFill>
          <a:ln w="9525">
            <a:solidFill>
              <a:srgbClr val="006CAA"/>
            </a:solidFill>
            <a:round/>
            <a:headEnd/>
            <a:tailEnd/>
          </a:ln>
          <a:effectLst>
            <a:outerShdw blurRad="40000" dist="23000" dir="5400000" rotWithShape="0">
              <a:srgbClr val="000000">
                <a:alpha val="34998"/>
              </a:srgbClr>
            </a:outerShdw>
          </a:effectLst>
        </p:spPr>
        <p:txBody>
          <a:bodyPr anchor="ctr"/>
          <a:lstStyle/>
          <a:p>
            <a:pPr algn="ctr">
              <a:defRPr/>
            </a:pPr>
            <a:r>
              <a:rPr lang="en-US" dirty="0">
                <a:solidFill>
                  <a:schemeClr val="lt1"/>
                </a:solidFill>
                <a:latin typeface="+mn-lt"/>
                <a:ea typeface="+mn-ea"/>
              </a:rPr>
              <a:t>Quality Improvement Science</a:t>
            </a:r>
          </a:p>
        </p:txBody>
      </p:sp>
      <p:sp>
        <p:nvSpPr>
          <p:cNvPr id="8" name="Oval 7"/>
          <p:cNvSpPr>
            <a:spLocks noChangeArrowheads="1"/>
          </p:cNvSpPr>
          <p:nvPr/>
        </p:nvSpPr>
        <p:spPr bwMode="auto">
          <a:xfrm>
            <a:off x="8632825" y="4673600"/>
            <a:ext cx="1752600" cy="1054100"/>
          </a:xfrm>
          <a:prstGeom prst="ellipse">
            <a:avLst/>
          </a:prstGeom>
          <a:solidFill>
            <a:srgbClr val="EEA420"/>
          </a:solidFill>
          <a:ln w="9525">
            <a:solidFill>
              <a:srgbClr val="006CAA"/>
            </a:solidFill>
            <a:round/>
            <a:headEnd/>
            <a:tailEnd/>
          </a:ln>
          <a:effectLst>
            <a:outerShdw blurRad="40000" dist="23000" dir="5400000" rotWithShape="0">
              <a:srgbClr val="000000">
                <a:alpha val="34998"/>
              </a:srgbClr>
            </a:outerShdw>
          </a:effectLst>
        </p:spPr>
        <p:txBody>
          <a:bodyPr anchor="ctr"/>
          <a:lstStyle/>
          <a:p>
            <a:pPr algn="ctr">
              <a:defRPr/>
            </a:pPr>
            <a:r>
              <a:rPr lang="en-US" dirty="0">
                <a:solidFill>
                  <a:schemeClr val="lt1"/>
                </a:solidFill>
                <a:latin typeface="+mn-lt"/>
                <a:ea typeface="+mn-ea"/>
              </a:rPr>
              <a:t>QI</a:t>
            </a:r>
          </a:p>
        </p:txBody>
      </p:sp>
      <p:cxnSp>
        <p:nvCxnSpPr>
          <p:cNvPr id="11" name="Straight Arrow Connector 10"/>
          <p:cNvCxnSpPr>
            <a:cxnSpLocks noChangeShapeType="1"/>
          </p:cNvCxnSpPr>
          <p:nvPr/>
        </p:nvCxnSpPr>
        <p:spPr bwMode="auto">
          <a:xfrm>
            <a:off x="7794625" y="4902200"/>
            <a:ext cx="838200" cy="14605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 name="Oval 2"/>
          <p:cNvSpPr>
            <a:spLocks noChangeArrowheads="1"/>
          </p:cNvSpPr>
          <p:nvPr/>
        </p:nvSpPr>
        <p:spPr bwMode="auto">
          <a:xfrm>
            <a:off x="3222625" y="3683001"/>
            <a:ext cx="2133600" cy="949325"/>
          </a:xfrm>
          <a:prstGeom prst="ellipse">
            <a:avLst/>
          </a:prstGeom>
          <a:gradFill rotWithShape="1">
            <a:gsLst>
              <a:gs pos="0">
                <a:srgbClr val="95C1FF"/>
              </a:gs>
              <a:gs pos="100000">
                <a:srgbClr val="0074C4"/>
              </a:gs>
            </a:gsLst>
            <a:lin ang="5400000"/>
          </a:gradFill>
          <a:ln w="9525">
            <a:solidFill>
              <a:srgbClr val="006CAA"/>
            </a:solidFill>
            <a:round/>
            <a:headEnd/>
            <a:tailEnd/>
          </a:ln>
          <a:effectLst>
            <a:outerShdw blurRad="40000" dist="23000" dir="5400000" rotWithShape="0">
              <a:srgbClr val="000000">
                <a:alpha val="34998"/>
              </a:srgbClr>
            </a:outerShdw>
          </a:effectLst>
        </p:spPr>
        <p:txBody>
          <a:bodyPr anchor="ctr"/>
          <a:lstStyle/>
          <a:p>
            <a:pPr algn="ctr">
              <a:defRPr/>
            </a:pPr>
            <a:r>
              <a:rPr lang="en-US" sz="1400" dirty="0">
                <a:solidFill>
                  <a:schemeClr val="lt1"/>
                </a:solidFill>
                <a:latin typeface="+mn-lt"/>
                <a:ea typeface="+mn-ea"/>
              </a:rPr>
              <a:t>Health Communication Research</a:t>
            </a:r>
          </a:p>
        </p:txBody>
      </p:sp>
      <p:sp>
        <p:nvSpPr>
          <p:cNvPr id="22539" name="TextBox 13"/>
          <p:cNvSpPr txBox="1">
            <a:spLocks noChangeArrowheads="1"/>
          </p:cNvSpPr>
          <p:nvPr/>
        </p:nvSpPr>
        <p:spPr bwMode="auto">
          <a:xfrm>
            <a:off x="1735138" y="5467351"/>
            <a:ext cx="2709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charset="0"/>
                <a:ea typeface="ＭＳ Ｐゴシック" charset="-128"/>
              </a:defRPr>
            </a:lvl1pPr>
            <a:lvl2pPr marL="742950" indent="-285750">
              <a:spcBef>
                <a:spcPct val="20000"/>
              </a:spcBef>
              <a:buChar char="–"/>
              <a:defRPr sz="2800">
                <a:solidFill>
                  <a:schemeClr val="bg1"/>
                </a:solidFill>
                <a:latin typeface="Arial" charset="0"/>
                <a:ea typeface="ＭＳ Ｐゴシック" charset="-128"/>
              </a:defRPr>
            </a:lvl2pPr>
            <a:lvl3pPr marL="1143000" indent="-228600">
              <a:spcBef>
                <a:spcPct val="20000"/>
              </a:spcBef>
              <a:buChar char="•"/>
              <a:defRPr sz="2400">
                <a:solidFill>
                  <a:schemeClr val="bg1"/>
                </a:solidFill>
                <a:latin typeface="Arial" charset="0"/>
                <a:ea typeface="ＭＳ Ｐゴシック" charset="-128"/>
              </a:defRPr>
            </a:lvl3pPr>
            <a:lvl4pPr marL="1600200" indent="-228600">
              <a:spcBef>
                <a:spcPct val="20000"/>
              </a:spcBef>
              <a:buChar char="–"/>
              <a:defRPr sz="2000">
                <a:solidFill>
                  <a:schemeClr val="bg1"/>
                </a:solidFill>
                <a:latin typeface="Arial" charset="0"/>
                <a:ea typeface="ＭＳ Ｐゴシック" charset="-128"/>
              </a:defRPr>
            </a:lvl4pPr>
            <a:lvl5pPr marL="2057400" indent="-228600">
              <a:spcBef>
                <a:spcPct val="20000"/>
              </a:spcBef>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bg1"/>
                </a:solidFill>
                <a:latin typeface="Arial" charset="0"/>
                <a:ea typeface="ＭＳ Ｐゴシック" charset="-128"/>
              </a:defRPr>
            </a:lvl9pPr>
          </a:lstStyle>
          <a:p>
            <a:pPr>
              <a:spcBef>
                <a:spcPct val="0"/>
              </a:spcBef>
              <a:buFontTx/>
              <a:buNone/>
            </a:pPr>
            <a:r>
              <a:rPr lang="en-US" altLang="x-none" sz="1400"/>
              <a:t>* The terms according to D.A.C</a:t>
            </a:r>
            <a:r>
              <a:rPr lang="en-US" altLang="x-none" sz="1400">
                <a:solidFill>
                  <a:schemeClr val="tx1"/>
                </a:solidFill>
              </a:rPr>
              <a:t>.</a:t>
            </a:r>
          </a:p>
        </p:txBody>
      </p:sp>
      <p:sp>
        <p:nvSpPr>
          <p:cNvPr id="10" name="TextBox 9">
            <a:extLst>
              <a:ext uri="{FF2B5EF4-FFF2-40B4-BE49-F238E27FC236}">
                <a16:creationId xmlns:a16="http://schemas.microsoft.com/office/drawing/2014/main" id="{A7AB68C6-7996-DF45-BCF5-FB8CFB4389B2}"/>
              </a:ext>
            </a:extLst>
          </p:cNvPr>
          <p:cNvSpPr txBox="1"/>
          <p:nvPr/>
        </p:nvSpPr>
        <p:spPr>
          <a:xfrm>
            <a:off x="1735138" y="6024282"/>
            <a:ext cx="7220603" cy="369332"/>
          </a:xfrm>
          <a:prstGeom prst="rect">
            <a:avLst/>
          </a:prstGeom>
          <a:noFill/>
        </p:spPr>
        <p:txBody>
          <a:bodyPr wrap="square" rtlCol="0">
            <a:spAutoFit/>
          </a:bodyPr>
          <a:lstStyle/>
          <a:p>
            <a:r>
              <a:rPr lang="en-US" dirty="0"/>
              <a:t>Mitchell and Chambers, </a:t>
            </a:r>
            <a:r>
              <a:rPr lang="en-US" i="1" dirty="0"/>
              <a:t>Journal of Oncology Practice, </a:t>
            </a:r>
            <a:r>
              <a:rPr lang="en-US" dirty="0"/>
              <a:t>2017</a:t>
            </a:r>
          </a:p>
        </p:txBody>
      </p:sp>
    </p:spTree>
    <p:extLst>
      <p:ext uri="{BB962C8B-B14F-4D97-AF65-F5344CB8AC3E}">
        <p14:creationId xmlns:p14="http://schemas.microsoft.com/office/powerpoint/2010/main" val="2653180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2057400" y="228600"/>
            <a:ext cx="8229600" cy="914400"/>
          </a:xfrm>
        </p:spPr>
        <p:txBody>
          <a:bodyPr/>
          <a:lstStyle/>
          <a:p>
            <a:r>
              <a:rPr lang="en-US" altLang="en-US" sz="4000">
                <a:solidFill>
                  <a:schemeClr val="accent1"/>
                </a:solidFill>
                <a:ea typeface="MS PGothic" charset="-128"/>
              </a:rPr>
              <a:t>Example: Collaborative Care for Depression</a:t>
            </a:r>
          </a:p>
        </p:txBody>
      </p:sp>
      <p:sp>
        <p:nvSpPr>
          <p:cNvPr id="9" name="TextBox 8"/>
          <p:cNvSpPr txBox="1"/>
          <p:nvPr/>
        </p:nvSpPr>
        <p:spPr>
          <a:xfrm>
            <a:off x="6296026" y="1646239"/>
            <a:ext cx="3990975" cy="4524315"/>
          </a:xfrm>
          <a:prstGeom prst="rect">
            <a:avLst/>
          </a:prstGeom>
          <a:noFill/>
        </p:spPr>
        <p:txBody>
          <a:bodyPr wrap="square">
            <a:spAutoFit/>
          </a:bodyPr>
          <a:lstStyle/>
          <a:p>
            <a:pPr>
              <a:defRPr/>
            </a:pPr>
            <a:r>
              <a:rPr lang="en-US" sz="2400" dirty="0">
                <a:solidFill>
                  <a:schemeClr val="accent3"/>
                </a:solidFill>
              </a:rPr>
              <a:t>Sample IS Challenges:</a:t>
            </a:r>
          </a:p>
          <a:p>
            <a:pPr>
              <a:defRPr/>
            </a:pPr>
            <a:endParaRPr lang="en-US" sz="2400" dirty="0">
              <a:solidFill>
                <a:schemeClr val="accent3"/>
              </a:solidFill>
            </a:endParaRPr>
          </a:p>
          <a:p>
            <a:pPr marL="342900" indent="-342900">
              <a:buFont typeface="Arial"/>
              <a:buChar char="•"/>
              <a:defRPr/>
            </a:pPr>
            <a:r>
              <a:rPr lang="en-US" sz="2400" dirty="0">
                <a:solidFill>
                  <a:schemeClr val="accent3"/>
                </a:solidFill>
              </a:rPr>
              <a:t>Is Depression a priority?</a:t>
            </a:r>
          </a:p>
          <a:p>
            <a:pPr marL="342900" indent="-342900">
              <a:buFont typeface="Arial"/>
              <a:buChar char="•"/>
              <a:defRPr/>
            </a:pPr>
            <a:r>
              <a:rPr lang="en-US" sz="2400" dirty="0">
                <a:solidFill>
                  <a:schemeClr val="accent3"/>
                </a:solidFill>
              </a:rPr>
              <a:t>How to reach all patients who could benefit</a:t>
            </a:r>
          </a:p>
          <a:p>
            <a:pPr marL="342900" indent="-342900">
              <a:buFont typeface="Arial"/>
              <a:buChar char="•"/>
              <a:defRPr/>
            </a:pPr>
            <a:r>
              <a:rPr lang="en-US" sz="2400" dirty="0">
                <a:solidFill>
                  <a:schemeClr val="accent3"/>
                </a:solidFill>
              </a:rPr>
              <a:t>Fit with practice workflow</a:t>
            </a:r>
          </a:p>
          <a:p>
            <a:pPr marL="342900" indent="-342900">
              <a:buFont typeface="Arial"/>
              <a:buChar char="•"/>
              <a:defRPr/>
            </a:pPr>
            <a:r>
              <a:rPr lang="en-US" sz="2400" dirty="0">
                <a:solidFill>
                  <a:schemeClr val="accent3"/>
                </a:solidFill>
              </a:rPr>
              <a:t>Implementing 	the model across varied practices</a:t>
            </a:r>
          </a:p>
          <a:p>
            <a:pPr marL="342900" indent="-342900">
              <a:buFont typeface="Arial"/>
              <a:buChar char="•"/>
              <a:defRPr/>
            </a:pPr>
            <a:r>
              <a:rPr lang="en-US" sz="2400" dirty="0">
                <a:solidFill>
                  <a:schemeClr val="accent3"/>
                </a:solidFill>
              </a:rPr>
              <a:t>How to bill for it?</a:t>
            </a:r>
          </a:p>
          <a:p>
            <a:pPr marL="342900" indent="-342900">
              <a:buFont typeface="Arial"/>
              <a:buChar char="•"/>
              <a:defRPr/>
            </a:pPr>
            <a:r>
              <a:rPr lang="en-US" sz="2400" dirty="0">
                <a:solidFill>
                  <a:schemeClr val="accent3"/>
                </a:solidFill>
              </a:rPr>
              <a:t>Workforce capacity/training needs</a:t>
            </a:r>
          </a:p>
          <a:p>
            <a:pPr>
              <a:defRPr/>
            </a:pPr>
            <a:r>
              <a:rPr lang="en-US" sz="2400" dirty="0"/>
              <a:t>	</a:t>
            </a:r>
          </a:p>
        </p:txBody>
      </p:sp>
      <p:pic>
        <p:nvPicPr>
          <p:cNvPr id="17411" name="Picture 5" descr="https://img.yumpu.com/27295406/1/358x462/collaborative-care-for-depression-in-the-primary-care-hs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1646238"/>
            <a:ext cx="340042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42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2038350" y="0"/>
            <a:ext cx="8229600" cy="914400"/>
          </a:xfrm>
        </p:spPr>
        <p:txBody>
          <a:bodyPr/>
          <a:lstStyle/>
          <a:p>
            <a:r>
              <a:rPr lang="en-US" altLang="x-none" sz="4000" dirty="0">
                <a:solidFill>
                  <a:schemeClr val="accent1"/>
                </a:solidFill>
              </a:rPr>
              <a:t>Example Two: Lynch Syndrome</a:t>
            </a:r>
          </a:p>
        </p:txBody>
      </p:sp>
      <p:pic>
        <p:nvPicPr>
          <p:cNvPr id="922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66800"/>
            <a:ext cx="5638800" cy="5022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7516812" y="1295400"/>
            <a:ext cx="3634891" cy="4062651"/>
          </a:xfrm>
          <a:prstGeom prst="rect">
            <a:avLst/>
          </a:prstGeom>
          <a:noFill/>
        </p:spPr>
        <p:txBody>
          <a:bodyPr wrap="square">
            <a:spAutoFit/>
          </a:bodyPr>
          <a:lstStyle/>
          <a:p>
            <a:pPr>
              <a:defRPr/>
            </a:pPr>
            <a:r>
              <a:rPr lang="en-US" sz="2400" dirty="0">
                <a:solidFill>
                  <a:schemeClr val="accent3"/>
                </a:solidFill>
              </a:rPr>
              <a:t>Sample IS Challenges:</a:t>
            </a:r>
          </a:p>
          <a:p>
            <a:pPr>
              <a:defRPr/>
            </a:pPr>
            <a:endParaRPr lang="en-US" sz="2400" dirty="0">
              <a:solidFill>
                <a:schemeClr val="accent3"/>
              </a:solidFill>
            </a:endParaRPr>
          </a:p>
          <a:p>
            <a:pPr marL="342900" indent="-342900">
              <a:buFont typeface="Arial"/>
              <a:buChar char="•"/>
              <a:defRPr/>
            </a:pPr>
            <a:r>
              <a:rPr lang="en-US" sz="2400" dirty="0">
                <a:solidFill>
                  <a:schemeClr val="accent3"/>
                </a:solidFill>
              </a:rPr>
              <a:t>ID of Lynch Syndrome within CRC pop</a:t>
            </a:r>
          </a:p>
          <a:p>
            <a:pPr marL="342900" indent="-342900">
              <a:buFont typeface="Arial"/>
              <a:buChar char="•"/>
              <a:defRPr/>
            </a:pPr>
            <a:r>
              <a:rPr lang="en-US" sz="2400" dirty="0">
                <a:solidFill>
                  <a:schemeClr val="accent3"/>
                </a:solidFill>
              </a:rPr>
              <a:t>Family member scale-up</a:t>
            </a:r>
          </a:p>
          <a:p>
            <a:pPr marL="342900" indent="-342900">
              <a:buFont typeface="Arial"/>
              <a:buChar char="•"/>
              <a:defRPr/>
            </a:pPr>
            <a:r>
              <a:rPr lang="en-US" sz="2400" dirty="0">
                <a:solidFill>
                  <a:schemeClr val="accent3"/>
                </a:solidFill>
              </a:rPr>
              <a:t>Implementing 	screening/	monitoring/</a:t>
            </a:r>
          </a:p>
          <a:p>
            <a:pPr marL="342900" indent="-342900">
              <a:buFont typeface="Arial"/>
              <a:buChar char="•"/>
              <a:defRPr/>
            </a:pPr>
            <a:r>
              <a:rPr lang="en-US" sz="2400" dirty="0">
                <a:solidFill>
                  <a:schemeClr val="accent3"/>
                </a:solidFill>
              </a:rPr>
              <a:t>Workforce capacity/training needs</a:t>
            </a:r>
          </a:p>
          <a:p>
            <a:pPr marL="342900" indent="-342900">
              <a:buFont typeface="Arial"/>
              <a:buChar char="•"/>
              <a:defRPr/>
            </a:pPr>
            <a:r>
              <a:rPr lang="en-US" sz="2400" dirty="0">
                <a:solidFill>
                  <a:schemeClr val="accent3"/>
                </a:solidFill>
              </a:rPr>
              <a:t>Payment Policies</a:t>
            </a:r>
          </a:p>
          <a:p>
            <a:pPr>
              <a:defRPr/>
            </a:pPr>
            <a:r>
              <a:rPr lang="en-US" dirty="0">
                <a:solidFill>
                  <a:schemeClr val="accent3"/>
                </a:solidFill>
                <a:ea typeface="ＭＳ Ｐゴシック" charset="0"/>
                <a:cs typeface="ＭＳ Ｐゴシック" charset="0"/>
              </a:rPr>
              <a:t>	</a:t>
            </a:r>
          </a:p>
        </p:txBody>
      </p:sp>
    </p:spTree>
    <p:extLst>
      <p:ext uri="{BB962C8B-B14F-4D97-AF65-F5344CB8AC3E}">
        <p14:creationId xmlns:p14="http://schemas.microsoft.com/office/powerpoint/2010/main" val="544630897"/>
      </p:ext>
    </p:extLst>
  </p:cSld>
  <p:clrMapOvr>
    <a:masterClrMapping/>
  </p:clrMapOvr>
</p:sld>
</file>

<file path=ppt/theme/theme1.xml><?xml version="1.0" encoding="utf-8"?>
<a:theme xmlns:a="http://schemas.openxmlformats.org/drawingml/2006/main" name="NCI PPT Template 4x3 GRAY">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18246</TotalTime>
  <Words>2427</Words>
  <Application>Microsoft Macintosh PowerPoint</Application>
  <PresentationFormat>Widescreen</PresentationFormat>
  <Paragraphs>546</Paragraphs>
  <Slides>43</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Arial</vt:lpstr>
      <vt:lpstr>Arial Rounded MT Bold</vt:lpstr>
      <vt:lpstr>Bell MT</vt:lpstr>
      <vt:lpstr>Calibri</vt:lpstr>
      <vt:lpstr>Franklin Gothic Heavy</vt:lpstr>
      <vt:lpstr>Lucida Calligraphy</vt:lpstr>
      <vt:lpstr>SapientCentroSlab-Light</vt:lpstr>
      <vt:lpstr>Times</vt:lpstr>
      <vt:lpstr>Times New Roman</vt:lpstr>
      <vt:lpstr>Trebuchet MS</vt:lpstr>
      <vt:lpstr>Wingdings</vt:lpstr>
      <vt:lpstr>Wingdings 2</vt:lpstr>
      <vt:lpstr>NCI PPT Template 4x3 GRAY</vt:lpstr>
      <vt:lpstr>Advancing Implementation Science: An NCI Perspective</vt:lpstr>
      <vt:lpstr>Session Outline</vt:lpstr>
      <vt:lpstr>“As I approached the field, carefully laid out according to the specifications of the International Sporting Society, I noted the pristine markings, the carefully attended hills, the manicured zones of grandeur.  It was assumed that the mass populace would flock to such a scene, but nary a soul had visited this magical wonderland before me.  It was clearly not just the construction, but the demand for its utilization that would ultimately determine its societal impact.” –Lord Harry Henry</vt:lpstr>
      <vt:lpstr>An Evidence-Based Health Intervention</vt:lpstr>
      <vt:lpstr>PowerPoint Presentation</vt:lpstr>
      <vt:lpstr>Key Terms</vt:lpstr>
      <vt:lpstr>A big tent of terms (and Circles)*</vt:lpstr>
      <vt:lpstr>Example: Collaborative Care for Depression</vt:lpstr>
      <vt:lpstr>Example Two: Lynch Syndrome</vt:lpstr>
      <vt:lpstr>   The Importance of What…</vt:lpstr>
      <vt:lpstr>The fish-bicycle conundrum…</vt:lpstr>
      <vt:lpstr>Dissemination Research</vt:lpstr>
      <vt:lpstr>Studying Implementation</vt:lpstr>
      <vt:lpstr>Model Examples</vt:lpstr>
      <vt:lpstr>Tabak et al. review of Implementation Science Models</vt:lpstr>
      <vt:lpstr>Roger’s Diffusion of Innovations</vt:lpstr>
      <vt:lpstr>Aarons, G.A., Hurlburt, M. &amp; Horwitz, S.M. (2011). Advancing a Conceptual Model of Evidence-Based Practice Implementation in Public Service Sectors. Administration and Policy in Mental Health and Mental Health Services Research.38, 4-23. </vt:lpstr>
      <vt:lpstr>Current Funding Announcements</vt:lpstr>
      <vt:lpstr>Areas Ripe for Exploration</vt:lpstr>
      <vt:lpstr>BRP Implementation Science Working Group</vt:lpstr>
      <vt:lpstr>PowerPoint Presentation</vt:lpstr>
      <vt:lpstr>Current Needs for Scaling Up Implementation Science</vt:lpstr>
      <vt:lpstr>https://cancercontrol.cancer.gov/IS/initiatives/ISC3.html</vt:lpstr>
      <vt:lpstr>Implementation Science Centers in Cancer Control (ISC3)</vt:lpstr>
      <vt:lpstr>PowerPoint Presentation</vt:lpstr>
      <vt:lpstr>Implementation Labs = Learning HC Systems?</vt:lpstr>
      <vt:lpstr>Moving beyond traditional assumptions</vt:lpstr>
      <vt:lpstr>Traditional Assumptions</vt:lpstr>
      <vt:lpstr>Valuing Consistency</vt:lpstr>
      <vt:lpstr>PowerPoint Presentation</vt:lpstr>
      <vt:lpstr>PowerPoint Presentation</vt:lpstr>
      <vt:lpstr>Fidelity vs Adaptation?</vt:lpstr>
      <vt:lpstr>PowerPoint Presentation</vt:lpstr>
      <vt:lpstr>Embracing Dynamism</vt:lpstr>
      <vt:lpstr>Sustainability or Evolution?</vt:lpstr>
      <vt:lpstr>A Dynamic Approach to Sustainability…</vt:lpstr>
      <vt:lpstr>Advancing De-Implementation</vt:lpstr>
      <vt:lpstr>Relatively fresh off the presses…</vt:lpstr>
      <vt:lpstr>PowerPoint Presentation</vt:lpstr>
      <vt:lpstr>Implementation Science Resources</vt:lpstr>
      <vt:lpstr>Future Directions in Implementation Research</vt:lpstr>
      <vt:lpstr>PowerPoint Presentation</vt:lpstr>
      <vt:lpstr>PowerPoint Presentation</vt:lpstr>
    </vt:vector>
  </TitlesOfParts>
  <Company>Sapient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Sapient</dc:creator>
  <cp:lastModifiedBy>Microsoft Office User</cp:lastModifiedBy>
  <cp:revision>289</cp:revision>
  <dcterms:created xsi:type="dcterms:W3CDTF">2013-05-02T18:01:03Z</dcterms:created>
  <dcterms:modified xsi:type="dcterms:W3CDTF">2020-09-29T16:21:13Z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ctompk</vt:lpwstr>
  </property>
  <property fmtid="{D5CDD505-2E9C-101B-9397-08002B2CF9AE}" pid="3" name="Offisync_UpdateToken">
    <vt:lpwstr>6</vt:lpwstr>
  </property>
  <property fmtid="{D5CDD505-2E9C-101B-9397-08002B2CF9AE}" pid="4" name="Jive_VersionGuid">
    <vt:lpwstr>52528687-c425-4c02-aa36-9dee618be8dc</vt:lpwstr>
  </property>
  <property fmtid="{D5CDD505-2E9C-101B-9397-08002B2CF9AE}" pid="5" name="Offisync_ProviderInitializationData">
    <vt:lpwstr>https://vox.sapient.com</vt:lpwstr>
  </property>
  <property fmtid="{D5CDD505-2E9C-101B-9397-08002B2CF9AE}" pid="6" name="Offisync_ServerID">
    <vt:lpwstr>2a760b3e-54a5-418b-9dd9-555cd32dea45</vt:lpwstr>
  </property>
  <property fmtid="{D5CDD505-2E9C-101B-9397-08002B2CF9AE}" pid="7" name="Offisync_UniqueId">
    <vt:lpwstr>79519</vt:lpwstr>
  </property>
</Properties>
</file>