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9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slideLayouts/slideLayout53.xml" ContentType="application/vnd.openxmlformats-officedocument.presentationml.slideLayout+xml"/>
  <Override PartName="/ppt/theme/theme11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4887" r:id="rId1"/>
    <p:sldMasterId id="2147485017" r:id="rId2"/>
    <p:sldMasterId id="2147485070" r:id="rId3"/>
    <p:sldMasterId id="2147485103" r:id="rId4"/>
    <p:sldMasterId id="2147485133" r:id="rId5"/>
    <p:sldMasterId id="2147485151" r:id="rId6"/>
    <p:sldMasterId id="2147485157" r:id="rId7"/>
    <p:sldMasterId id="2147485161" r:id="rId8"/>
    <p:sldMasterId id="2147485211" r:id="rId9"/>
    <p:sldMasterId id="2147485228" r:id="rId10"/>
    <p:sldMasterId id="2147485243" r:id="rId11"/>
    <p:sldMasterId id="2147485246" r:id="rId12"/>
    <p:sldMasterId id="2147485271" r:id="rId13"/>
  </p:sldMasterIdLst>
  <p:notesMasterIdLst>
    <p:notesMasterId r:id="rId31"/>
  </p:notesMasterIdLst>
  <p:handoutMasterIdLst>
    <p:handoutMasterId r:id="rId32"/>
  </p:handoutMasterIdLst>
  <p:sldIdLst>
    <p:sldId id="6230" r:id="rId14"/>
    <p:sldId id="4594" r:id="rId15"/>
    <p:sldId id="6228" r:id="rId16"/>
    <p:sldId id="6167" r:id="rId17"/>
    <p:sldId id="6287" r:id="rId18"/>
    <p:sldId id="6164" r:id="rId19"/>
    <p:sldId id="3588" r:id="rId20"/>
    <p:sldId id="501" r:id="rId21"/>
    <p:sldId id="6226" r:id="rId22"/>
    <p:sldId id="6152" r:id="rId23"/>
    <p:sldId id="1006" r:id="rId24"/>
    <p:sldId id="6023" r:id="rId25"/>
    <p:sldId id="6278" r:id="rId26"/>
    <p:sldId id="6280" r:id="rId27"/>
    <p:sldId id="6279" r:id="rId28"/>
    <p:sldId id="6245" r:id="rId29"/>
    <p:sldId id="989" r:id="rId30"/>
  </p:sldIdLst>
  <p:sldSz cx="12192000" cy="6858000"/>
  <p:notesSz cx="7010400" cy="9296400"/>
  <p:defaultTextStyle>
    <a:defPPr>
      <a:defRPr lang="en-US"/>
    </a:defPPr>
    <a:lvl1pPr marL="0" algn="l" defTabSz="45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446" algn="l" defTabSz="45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8892" algn="l" defTabSz="45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3336" algn="l" defTabSz="45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7722" algn="l" defTabSz="45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2078" algn="l" defTabSz="45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6471" algn="l" defTabSz="45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0880" algn="l" defTabSz="45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5286" algn="l" defTabSz="4544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son Compton" initials="WMC" lastIdx="1" clrIdx="0">
    <p:extLst>
      <p:ext uri="{19B8F6BF-5375-455C-9EA6-DF929625EA0E}">
        <p15:presenceInfo xmlns:p15="http://schemas.microsoft.com/office/powerpoint/2012/main" userId="Wilson Compt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3300"/>
    <a:srgbClr val="000000"/>
    <a:srgbClr val="336699"/>
    <a:srgbClr val="99CC00"/>
    <a:srgbClr val="CCCC00"/>
    <a:srgbClr val="FFCC99"/>
    <a:srgbClr val="FFCCCC"/>
    <a:srgbClr val="FF6600"/>
    <a:srgbClr val="4A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89" autoAdjust="0"/>
    <p:restoredTop sz="86323" autoAdjust="0"/>
  </p:normalViewPr>
  <p:slideViewPr>
    <p:cSldViewPr snapToGrid="0" snapToObjects="1">
      <p:cViewPr varScale="1">
        <p:scale>
          <a:sx n="64" d="100"/>
          <a:sy n="64" d="100"/>
        </p:scale>
        <p:origin x="78" y="4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40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48749763556546E-4"/>
          <c:y val="3.3163677682976185E-2"/>
          <c:w val="0.97518610421836105"/>
          <c:h val="0.95260663507109111"/>
        </c:manualLayout>
      </c:layout>
      <c:lineChart>
        <c:grouping val="standard"/>
        <c:varyColors val="0"/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8801256"/>
        <c:axId val="218801648"/>
      </c:lineChart>
      <c:catAx>
        <c:axId val="2188012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8801648"/>
        <c:crosses val="autoZero"/>
        <c:auto val="1"/>
        <c:lblAlgn val="ctr"/>
        <c:lblOffset val="100"/>
        <c:noMultiLvlLbl val="0"/>
      </c:catAx>
      <c:valAx>
        <c:axId val="21880164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2188012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289902532768205E-2"/>
          <c:y val="1.7033173173514399E-2"/>
          <c:w val="0.71374743304977073"/>
          <c:h val="0.58631509019598604"/>
        </c:manualLayout>
      </c:layout>
      <c:lineChart>
        <c:grouping val="standar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Commonly Prescribed Opioids (natural &amp; semisynthetics and methadone)</c:v>
                </c:pt>
              </c:strCache>
            </c:strRef>
          </c:tx>
          <c:spPr>
            <a:ln w="28924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rgbClr val="006699"/>
              </a:solidFill>
              <a:ln w="9641">
                <a:solidFill>
                  <a:srgbClr val="006699"/>
                </a:solidFill>
              </a:ln>
              <a:effectLst/>
            </c:spPr>
          </c:marker>
          <c:cat>
            <c:numRef>
              <c:f>Sheet1!$A$2:$A$21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Sheet1!$D$2:$D$21</c:f>
              <c:numCache>
                <c:formatCode>#,##0</c:formatCode>
                <c:ptCount val="20"/>
                <c:pt idx="0">
                  <c:v>3442</c:v>
                </c:pt>
                <c:pt idx="1">
                  <c:v>3785</c:v>
                </c:pt>
                <c:pt idx="2">
                  <c:v>4770</c:v>
                </c:pt>
                <c:pt idx="3">
                  <c:v>6483</c:v>
                </c:pt>
                <c:pt idx="4">
                  <c:v>7461</c:v>
                </c:pt>
                <c:pt idx="5">
                  <c:v>8577</c:v>
                </c:pt>
                <c:pt idx="6">
                  <c:v>9612</c:v>
                </c:pt>
                <c:pt idx="7">
                  <c:v>11589</c:v>
                </c:pt>
                <c:pt idx="8">
                  <c:v>12796</c:v>
                </c:pt>
                <c:pt idx="9">
                  <c:v>13149</c:v>
                </c:pt>
                <c:pt idx="10">
                  <c:v>13523</c:v>
                </c:pt>
                <c:pt idx="11">
                  <c:v>14583</c:v>
                </c:pt>
                <c:pt idx="12">
                  <c:v>15140</c:v>
                </c:pt>
                <c:pt idx="13">
                  <c:v>14240</c:v>
                </c:pt>
                <c:pt idx="14">
                  <c:v>14145</c:v>
                </c:pt>
                <c:pt idx="15">
                  <c:v>14838</c:v>
                </c:pt>
                <c:pt idx="16">
                  <c:v>15281</c:v>
                </c:pt>
                <c:pt idx="17">
                  <c:v>17087</c:v>
                </c:pt>
                <c:pt idx="18">
                  <c:v>17029</c:v>
                </c:pt>
                <c:pt idx="19" formatCode="General">
                  <c:v>14975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4B-42A7-AC98-FB0EB88DBE9D}"/>
            </c:ext>
          </c:extLst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Heroin</c:v>
                </c:pt>
              </c:strCache>
            </c:strRef>
          </c:tx>
          <c:spPr>
            <a:ln w="28924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9641">
                <a:solidFill>
                  <a:schemeClr val="accent4">
                    <a:lumMod val="75000"/>
                  </a:schemeClr>
                </a:solidFill>
              </a:ln>
              <a:effectLst/>
            </c:spPr>
          </c:marker>
          <c:cat>
            <c:numRef>
              <c:f>Sheet1!$A$2:$A$21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Sheet1!$E$2:$E$21</c:f>
              <c:numCache>
                <c:formatCode>General</c:formatCode>
                <c:ptCount val="20"/>
                <c:pt idx="0">
                  <c:v>1960</c:v>
                </c:pt>
                <c:pt idx="1">
                  <c:v>1842</c:v>
                </c:pt>
                <c:pt idx="2">
                  <c:v>1779</c:v>
                </c:pt>
                <c:pt idx="3">
                  <c:v>2089</c:v>
                </c:pt>
                <c:pt idx="4">
                  <c:v>2080</c:v>
                </c:pt>
                <c:pt idx="5">
                  <c:v>1878</c:v>
                </c:pt>
                <c:pt idx="6">
                  <c:v>2009</c:v>
                </c:pt>
                <c:pt idx="7">
                  <c:v>2088</c:v>
                </c:pt>
                <c:pt idx="8">
                  <c:v>2399</c:v>
                </c:pt>
                <c:pt idx="9">
                  <c:v>3041</c:v>
                </c:pt>
                <c:pt idx="10">
                  <c:v>3278</c:v>
                </c:pt>
                <c:pt idx="11">
                  <c:v>3036</c:v>
                </c:pt>
                <c:pt idx="12">
                  <c:v>4397</c:v>
                </c:pt>
                <c:pt idx="13">
                  <c:v>5925</c:v>
                </c:pt>
                <c:pt idx="14">
                  <c:v>8257</c:v>
                </c:pt>
                <c:pt idx="15">
                  <c:v>10574</c:v>
                </c:pt>
                <c:pt idx="16">
                  <c:v>12989</c:v>
                </c:pt>
                <c:pt idx="17">
                  <c:v>15469</c:v>
                </c:pt>
                <c:pt idx="18">
                  <c:v>15482</c:v>
                </c:pt>
                <c:pt idx="19">
                  <c:v>14996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D4B-42A7-AC98-FB0EB88DBE9D}"/>
            </c:ext>
          </c:extLst>
        </c:ser>
        <c:ser>
          <c:idx val="4"/>
          <c:order val="2"/>
          <c:tx>
            <c:strRef>
              <c:f>Sheet1!$F$1</c:f>
              <c:strCache>
                <c:ptCount val="1"/>
                <c:pt idx="0">
                  <c:v>Synthetic Opioids Other Than Methadone (i.e.  Fentanyl and Related)</c:v>
                </c:pt>
              </c:strCache>
            </c:strRef>
          </c:tx>
          <c:spPr>
            <a:ln w="47625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rgbClr val="00B050"/>
              </a:solidFill>
              <a:ln w="6350">
                <a:solidFill>
                  <a:srgbClr val="00B050"/>
                </a:solidFill>
              </a:ln>
              <a:effectLst/>
            </c:spPr>
          </c:marker>
          <c:cat>
            <c:numRef>
              <c:f>Sheet1!$A$2:$A$21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Sheet1!$F$2:$F$21</c:f>
              <c:numCache>
                <c:formatCode>General</c:formatCode>
                <c:ptCount val="20"/>
                <c:pt idx="0">
                  <c:v>730</c:v>
                </c:pt>
                <c:pt idx="1">
                  <c:v>782</c:v>
                </c:pt>
                <c:pt idx="2">
                  <c:v>957</c:v>
                </c:pt>
                <c:pt idx="3">
                  <c:v>1295</c:v>
                </c:pt>
                <c:pt idx="4">
                  <c:v>1400</c:v>
                </c:pt>
                <c:pt idx="5">
                  <c:v>1664</c:v>
                </c:pt>
                <c:pt idx="6">
                  <c:v>1742</c:v>
                </c:pt>
                <c:pt idx="7">
                  <c:v>2707</c:v>
                </c:pt>
                <c:pt idx="8">
                  <c:v>2213</c:v>
                </c:pt>
                <c:pt idx="9">
                  <c:v>2306</c:v>
                </c:pt>
                <c:pt idx="10">
                  <c:v>2946</c:v>
                </c:pt>
                <c:pt idx="11">
                  <c:v>3007</c:v>
                </c:pt>
                <c:pt idx="12">
                  <c:v>2666</c:v>
                </c:pt>
                <c:pt idx="13">
                  <c:v>2628</c:v>
                </c:pt>
                <c:pt idx="14">
                  <c:v>3105</c:v>
                </c:pt>
                <c:pt idx="15">
                  <c:v>5544</c:v>
                </c:pt>
                <c:pt idx="16">
                  <c:v>9580</c:v>
                </c:pt>
                <c:pt idx="17">
                  <c:v>19413</c:v>
                </c:pt>
                <c:pt idx="18">
                  <c:v>28466</c:v>
                </c:pt>
                <c:pt idx="19">
                  <c:v>31335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D4B-42A7-AC98-FB0EB88DBE9D}"/>
            </c:ext>
          </c:extLst>
        </c:ser>
        <c:ser>
          <c:idx val="0"/>
          <c:order val="3"/>
          <c:tx>
            <c:strRef>
              <c:f>Sheet1!$G$1</c:f>
              <c:strCache>
                <c:ptCount val="1"/>
                <c:pt idx="0">
                  <c:v>Stimulants (predominantly cocaine and methamphetamine)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triangle"/>
            <c:size val="8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Pt>
            <c:idx val="18"/>
            <c:bubble3D val="0"/>
            <c:spPr>
              <a:ln w="31750"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635-4C3E-BB56-4FDC85DA6245}"/>
              </c:ext>
            </c:extLst>
          </c:dPt>
          <c:cat>
            <c:numRef>
              <c:f>Sheet1!$A$2:$A$21</c:f>
              <c:numCache>
                <c:formatCode>General</c:formatCode>
                <c:ptCount val="20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Sheet1!$G$2:$G$21</c:f>
              <c:numCache>
                <c:formatCode>General</c:formatCode>
                <c:ptCount val="20"/>
                <c:pt idx="0">
                  <c:v>4271</c:v>
                </c:pt>
                <c:pt idx="1">
                  <c:v>4017</c:v>
                </c:pt>
                <c:pt idx="2">
                  <c:v>4308</c:v>
                </c:pt>
                <c:pt idx="3">
                  <c:v>5423</c:v>
                </c:pt>
                <c:pt idx="4">
                  <c:v>6215</c:v>
                </c:pt>
                <c:pt idx="5">
                  <c:v>6591</c:v>
                </c:pt>
                <c:pt idx="6">
                  <c:v>7606</c:v>
                </c:pt>
                <c:pt idx="7">
                  <c:v>8668</c:v>
                </c:pt>
                <c:pt idx="8">
                  <c:v>7697</c:v>
                </c:pt>
                <c:pt idx="9">
                  <c:v>6320</c:v>
                </c:pt>
                <c:pt idx="10">
                  <c:v>5824</c:v>
                </c:pt>
                <c:pt idx="11">
                  <c:v>5914</c:v>
                </c:pt>
                <c:pt idx="12">
                  <c:v>6765</c:v>
                </c:pt>
                <c:pt idx="13">
                  <c:v>6879</c:v>
                </c:pt>
                <c:pt idx="14">
                  <c:v>8338</c:v>
                </c:pt>
                <c:pt idx="15">
                  <c:v>9395</c:v>
                </c:pt>
                <c:pt idx="16">
                  <c:v>12122</c:v>
                </c:pt>
                <c:pt idx="17">
                  <c:v>17258</c:v>
                </c:pt>
                <c:pt idx="18">
                  <c:v>23139</c:v>
                </c:pt>
                <c:pt idx="19">
                  <c:v>25877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35-4C3E-BB56-4FDC85DA6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578184"/>
        <c:axId val="1"/>
      </c:lineChart>
      <c:catAx>
        <c:axId val="221578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64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60000" spcFirstLastPara="1" vertOverflow="ellipsis" wrap="square" anchor="ctr" anchorCtr="1"/>
          <a:lstStyle/>
          <a:p>
            <a:pPr>
              <a:defRPr sz="162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2000"/>
          <c:min val="0"/>
        </c:scaling>
        <c:delete val="0"/>
        <c:axPos val="l"/>
        <c:majorGridlines>
          <c:spPr>
            <a:ln w="964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ln w="6427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822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1578184"/>
        <c:crosses val="autoZero"/>
        <c:crossBetween val="between"/>
      </c:valAx>
      <c:spPr>
        <a:noFill/>
        <a:ln w="2571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CD91ABA-F53C-4C94-9A85-03B9C076F9DA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6B0BB3-BD53-4CD8-B90E-DFA861B9BE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6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2EC2B77-A367-47CC-91A2-4AB273C53FD4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0FD681E-F308-4F6B-8269-017B46200C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78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8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446" algn="l" defTabSz="908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8892" algn="l" defTabSz="908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3336" algn="l" defTabSz="908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7722" algn="l" defTabSz="908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2078" algn="l" defTabSz="908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6471" algn="l" defTabSz="908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0880" algn="l" defTabSz="908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5286" algn="l" defTabSz="908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1488" y="696913"/>
            <a:ext cx="6199187" cy="3486150"/>
          </a:xfrm>
          <a:ln/>
        </p:spPr>
      </p:sp>
      <p:sp>
        <p:nvSpPr>
          <p:cNvPr id="89090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9091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39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593A9-E600-8947-A0E2-D65D831EB9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391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466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39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4B4D6-6095-43B4-B6EB-7EC94DEAA1B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ＭＳ Ｐゴシック" pitchFamily="34" charset="-128"/>
                <a:cs typeface="+mn-cs"/>
              </a:rPr>
              <a:pPr marL="0" marR="0" lvl="0" indent="0" algn="r" defTabSz="91391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87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C512F-53BF-4006-B92D-3ACFAB1F24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84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D1D559-BB01-0947-AEC6-FB78A3FC033D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391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0" y="4415792"/>
            <a:ext cx="5658360" cy="288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668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8138" y="698500"/>
            <a:ext cx="6189662" cy="3482975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4838"/>
            <a:ext cx="5029200" cy="4183062"/>
          </a:xfrm>
          <a:noFill/>
          <a:ln/>
        </p:spPr>
        <p:txBody>
          <a:bodyPr lIns="91423" tIns="45710" rIns="91423" bIns="45710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https://projectreporter.nih.gov/project_info_description.cfm?aid=9775669&amp;icde=0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7E79A-386B-3949-83DC-43D056CBF1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329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64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>
              <a:defRPr/>
            </a:pPr>
            <a:endParaRPr lang="en-US" sz="1300" dirty="0"/>
          </a:p>
          <a:p>
            <a:pPr lvl="2">
              <a:defRPr/>
            </a:pP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E75FCA-DA19-4747-89D7-C8354FB50690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135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6D4B8-1E3F-42C5-9E4D-FA4D5B3ADC4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428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0AD3D-7BF8-4498-AE75-4C7F671E92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646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9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46">
              <a:defRPr/>
            </a:pPr>
            <a:fld id="{1DD99336-281E-4F82-9B57-13F9705F03D0}" type="datetimeFigureOut">
              <a:rPr lang="en-US" smtClean="0">
                <a:solidFill>
                  <a:prstClr val="black"/>
                </a:solidFill>
              </a:rPr>
              <a:pPr defTabSz="514346">
                <a:defRPr/>
              </a:pPr>
              <a:t>8/11/2020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46">
              <a:defRPr/>
            </a:pPr>
            <a:fld id="{0416BD4E-44EC-4106-8AA0-E17A80EA05B3}" type="slidenum">
              <a:rPr lang="en-US" smtClean="0">
                <a:solidFill>
                  <a:prstClr val="black"/>
                </a:solidFill>
              </a:rPr>
              <a:pPr defTabSz="5143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4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17526-4560-498B-85EA-B363897D6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8D1AA-5D3C-4F0D-ACDB-E398055279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7B91A3-9702-4062-AC17-357BBB5E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8EA32-C709-4531-8512-E47EA5312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F67B-9B12-4072-9289-95BBE09BFD44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5B0E3-F626-4770-9EB6-62622BB3E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218D-C49C-49C3-9395-F569F434A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24758-32A6-4587-AE61-9860BD2BE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2CFE6-75B0-4D99-B38E-A39BB2B00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EFBDB-3EB5-4C91-BA3B-11C23809E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91D1E-7806-4CAB-89D0-AA7E5B6D6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3AAB2-6CBF-403A-B4F2-ECF645633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8CC721-72E7-45E0-AF5A-0B45A36C47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EAE935-22A8-499F-85BC-5BC0AAD4D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F67B-9B12-4072-9289-95BBE09BFD44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50FA6A-FBF5-4203-A22C-31D67AE2E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4F95A8-7BF7-4B5A-ACA8-E1DF57B56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24758-32A6-4587-AE61-9860BD2BE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1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E49B3-2B4C-479E-B7F1-B8ADB3069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CCB104-2863-4DF1-AFE8-614CC5C5F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F67B-9B12-4072-9289-95BBE09BFD44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4AC19-AC92-4438-90ED-869B94AC2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9D0EA9-9C56-4A9A-A5D0-7B8AB952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24758-32A6-4587-AE61-9860BD2BE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0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997873-CDA5-45DB-8557-B44800EB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F67B-9B12-4072-9289-95BBE09BFD44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9F22B2-13EE-4BA7-9027-02A82B764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8A746-7A74-45AF-AA27-9483612DE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24758-32A6-4587-AE61-9860BD2BE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1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C32D-CC85-432A-B141-198317DB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FAC9F-558B-401B-8F60-BCA618EF4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3AE65-CA6F-431A-9BEE-A19044CBD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341746-107E-4482-A101-C3FDC952D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F67B-9B12-4072-9289-95BBE09BFD44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FD6FA-A7D7-45A2-AC94-B7CAC8B76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CF6C7-961B-4EB7-B417-27C1364F3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24758-32A6-4587-AE61-9860BD2BE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A0374-B3E3-4A36-B914-353FDF6A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E3C8E9-3D8C-4C60-BFD0-ACC9B7A610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2CBD4-D85D-41B2-B080-B31787252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EEC43-A76A-4E32-9715-E6E9C0254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F67B-9B12-4072-9289-95BBE09BFD44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3E58A-E768-43F7-A13B-C175EF86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50A05-7894-4B9F-A08D-EE1A82F18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24758-32A6-4587-AE61-9860BD2BE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0D117-3D69-43B9-971C-2A0342BE3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1697F-DC84-4001-9CEF-2F413D387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CB0A2-2E3E-4AA2-842D-FDA67C875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F67B-9B12-4072-9289-95BBE09BFD44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7D80C-04A8-4537-AC40-375DA891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EC210-B657-4C66-AD7E-B8E7F6E0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24758-32A6-4587-AE61-9860BD2BE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16F44-A5F8-427E-9A31-79E79CA9ED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2CD43-6E52-4EFC-9AB8-E7142B9C2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72E0C-6500-4C8E-968A-D8F89D59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F67B-9B12-4072-9289-95BBE09BFD44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20F0C-285F-497A-AC9A-78618A81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31E04-D151-44D0-9C56-894A46A9B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24758-32A6-4587-AE61-9860BD2BE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EAC4-6112-7B48-8727-2F0E792886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BAD2A-3ED7-1445-9B4C-54794F908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4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4422F-A8D5-466B-A952-E858400B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F7150-AA89-4711-9CDF-05C7A3AF7851}" type="datetimeFigureOut">
              <a:rPr lang="en-US"/>
              <a:pPr>
                <a:defRPr/>
              </a:pPr>
              <a:t>8/11/2020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3A74E-3D62-481B-B717-73532591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630F7-EEF9-43C8-80D3-A2C875A60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E6E1E-CBCF-4950-94BA-77D37398C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8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200"/>
            <a:fld id="{7AF1F7AF-A735-5D45-8F31-B02C48DEA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48200"/>
              <a:t>8/11/2020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200"/>
            <a:fld id="{18906D12-E6EC-764F-8BBB-8A94B179E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48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B6B8-5B3E-4A31-BEC6-8C2C7F14A8E2}" type="datetime1">
              <a:rPr lang="en-US" smtClean="0"/>
              <a:t>8/11/2020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93" y="601379"/>
            <a:ext cx="11262089" cy="121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7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93" y="601382"/>
            <a:ext cx="11262089" cy="55868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2" y="5956141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AFFB2711-9AB3-4B44-B6D4-212A772BFC15}" type="datetime1">
              <a:rPr lang="en-US" smtClean="0"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7" y="1894752"/>
            <a:ext cx="11029615" cy="3678303"/>
          </a:xfrm>
        </p:spPr>
        <p:txBody>
          <a:bodyPr/>
          <a:lstStyle>
            <a:lvl1pPr marL="306000" marR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/>
              <a:buChar char="•"/>
              <a:tabLst/>
              <a:defRPr/>
            </a:lvl1pPr>
          </a:lstStyle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/>
              <a:buChar char="•"/>
              <a:tabLst/>
              <a:defRPr/>
            </a:pPr>
            <a:r>
              <a:rPr lang="en-US" dirty="0"/>
              <a:t>Edit text (click icon below if you want to add object and alt text)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221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05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8E590-6B3E-4E37-9344-4EE7618D13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3C954-285C-4DA4-89E2-292F0DDBA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ACE64-1A05-4CAD-8C6A-8436E6CA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98CB9-4EEB-4E2A-9AD1-CAD5EB4B2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88A6A-F880-4DC8-862F-D3B8653EF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C29C9-9FE7-4174-9F36-58E8C14581B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17410B7-2EE3-4162-B360-1A19D2B0F0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3810000"/>
            <a:chOff x="0" y="0"/>
            <a:chExt cx="5760" cy="2592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1E6FA2A1-CD5E-4C50-BF90-1FDA6513B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244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C262C018-4CAF-425F-854D-FC4D7A3FF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17"/>
              <a:ext cx="5760" cy="75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/>
            </a:p>
          </p:txBody>
        </p:sp>
      </p:grpSp>
      <p:sp>
        <p:nvSpPr>
          <p:cNvPr id="10" name="Text Box 22">
            <a:extLst>
              <a:ext uri="{FF2B5EF4-FFF2-40B4-BE49-F238E27FC236}">
                <a16:creationId xmlns:a16="http://schemas.microsoft.com/office/drawing/2014/main" id="{902CEB5D-F58C-4692-B493-DA799C2E9B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4800" y="2971801"/>
            <a:ext cx="1026160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sz="1800"/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D5F6325A-67E3-45C1-A195-C05027E09B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563938"/>
            <a:ext cx="12192000" cy="1698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9838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4FADD-B127-441E-BFC8-3F3F7189D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B14CC-65B9-4AB2-B955-E0FFE3F8A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BED1E-C9E6-4F24-8C7A-A4EA89BBE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9E58-EFBC-4648-884D-77033098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0333E-B7BC-4D40-A235-9F341AA53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EE8AC-5165-4DA5-9641-BF372FD4D10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8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2EDAD-E2C6-4A4C-A2C2-3D16ADB55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1D4F8-FF53-45E7-ACE1-748AF30AB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ED206-5D38-44AA-8B4C-CE4E3893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B0A8-7C43-4BBF-9CED-93480D29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73242-71E4-49BA-B19A-55C325E7D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50EF7D-C82D-4ACB-8EC8-A2DF6C8EE5F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89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06FC6-965F-42CC-B2D7-A080D632C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D22CB-8DC3-4DDC-8A7A-5DFA71D4C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C56F2-F748-4542-BA56-61A83E23E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EE892-2C4F-49DE-A58C-D01E0560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0615C0-1101-4A88-A8AF-E5BE88EE0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91758-E73F-4FA7-943D-8DD8993B4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66EF8C-EA80-4A3F-B817-5B2A99AFF7D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1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20F21-4299-482E-AF0C-BAA7C4A1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AAE74-4063-480E-991E-1EF3123CD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780813-1816-490F-80A4-C83D565E1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DD7FC4-671E-41D7-A9EF-B4F03F4F5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A88AC-7A7D-4C65-B6B9-AE28F4DE9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78855-2538-45AF-9FB0-D5308406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0E9664-0B13-4B71-BF84-DFFD5E1D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5433A-EFEF-40E3-BF2F-EDF3FD38E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64FE68-F4EA-4E05-9154-87D9AC011B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78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31342-1CEA-43B3-A69B-E35791E03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ED38CE-C08B-40B0-8AAD-EF2562A31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1187C3-449F-459E-B8FE-3CD17AE04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011BE-8AA1-463F-ACDC-A4FCF000E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927F3-A4AD-4983-921A-B6AEA32D377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6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877135-4A06-4084-A9EF-0A340CA5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A92414-F716-43E9-8E73-2053E4CE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7971C-3446-458B-BFDD-949802CE4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D55F36-759A-4BFE-8681-0468A6AD04E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48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59200" y="6357027"/>
            <a:ext cx="2844800" cy="365125"/>
          </a:xfrm>
          <a:prstGeom prst="rect">
            <a:avLst/>
          </a:prstGeom>
        </p:spPr>
        <p:txBody>
          <a:bodyPr lIns="91344" tIns="45672" rIns="91344" bIns="45672"/>
          <a:lstStyle>
            <a:lvl1pPr>
              <a:defRPr/>
            </a:lvl1pPr>
          </a:lstStyle>
          <a:p>
            <a:pPr defTabSz="1083747" eaLnBrk="0" hangingPunct="0">
              <a:defRPr/>
            </a:pPr>
            <a:fld id="{52B560C4-D235-49FF-BFF4-4960C7E593BF}" type="datetimeFigureOut">
              <a:rPr lang="en-US" i="0" smtClean="0"/>
              <a:pPr defTabSz="1083747" eaLnBrk="0" hangingPunct="0">
                <a:defRPr/>
              </a:pPr>
              <a:t>8/11/2020</a:t>
            </a:fld>
            <a:endParaRPr lang="en-US" i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7027"/>
            <a:ext cx="3860800" cy="365125"/>
          </a:xfrm>
          <a:prstGeom prst="rect">
            <a:avLst/>
          </a:prstGeom>
        </p:spPr>
        <p:txBody>
          <a:bodyPr lIns="91344" tIns="45672" rIns="91344" bIns="4567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1083747" eaLnBrk="0" hangingPunct="0">
              <a:defRPr/>
            </a:pPr>
            <a:endParaRPr lang="en-US" sz="2133" i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" y="6357027"/>
            <a:ext cx="2844800" cy="365125"/>
          </a:xfrm>
          <a:prstGeom prst="rect">
            <a:avLst/>
          </a:prstGeom>
        </p:spPr>
        <p:txBody>
          <a:bodyPr lIns="91344" tIns="45672" rIns="91344" bIns="45672"/>
          <a:lstStyle>
            <a:lvl1pPr>
              <a:defRPr/>
            </a:lvl1pPr>
          </a:lstStyle>
          <a:p>
            <a:pPr defTabSz="1083747" eaLnBrk="0" hangingPunct="0">
              <a:defRPr/>
            </a:pPr>
            <a:fld id="{7A9BDBC1-F08F-45CE-8BF5-7B1362B63710}" type="slidenum">
              <a:rPr lang="en-US" i="0" smtClean="0"/>
              <a:pPr defTabSz="1083747" eaLnBrk="0" hangingPunct="0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402066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5A1B-5553-4696-BE25-D8B189862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7709F-0082-4CAE-9C4D-2134083F3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3A7CF-A7F1-4F3E-8B3E-5596E8A42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9B84E-92F3-4F96-9189-A01785CA1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23E5B-D10F-4157-96D3-D469F60F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28B29-5C70-46A0-A13F-493A1033E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B86D1-011B-44E7-8766-1AE48928B83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48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1A45A-653E-4824-8230-E55563C9D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C287E-6E81-4496-916B-847B6FF0CC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1ED47-E756-4576-854A-FD25AB179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46380-AC41-47E0-A439-920929FDF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19A0F-5A45-477C-A215-1419C8C41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E16DA-70C6-47CD-99EA-346F3F52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F5B28-C33A-4EF7-856E-AAC5B50D0F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6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8C20F-5946-4AE9-9F1C-7340E5601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F41C4-46DD-466B-8A56-8BCF25B1B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8F5CB-80B2-412A-8910-0E57E36FD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97788-8545-422A-B9FC-8CA233213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7CFFB-5F7A-49AF-9065-611F42F5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031396-3CC4-4DBE-BEC5-F8D28D61143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44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C15F27-BAD5-4571-8195-AFD62B0731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EA1B8-513A-4DFD-8900-5CB5310D5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1FE11-375C-49A0-82D9-E294ACE42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A1695-380B-4F49-B5D3-E3BD676E4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39D5F-8CDE-4133-8ABE-F995F7F6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DD1CA-FCC5-4F1E-AFB7-203D851DCF0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13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8B162A-819B-C14A-9E2A-AB05EA8785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43434"/>
            <a:ext cx="12192000" cy="10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878489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SzPct val="100000"/>
              <a:buFont typeface="System Font Regular"/>
              <a:buChar char="−"/>
              <a:defRPr/>
            </a:lvl4pPr>
            <a:lvl5pPr marL="2057400" indent="-228600">
              <a:buClr>
                <a:schemeClr val="tx1"/>
              </a:buClr>
              <a:buFont typeface="System Font Regular"/>
              <a:buChar char="&gt;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079007-D943-604D-A3D8-8622358CA0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010954"/>
            <a:ext cx="1371600" cy="685800"/>
          </a:xfrm>
          <a:prstGeom prst="rect">
            <a:avLst/>
          </a:prstGeom>
        </p:spPr>
      </p:pic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C8F13C6C-75E6-BD4E-B645-E8C567F87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022" y="6177449"/>
            <a:ext cx="606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33B08E3-7A67-F449-BAD9-1131F0C352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5387E40-A8D4-FF47-8FD0-62846D6F2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0922" y="6177449"/>
            <a:ext cx="7991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043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7FFCDA-D90B-224F-828F-95223A33D1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58888" y="2435087"/>
            <a:ext cx="5552661" cy="1689652"/>
          </a:xfrm>
        </p:spPr>
        <p:txBody>
          <a:bodyPr anchor="ctr">
            <a:normAutofit/>
          </a:bodyPr>
          <a:lstStyle>
            <a:lvl1pPr algn="l">
              <a:defRPr sz="3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58886" y="4124739"/>
            <a:ext cx="5552661" cy="45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1372B3-A98E-D241-85D4-08001FDED6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7444" y="2824369"/>
            <a:ext cx="1524000" cy="7620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21BEB98-F84E-0547-AEBF-AC18B55FB8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4124738"/>
            <a:ext cx="2357967" cy="4572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7C49E2-999A-E648-9174-DB9D9940836A}"/>
              </a:ext>
            </a:extLst>
          </p:cNvPr>
          <p:cNvSpPr txBox="1"/>
          <p:nvPr userDrawn="1"/>
        </p:nvSpPr>
        <p:spPr>
          <a:xfrm>
            <a:off x="4144261" y="6068633"/>
            <a:ext cx="8047739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NIH HEAL Initiative and Helping to End Addiction Long-term are service marks of the U.S. Department of Health and Human Services.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3D943-87D0-9042-A56F-9D5A8C2C27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431" y="6033667"/>
            <a:ext cx="3531588" cy="49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2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878489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SzPct val="100000"/>
              <a:buFont typeface="System Font Regular"/>
              <a:buChar char="−"/>
              <a:defRPr/>
            </a:lvl4pPr>
            <a:lvl5pPr marL="2057400" indent="-228600">
              <a:buClr>
                <a:schemeClr val="tx1"/>
              </a:buClr>
              <a:buFont typeface="System Font Regular"/>
              <a:buChar char="&gt;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37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3490C5-D05B-B241-A53F-8A9CC20DA7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3746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Font typeface="System Font Regular"/>
              <a:buChar char="−"/>
              <a:defRPr/>
            </a:lvl4pPr>
            <a:lvl5pPr marL="2057400" indent="-228600">
              <a:buClr>
                <a:schemeClr val="tx1"/>
              </a:buClr>
              <a:buFont typeface="System Font Regular"/>
              <a:buChar char="&gt;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0081B73-45F6-E34B-8B7E-786F9947D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3746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 marL="685800" indent="-228600"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tx1"/>
              </a:buClr>
              <a:buFont typeface="System Font Regular"/>
              <a:buChar char="−"/>
              <a:defRPr/>
            </a:lvl4pPr>
            <a:lvl5pPr marL="2057400" indent="-228600">
              <a:buClr>
                <a:schemeClr val="tx1"/>
              </a:buClr>
              <a:buFont typeface="System Font Regular"/>
              <a:buChar char="&gt;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64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05AAAF-68CD-0B4E-A7DB-87F28D634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09990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962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280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1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14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149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52600"/>
            <a:ext cx="508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52600"/>
            <a:ext cx="508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316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559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76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22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Corbe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Corbel" pitchFamily="34" charset="0"/>
              </a:defRPr>
            </a:lvl1pPr>
            <a:lvl2pPr>
              <a:defRPr sz="2800">
                <a:latin typeface="Corbel" pitchFamily="34" charset="0"/>
              </a:defRPr>
            </a:lvl2pPr>
            <a:lvl3pPr>
              <a:defRPr sz="2400">
                <a:latin typeface="Corbel" pitchFamily="34" charset="0"/>
              </a:defRPr>
            </a:lvl3pPr>
            <a:lvl4pPr>
              <a:defRPr sz="2000">
                <a:latin typeface="Corbel" pitchFamily="34" charset="0"/>
              </a:defRPr>
            </a:lvl4pPr>
            <a:lvl5pPr>
              <a:defRPr sz="2000">
                <a:latin typeface="Corbe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Corbe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9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6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89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533400"/>
            <a:ext cx="25908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33400"/>
            <a:ext cx="75692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195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419BD-3508-40E0-8903-4FFE4136B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1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10363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752600"/>
            <a:ext cx="103632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1487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10363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752600"/>
            <a:ext cx="50800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752600"/>
            <a:ext cx="50800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000500"/>
            <a:ext cx="50800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000500"/>
            <a:ext cx="50800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57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10363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752600"/>
            <a:ext cx="103632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6772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4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32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48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33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333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333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86144"/>
            <a:ext cx="2555851" cy="2438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6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4CED-19EF-4B38-B0E6-E49603E70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3"/>
          </a:xfrm>
        </p:spPr>
        <p:txBody>
          <a:bodyPr anchor="t" anchorCtr="1"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99035-4F7F-46B3-9FB2-FD484BFAF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05352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05AEF-E0CB-433F-9A84-9B23255B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3FABE-C1D6-457B-99AD-4BAD2EB4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" name="Picture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3B4D378-E8BA-4584-B5AA-8D7E89E5C9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97" y="4604659"/>
            <a:ext cx="2203576" cy="1527048"/>
          </a:xfrm>
          <a:prstGeom prst="rect">
            <a:avLst/>
          </a:prstGeom>
        </p:spPr>
      </p:pic>
      <p:pic>
        <p:nvPicPr>
          <p:cNvPr id="24" name="Picture 23" descr="A picture containing indoor, cake, ground, stationary&#10;&#10;Description automatically generated">
            <a:extLst>
              <a:ext uri="{FF2B5EF4-FFF2-40B4-BE49-F238E27FC236}">
                <a16:creationId xmlns:a16="http://schemas.microsoft.com/office/drawing/2014/main" id="{CF86B5F9-EA15-4ABE-BCD4-7D82D9AAE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r="17775"/>
          <a:stretch/>
        </p:blipFill>
        <p:spPr>
          <a:xfrm>
            <a:off x="0" y="4604659"/>
            <a:ext cx="1872343" cy="15270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2A9BC83-AC19-496F-B547-797192F30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824" t="1010" r="22555" b="-1010"/>
          <a:stretch/>
        </p:blipFill>
        <p:spPr>
          <a:xfrm>
            <a:off x="9801584" y="4604659"/>
            <a:ext cx="2390416" cy="1527048"/>
          </a:xfrm>
          <a:prstGeom prst="rect">
            <a:avLst/>
          </a:prstGeom>
        </p:spPr>
      </p:pic>
      <p:pic>
        <p:nvPicPr>
          <p:cNvPr id="36" name="Picture 35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B0929147-4633-4EC4-8F87-1730739A71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43" y="4604659"/>
            <a:ext cx="1862255" cy="1527048"/>
          </a:xfrm>
          <a:prstGeom prst="rect">
            <a:avLst/>
          </a:prstGeom>
        </p:spPr>
      </p:pic>
      <p:pic>
        <p:nvPicPr>
          <p:cNvPr id="40" name="Picture 39" descr="A person lying on a bed&#10;&#10;Description automatically generated">
            <a:extLst>
              <a:ext uri="{FF2B5EF4-FFF2-40B4-BE49-F238E27FC236}">
                <a16:creationId xmlns:a16="http://schemas.microsoft.com/office/drawing/2014/main" id="{11DDF467-31DA-44FE-A5B7-6D29A70A40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73" y="4604659"/>
            <a:ext cx="1659835" cy="1527048"/>
          </a:xfrm>
          <a:prstGeom prst="rect">
            <a:avLst/>
          </a:prstGeom>
        </p:spPr>
      </p:pic>
      <p:pic>
        <p:nvPicPr>
          <p:cNvPr id="42" name="Picture 41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1A94B984-061B-43B7-AAB6-79B9111D84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09" y="4604659"/>
            <a:ext cx="2311348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E380-2E98-434D-9836-37091F633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173D3-EB38-44CC-89F9-0E499C318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12463-E156-4794-B4DA-250238AB2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2D1BC-4628-4BD9-AE7E-1FB426859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90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3A670-321A-4C59-93F1-0C756E928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6F7F3-D2A0-4F87-92B2-E93EBE817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448"/>
            <a:ext cx="5181600" cy="488289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34FFF-603E-4850-AE90-39DD8967D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448"/>
            <a:ext cx="5181600" cy="48828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23E86-0EB8-4411-880B-202AA869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372B1-2AEB-438C-A8C5-CB4A8FDCC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94AAD-E919-4CFE-BE0B-142025EF0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058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9AF91-5500-47E4-B895-69A1ADE93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29844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33E16-4105-43E4-996D-119BD4FD7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180187"/>
            <a:ext cx="5157787" cy="39006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F7C078-70DC-4031-A632-C68120FED5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29844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7BD3B1-1FC3-4634-9D58-24D5B9394B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180187"/>
            <a:ext cx="5183188" cy="39006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9D85D-5B34-4CDB-912D-791E1E65A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C3F9C0-62C5-48BF-A1A9-9F171939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E6F93-30FB-42F1-A34B-8D6E0956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059CF-B6D5-4778-9413-77EEB609F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D3987-80EB-42E5-92BE-02FA5786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7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E6F93-30FB-42F1-A34B-8D6E0956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059CF-B6D5-4778-9413-77EEB609F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D3987-80EB-42E5-92BE-02FA5786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7D30BE-6791-4376-8C7B-1F532C2A604D}"/>
              </a:ext>
            </a:extLst>
          </p:cNvPr>
          <p:cNvSpPr/>
          <p:nvPr userDrawn="1"/>
        </p:nvSpPr>
        <p:spPr>
          <a:xfrm>
            <a:off x="0" y="5852160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228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5028F-C17A-492E-985C-852A78454A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6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297699-EE72-4B98-A6AD-477FF688D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07AED-F68B-4606-B442-34EC7000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7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68C71-704A-44F6-8597-656EF00AB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32114"/>
            <a:ext cx="3932237" cy="925287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BEB64-9E12-4A7F-9CC7-586344331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32113"/>
            <a:ext cx="6172200" cy="47289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4130B-2EBE-45D9-86E9-D267C182B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A9684-27AC-40F7-B261-04A493BF7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7EBA4-F8B2-440F-AFDE-2B3B85F38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90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CA786-11DE-45ED-A8E4-C9E7FD8C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10344"/>
            <a:ext cx="3932237" cy="947057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148DD8-17C0-4244-A3AF-158E393EF5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10343"/>
            <a:ext cx="6172200" cy="4750708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FEC19-8A0B-4D06-8A0C-4DD5BA5B4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7D74B-F912-426A-AA2B-CC1DEE43F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B7363-6F5F-4478-81E1-EAD46E6E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5EBE-7D91-4441-B4A2-3ABCB39466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4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25059" y="381000"/>
            <a:ext cx="9099551" cy="182245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222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FC102D-C8DD-4E6F-BF6A-C8008A1AB1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53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0D482A-1ED4-4CF5-9274-F5150F24D8E4}"/>
              </a:ext>
            </a:extLst>
          </p:cNvPr>
          <p:cNvSpPr/>
          <p:nvPr userDrawn="1"/>
        </p:nvSpPr>
        <p:spPr bwMode="auto">
          <a:xfrm>
            <a:off x="0" y="1925638"/>
            <a:ext cx="12192000" cy="1644650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66000">
                <a:schemeClr val="bg1">
                  <a:lumMod val="50000"/>
                </a:schemeClr>
              </a:gs>
              <a:gs pos="29000">
                <a:schemeClr val="bg1">
                  <a:lumMod val="50000"/>
                </a:schemeClr>
              </a:gs>
              <a:gs pos="93000">
                <a:schemeClr val="bg1">
                  <a:lumMod val="65000"/>
                </a:schemeClr>
              </a:gs>
            </a:gsLst>
            <a:lin ang="4440000" scaled="0"/>
          </a:gra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414AC91C-C467-4B3D-9AA9-6B5EA3257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968500"/>
            <a:ext cx="64135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NIH_NIMH_Master_Logo_Rev.png">
            <a:extLst>
              <a:ext uri="{FF2B5EF4-FFF2-40B4-BE49-F238E27FC236}">
                <a16:creationId xmlns:a16="http://schemas.microsoft.com/office/drawing/2014/main" id="{50706D00-342A-49D3-A9AA-9D4A397953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938" y="6142038"/>
            <a:ext cx="19208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HHS Logo-rev.png">
            <a:extLst>
              <a:ext uri="{FF2B5EF4-FFF2-40B4-BE49-F238E27FC236}">
                <a16:creationId xmlns:a16="http://schemas.microsoft.com/office/drawing/2014/main" id="{A0BC2A3A-35C2-4EF7-A75B-E0E478E37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138" y="5976938"/>
            <a:ext cx="8223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A4103815-D285-434C-8822-705FBDB76C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5025"/>
            <a:ext cx="12922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82C7F1DA-2F2F-4C30-9691-EACDD735D9A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2105025"/>
            <a:ext cx="12922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290A99-6E5D-46F9-BCB2-6D8163AABB9A}"/>
              </a:ext>
            </a:extLst>
          </p:cNvPr>
          <p:cNvCxnSpPr/>
          <p:nvPr userDrawn="1"/>
        </p:nvCxnSpPr>
        <p:spPr bwMode="auto">
          <a:xfrm>
            <a:off x="0" y="1925638"/>
            <a:ext cx="12192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AD2F24-3B4E-4C2C-A4FC-A22706081660}"/>
              </a:ext>
            </a:extLst>
          </p:cNvPr>
          <p:cNvCxnSpPr/>
          <p:nvPr userDrawn="1"/>
        </p:nvCxnSpPr>
        <p:spPr bwMode="auto">
          <a:xfrm>
            <a:off x="0" y="3571875"/>
            <a:ext cx="12192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5" name="Picture 16">
            <a:extLst>
              <a:ext uri="{FF2B5EF4-FFF2-40B4-BE49-F238E27FC236}">
                <a16:creationId xmlns:a16="http://schemas.microsoft.com/office/drawing/2014/main" id="{F7E7263A-9242-4A6E-A72F-CA5B45E6568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2105025"/>
            <a:ext cx="12858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D67928EB-CBE9-4DFE-9B32-856B681C453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2106613"/>
            <a:ext cx="12922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88765" y="2074880"/>
            <a:ext cx="6434419" cy="1321454"/>
          </a:xfrm>
          <a:prstGeom prst="rect">
            <a:avLst/>
          </a:prstGeom>
        </p:spPr>
        <p:txBody>
          <a:bodyPr/>
          <a:lstStyle>
            <a:lvl1pPr indent="0" algn="l">
              <a:lnSpc>
                <a:spcPct val="100000"/>
              </a:lnSpc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488406" y="3720949"/>
            <a:ext cx="4705460" cy="17050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339725" indent="0">
              <a:buNone/>
              <a:defRPr i="1"/>
            </a:lvl2pPr>
            <a:lvl3pPr marL="749300" indent="0">
              <a:buNone/>
              <a:defRPr>
                <a:solidFill>
                  <a:srgbClr val="FFFFFF"/>
                </a:solidFill>
              </a:defRPr>
            </a:lvl3pPr>
            <a:lvl4pPr marL="1079500" indent="0">
              <a:buNone/>
              <a:defRPr>
                <a:solidFill>
                  <a:srgbClr val="FFFFFF"/>
                </a:solidFill>
              </a:defRPr>
            </a:lvl4pPr>
            <a:lvl5pPr marL="13716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834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E6F93-30FB-42F1-A34B-8D6E0956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059CF-B6D5-4778-9413-77EEB609F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D3987-80EB-42E5-92BE-02FA5786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15EBE-7D91-4441-B4A2-3ABCB3946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7D30BE-6791-4376-8C7B-1F532C2A604D}"/>
              </a:ext>
            </a:extLst>
          </p:cNvPr>
          <p:cNvSpPr/>
          <p:nvPr userDrawn="1"/>
        </p:nvSpPr>
        <p:spPr>
          <a:xfrm>
            <a:off x="0" y="5852160"/>
            <a:ext cx="12192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90DC96-B43A-47AD-A995-78DE434160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671639"/>
            <a:ext cx="10515600" cy="4841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0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3690938"/>
            <a:chOff x="0" y="0"/>
            <a:chExt cx="5760" cy="2511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2449"/>
            </a:xfrm>
            <a:prstGeom prst="rect">
              <a:avLst/>
            </a:prstGeom>
            <a:solidFill>
              <a:srgbClr val="00206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0" y="2436"/>
              <a:ext cx="5760" cy="75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304800" y="2971801"/>
            <a:ext cx="1026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/>
          </a:p>
        </p:txBody>
      </p:sp>
      <p:sp>
        <p:nvSpPr>
          <p:cNvPr id="4097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304800" y="1828801"/>
            <a:ext cx="10363200" cy="7842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75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203200" y="4114800"/>
            <a:ext cx="5892800" cy="1752600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29350"/>
            <a:ext cx="2844800" cy="47625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28000" y="6305550"/>
            <a:ext cx="3860800" cy="476250"/>
          </a:xfrm>
        </p:spPr>
        <p:txBody>
          <a:bodyPr/>
          <a:lstStyle>
            <a:lvl1pPr algn="l">
              <a:defRPr sz="1800" b="1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NIDA Office of Management</a:t>
            </a:r>
          </a:p>
        </p:txBody>
      </p:sp>
      <p:grpSp>
        <p:nvGrpSpPr>
          <p:cNvPr id="11" name="Group 2"/>
          <p:cNvGrpSpPr>
            <a:grpSpLocks/>
          </p:cNvGrpSpPr>
          <p:nvPr userDrawn="1"/>
        </p:nvGrpSpPr>
        <p:grpSpPr bwMode="auto">
          <a:xfrm>
            <a:off x="0" y="0"/>
            <a:ext cx="12192000" cy="3690938"/>
            <a:chOff x="0" y="0"/>
            <a:chExt cx="5760" cy="2511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2449"/>
            </a:xfrm>
            <a:prstGeom prst="rect">
              <a:avLst/>
            </a:prstGeom>
            <a:solidFill>
              <a:srgbClr val="00206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2436"/>
              <a:ext cx="5760" cy="75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14" name="Text Box 22"/>
          <p:cNvSpPr txBox="1">
            <a:spLocks noChangeArrowheads="1"/>
          </p:cNvSpPr>
          <p:nvPr userDrawn="1"/>
        </p:nvSpPr>
        <p:spPr bwMode="auto">
          <a:xfrm>
            <a:off x="304800" y="2971801"/>
            <a:ext cx="1026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1440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381750"/>
            <a:ext cx="47752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ECAB4-4297-4298-B14C-E9072308E2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381750"/>
            <a:ext cx="47752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4F1D5-9088-45C2-8393-12D71767EF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4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93838"/>
            <a:ext cx="5384800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93838"/>
            <a:ext cx="5384800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381750"/>
            <a:ext cx="47752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2D284-82BF-4A2C-81FA-7737A287CB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55F8-11F4-4204-9B21-6F3B481D4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69A74-680F-402C-97B5-43FA73004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12B0-E486-4357-964D-0AB542A34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F67B-9B12-4072-9289-95BBE09BFD44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AEA49-B030-40C4-942A-D9B86C846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E58B8-3E74-4EB3-A9B1-52CEDB41A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24758-32A6-4587-AE61-9860BD2BE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5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381750"/>
            <a:ext cx="47752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F7EF3-AE8F-4A4A-81EB-320271D788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381750"/>
            <a:ext cx="47752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25D48-3244-46A5-BC81-BC9E15A1CD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5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381750"/>
            <a:ext cx="47752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38824-575F-422D-A397-70460A4392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6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381750"/>
            <a:ext cx="47752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BB32C-13D2-4291-B754-309F73B434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2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381750"/>
            <a:ext cx="47752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F5984-A221-4349-85A6-5F7F820AE3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6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381750"/>
            <a:ext cx="47752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32B05-EAB6-4AAB-AD1A-FDF96238F6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381750"/>
            <a:ext cx="47752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C4AF3-AAA8-47D6-84E1-3D2ACB2C7D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5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A9641-C6E2-4680-83A5-4DF299504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57529-9096-409A-91FF-EB4C736B8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E456B-ED2A-488E-851A-0207AAEA5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F67B-9B12-4072-9289-95BBE09BFD44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4E604-37AF-4B3E-BDEC-D807A344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60CAD-205F-4DA9-8F1A-F2754EA4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24758-32A6-4587-AE61-9860BD2BE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9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05E94-BD14-4ED8-8C2D-B68D9B6A4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AF4B0-49F5-452B-B0B6-8C5AC9A64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DDC9A-272F-426F-92F5-5936FE5E7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F67B-9B12-4072-9289-95BBE09BFD44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9D0E1-DE3D-4620-A4EF-A56D8D4CA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D9B3F-B34F-46FD-A2A2-20706406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24758-32A6-4587-AE61-9860BD2BE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1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Placeholder 1"/>
          <p:cNvSpPr>
            <a:spLocks noGrp="1"/>
          </p:cNvSpPr>
          <p:nvPr>
            <p:ph type="title"/>
          </p:nvPr>
        </p:nvSpPr>
        <p:spPr bwMode="auto">
          <a:xfrm>
            <a:off x="686742" y="274637"/>
            <a:ext cx="123444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9" tIns="45414" rIns="90889" bIns="454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6742" y="1600206"/>
            <a:ext cx="1234440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9" tIns="45414" rIns="90889" bIns="454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6742" y="6356617"/>
            <a:ext cx="3200401" cy="365125"/>
          </a:xfrm>
          <a:prstGeom prst="rect">
            <a:avLst/>
          </a:prstGeom>
        </p:spPr>
        <p:txBody>
          <a:bodyPr vert="horz" wrap="square" lIns="90889" tIns="45414" rIns="90889" bIns="45414" numCol="1" anchor="ctr" anchorCtr="0" compatLnSpc="1">
            <a:prstTxWarp prst="textNoShape">
              <a:avLst/>
            </a:prstTxWarp>
          </a:bodyPr>
          <a:lstStyle>
            <a:lvl1pPr>
              <a:defRPr sz="949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718155" fontAlgn="base">
              <a:spcBef>
                <a:spcPct val="0"/>
              </a:spcBef>
              <a:spcAft>
                <a:spcPct val="0"/>
              </a:spcAft>
              <a:defRPr/>
            </a:pPr>
            <a:fld id="{FF2B9170-4B3C-46E8-8171-0019BA4824BA}" type="datetime1">
              <a:rPr lang="en-US" smtClean="0">
                <a:ea typeface="ＭＳ Ｐゴシック" pitchFamily="-84" charset="-128"/>
              </a:rPr>
              <a:pPr defTabSz="718155" fontAlgn="base">
                <a:spcBef>
                  <a:spcPct val="0"/>
                </a:spcBef>
                <a:spcAft>
                  <a:spcPct val="0"/>
                </a:spcAft>
                <a:defRPr/>
              </a:pPr>
              <a:t>8/11/2020</a:t>
            </a:fld>
            <a:endParaRPr lang="en-US">
              <a:ea typeface="ＭＳ Ｐゴシック" pitchFamily="-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772" y="6356617"/>
            <a:ext cx="4342459" cy="365125"/>
          </a:xfrm>
          <a:prstGeom prst="rect">
            <a:avLst/>
          </a:prstGeom>
        </p:spPr>
        <p:txBody>
          <a:bodyPr vert="horz" lIns="90889" tIns="45414" rIns="90889" bIns="454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49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718155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42" y="6356617"/>
            <a:ext cx="3200401" cy="365125"/>
          </a:xfrm>
          <a:prstGeom prst="rect">
            <a:avLst/>
          </a:prstGeom>
        </p:spPr>
        <p:txBody>
          <a:bodyPr vert="horz" wrap="square" lIns="90889" tIns="45414" rIns="90889" bIns="45414" numCol="1" anchor="ctr" anchorCtr="0" compatLnSpc="1">
            <a:prstTxWarp prst="textNoShape">
              <a:avLst/>
            </a:prstTxWarp>
          </a:bodyPr>
          <a:lstStyle>
            <a:lvl1pPr algn="r">
              <a:defRPr sz="949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718155" fontAlgn="base">
              <a:spcBef>
                <a:spcPct val="0"/>
              </a:spcBef>
              <a:spcAft>
                <a:spcPct val="0"/>
              </a:spcAft>
              <a:defRPr/>
            </a:pPr>
            <a:fld id="{42B25419-0272-49B7-B450-3654CEA7AB56}" type="slidenum">
              <a:rPr lang="en-US" smtClean="0">
                <a:ea typeface="ＭＳ Ｐゴシック" pitchFamily="-84" charset="-128"/>
              </a:rPr>
              <a:pPr defTabSz="71815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295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8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76" kern="1200">
          <a:solidFill>
            <a:schemeClr val="tx1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76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76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76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76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5pPr>
      <a:lvl6pPr marL="359078" algn="ctr" rtl="0" fontAlgn="base">
        <a:spcBef>
          <a:spcPct val="0"/>
        </a:spcBef>
        <a:spcAft>
          <a:spcPct val="0"/>
        </a:spcAft>
        <a:defRPr sz="3476">
          <a:solidFill>
            <a:schemeClr val="tx1"/>
          </a:solidFill>
          <a:latin typeface="Calibri" pitchFamily="34" charset="0"/>
        </a:defRPr>
      </a:lvl6pPr>
      <a:lvl7pPr marL="718155" algn="ctr" rtl="0" fontAlgn="base">
        <a:spcBef>
          <a:spcPct val="0"/>
        </a:spcBef>
        <a:spcAft>
          <a:spcPct val="0"/>
        </a:spcAft>
        <a:defRPr sz="3476">
          <a:solidFill>
            <a:schemeClr val="tx1"/>
          </a:solidFill>
          <a:latin typeface="Calibri" pitchFamily="34" charset="0"/>
        </a:defRPr>
      </a:lvl7pPr>
      <a:lvl8pPr marL="1077230" algn="ctr" rtl="0" fontAlgn="base">
        <a:spcBef>
          <a:spcPct val="0"/>
        </a:spcBef>
        <a:spcAft>
          <a:spcPct val="0"/>
        </a:spcAft>
        <a:defRPr sz="3476">
          <a:solidFill>
            <a:schemeClr val="tx1"/>
          </a:solidFill>
          <a:latin typeface="Calibri" pitchFamily="34" charset="0"/>
        </a:defRPr>
      </a:lvl8pPr>
      <a:lvl9pPr marL="1436261" algn="ctr" rtl="0" fontAlgn="base">
        <a:spcBef>
          <a:spcPct val="0"/>
        </a:spcBef>
        <a:spcAft>
          <a:spcPct val="0"/>
        </a:spcAft>
        <a:defRPr sz="3476">
          <a:solidFill>
            <a:schemeClr val="tx1"/>
          </a:solidFill>
          <a:latin typeface="Calibri" pitchFamily="34" charset="0"/>
        </a:defRPr>
      </a:lvl9pPr>
    </p:titleStyle>
    <p:bodyStyle>
      <a:lvl1pPr marL="269309" indent="-26930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28" kern="1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583410" indent="-22433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13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97621" indent="-17953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96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56672" indent="-17953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8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615715" indent="-17953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8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974767" indent="-179538" algn="l" defTabSz="718155" rtl="0" eaLnBrk="1" latinLnBrk="0" hangingPunct="1">
        <a:spcBef>
          <a:spcPct val="20000"/>
        </a:spcBef>
        <a:buFont typeface="Arial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333813" indent="-179538" algn="l" defTabSz="718155" rtl="0" eaLnBrk="1" latinLnBrk="0" hangingPunct="1">
        <a:spcBef>
          <a:spcPct val="20000"/>
        </a:spcBef>
        <a:buFont typeface="Arial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2692849" indent="-179538" algn="l" defTabSz="718155" rtl="0" eaLnBrk="1" latinLnBrk="0" hangingPunct="1">
        <a:spcBef>
          <a:spcPct val="20000"/>
        </a:spcBef>
        <a:buFont typeface="Arial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051878" indent="-179538" algn="l" defTabSz="718155" rtl="0" eaLnBrk="1" latinLnBrk="0" hangingPunct="1">
        <a:spcBef>
          <a:spcPct val="20000"/>
        </a:spcBef>
        <a:buFont typeface="Arial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1pPr>
      <a:lvl2pPr marL="359078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2pPr>
      <a:lvl3pPr marL="718155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077230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4pPr>
      <a:lvl5pPr marL="1436261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5pPr>
      <a:lvl6pPr marL="1795267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6pPr>
      <a:lvl7pPr marL="2154302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7pPr>
      <a:lvl8pPr marL="2513351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8pPr>
      <a:lvl9pPr marL="2872397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1036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52600"/>
            <a:ext cx="10363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3535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29" r:id="rId1"/>
    <p:sldLayoutId id="2147485230" r:id="rId2"/>
    <p:sldLayoutId id="2147485231" r:id="rId3"/>
    <p:sldLayoutId id="2147485232" r:id="rId4"/>
    <p:sldLayoutId id="2147485233" r:id="rId5"/>
    <p:sldLayoutId id="2147485234" r:id="rId6"/>
    <p:sldLayoutId id="2147485235" r:id="rId7"/>
    <p:sldLayoutId id="2147485236" r:id="rId8"/>
    <p:sldLayoutId id="2147485237" r:id="rId9"/>
    <p:sldLayoutId id="2147485238" r:id="rId10"/>
    <p:sldLayoutId id="2147485239" r:id="rId11"/>
    <p:sldLayoutId id="2147485240" r:id="rId12"/>
    <p:sldLayoutId id="2147485241" r:id="rId13"/>
    <p:sldLayoutId id="214748524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rbe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rbe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rbe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rbe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Placeholder 1"/>
          <p:cNvSpPr>
            <a:spLocks noGrp="1"/>
          </p:cNvSpPr>
          <p:nvPr>
            <p:ph type="title"/>
          </p:nvPr>
        </p:nvSpPr>
        <p:spPr bwMode="auto">
          <a:xfrm>
            <a:off x="686742" y="274637"/>
            <a:ext cx="123444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9" tIns="45414" rIns="90889" bIns="454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6742" y="1600206"/>
            <a:ext cx="1234440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9" tIns="45414" rIns="90889" bIns="454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6742" y="6356617"/>
            <a:ext cx="3200401" cy="365125"/>
          </a:xfrm>
          <a:prstGeom prst="rect">
            <a:avLst/>
          </a:prstGeom>
        </p:spPr>
        <p:txBody>
          <a:bodyPr vert="horz" wrap="square" lIns="90889" tIns="45414" rIns="90889" bIns="45414" numCol="1" anchor="ctr" anchorCtr="0" compatLnSpc="1">
            <a:prstTxWarp prst="textNoShape">
              <a:avLst/>
            </a:prstTxWarp>
          </a:bodyPr>
          <a:lstStyle>
            <a:lvl1pPr>
              <a:defRPr sz="949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718155" fontAlgn="base">
              <a:spcBef>
                <a:spcPct val="0"/>
              </a:spcBef>
              <a:spcAft>
                <a:spcPct val="0"/>
              </a:spcAft>
              <a:defRPr/>
            </a:pPr>
            <a:fld id="{FF2B9170-4B3C-46E8-8171-0019BA4824BA}" type="datetime1">
              <a:rPr lang="en-US" smtClean="0">
                <a:ea typeface="ＭＳ Ｐゴシック" pitchFamily="-84" charset="-128"/>
              </a:rPr>
              <a:pPr defTabSz="718155" fontAlgn="base">
                <a:spcBef>
                  <a:spcPct val="0"/>
                </a:spcBef>
                <a:spcAft>
                  <a:spcPct val="0"/>
                </a:spcAft>
                <a:defRPr/>
              </a:pPr>
              <a:t>8/11/2020</a:t>
            </a:fld>
            <a:endParaRPr lang="en-US">
              <a:ea typeface="ＭＳ Ｐゴシック" pitchFamily="-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772" y="6356617"/>
            <a:ext cx="4342459" cy="365125"/>
          </a:xfrm>
          <a:prstGeom prst="rect">
            <a:avLst/>
          </a:prstGeom>
        </p:spPr>
        <p:txBody>
          <a:bodyPr vert="horz" lIns="90889" tIns="45414" rIns="90889" bIns="454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49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718155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42" y="6356617"/>
            <a:ext cx="3200401" cy="365125"/>
          </a:xfrm>
          <a:prstGeom prst="rect">
            <a:avLst/>
          </a:prstGeom>
        </p:spPr>
        <p:txBody>
          <a:bodyPr vert="horz" wrap="square" lIns="90889" tIns="45414" rIns="90889" bIns="45414" numCol="1" anchor="ctr" anchorCtr="0" compatLnSpc="1">
            <a:prstTxWarp prst="textNoShape">
              <a:avLst/>
            </a:prstTxWarp>
          </a:bodyPr>
          <a:lstStyle>
            <a:lvl1pPr algn="r">
              <a:defRPr sz="949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718155" fontAlgn="base">
              <a:spcBef>
                <a:spcPct val="0"/>
              </a:spcBef>
              <a:spcAft>
                <a:spcPct val="0"/>
              </a:spcAft>
              <a:defRPr/>
            </a:pPr>
            <a:fld id="{42B25419-0272-49B7-B450-3654CEA7AB56}" type="slidenum">
              <a:rPr lang="en-US" smtClean="0">
                <a:ea typeface="ＭＳ Ｐゴシック" pitchFamily="-84" charset="-128"/>
              </a:rPr>
              <a:pPr defTabSz="71815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726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5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76" kern="1200">
          <a:solidFill>
            <a:schemeClr val="tx1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76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76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76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76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5pPr>
      <a:lvl6pPr marL="359078" algn="ctr" rtl="0" fontAlgn="base">
        <a:spcBef>
          <a:spcPct val="0"/>
        </a:spcBef>
        <a:spcAft>
          <a:spcPct val="0"/>
        </a:spcAft>
        <a:defRPr sz="3476">
          <a:solidFill>
            <a:schemeClr val="tx1"/>
          </a:solidFill>
          <a:latin typeface="Calibri" pitchFamily="34" charset="0"/>
        </a:defRPr>
      </a:lvl6pPr>
      <a:lvl7pPr marL="718155" algn="ctr" rtl="0" fontAlgn="base">
        <a:spcBef>
          <a:spcPct val="0"/>
        </a:spcBef>
        <a:spcAft>
          <a:spcPct val="0"/>
        </a:spcAft>
        <a:defRPr sz="3476">
          <a:solidFill>
            <a:schemeClr val="tx1"/>
          </a:solidFill>
          <a:latin typeface="Calibri" pitchFamily="34" charset="0"/>
        </a:defRPr>
      </a:lvl7pPr>
      <a:lvl8pPr marL="1077230" algn="ctr" rtl="0" fontAlgn="base">
        <a:spcBef>
          <a:spcPct val="0"/>
        </a:spcBef>
        <a:spcAft>
          <a:spcPct val="0"/>
        </a:spcAft>
        <a:defRPr sz="3476">
          <a:solidFill>
            <a:schemeClr val="tx1"/>
          </a:solidFill>
          <a:latin typeface="Calibri" pitchFamily="34" charset="0"/>
        </a:defRPr>
      </a:lvl8pPr>
      <a:lvl9pPr marL="1436261" algn="ctr" rtl="0" fontAlgn="base">
        <a:spcBef>
          <a:spcPct val="0"/>
        </a:spcBef>
        <a:spcAft>
          <a:spcPct val="0"/>
        </a:spcAft>
        <a:defRPr sz="3476">
          <a:solidFill>
            <a:schemeClr val="tx1"/>
          </a:solidFill>
          <a:latin typeface="Calibri" pitchFamily="34" charset="0"/>
        </a:defRPr>
      </a:lvl9pPr>
    </p:titleStyle>
    <p:bodyStyle>
      <a:lvl1pPr marL="269309" indent="-26930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28" kern="1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583410" indent="-22433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13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97621" indent="-17953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96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56672" indent="-17953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8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615715" indent="-17953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8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974767" indent="-179538" algn="l" defTabSz="718155" rtl="0" eaLnBrk="1" latinLnBrk="0" hangingPunct="1">
        <a:spcBef>
          <a:spcPct val="20000"/>
        </a:spcBef>
        <a:buFont typeface="Arial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333813" indent="-179538" algn="l" defTabSz="718155" rtl="0" eaLnBrk="1" latinLnBrk="0" hangingPunct="1">
        <a:spcBef>
          <a:spcPct val="20000"/>
        </a:spcBef>
        <a:buFont typeface="Arial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2692849" indent="-179538" algn="l" defTabSz="718155" rtl="0" eaLnBrk="1" latinLnBrk="0" hangingPunct="1">
        <a:spcBef>
          <a:spcPct val="20000"/>
        </a:spcBef>
        <a:buFont typeface="Arial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051878" indent="-179538" algn="l" defTabSz="718155" rtl="0" eaLnBrk="1" latinLnBrk="0" hangingPunct="1">
        <a:spcBef>
          <a:spcPct val="20000"/>
        </a:spcBef>
        <a:buFont typeface="Arial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1pPr>
      <a:lvl2pPr marL="359078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2pPr>
      <a:lvl3pPr marL="718155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077230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4pPr>
      <a:lvl5pPr marL="1436261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5pPr>
      <a:lvl6pPr marL="1795267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6pPr>
      <a:lvl7pPr marL="2154302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7pPr>
      <a:lvl8pPr marL="2513351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8pPr>
      <a:lvl9pPr marL="2872397" algn="l" defTabSz="718155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40220D-4DE3-43FF-A0B5-3A16377D801E}"/>
              </a:ext>
            </a:extLst>
          </p:cNvPr>
          <p:cNvSpPr/>
          <p:nvPr userDrawn="1"/>
        </p:nvSpPr>
        <p:spPr>
          <a:xfrm>
            <a:off x="0" y="0"/>
            <a:ext cx="12192000" cy="10058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A9EBC-B9C3-4CC3-B06F-104EC4BB8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32" y="0"/>
            <a:ext cx="10960768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6C003-2209-410B-8345-12A696859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032" y="1295401"/>
            <a:ext cx="10960768" cy="488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D9BEA-2402-498E-BD8E-D2FDBCE41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73153-6572-4011-8EBD-CDF2880D6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15EBE-7D91-4441-B4A2-3ABCB39466D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7D3C079A-DFB7-4517-9308-567C4D6363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2" y="6281755"/>
            <a:ext cx="2834640" cy="4397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F0E03E-725F-4CDC-A2ED-FD6A502577F1}"/>
              </a:ext>
            </a:extLst>
          </p:cNvPr>
          <p:cNvSpPr/>
          <p:nvPr userDrawn="1"/>
        </p:nvSpPr>
        <p:spPr>
          <a:xfrm>
            <a:off x="0" y="6172199"/>
            <a:ext cx="12192000" cy="914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692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7" r:id="rId1"/>
    <p:sldLayoutId id="2147485248" r:id="rId2"/>
    <p:sldLayoutId id="2147485249" r:id="rId3"/>
    <p:sldLayoutId id="2147485250" r:id="rId4"/>
    <p:sldLayoutId id="2147485251" r:id="rId5"/>
    <p:sldLayoutId id="2147485252" r:id="rId6"/>
    <p:sldLayoutId id="2147485253" r:id="rId7"/>
    <p:sldLayoutId id="2147485254" r:id="rId8"/>
    <p:sldLayoutId id="2147485255" r:id="rId9"/>
    <p:sldLayoutId id="2147485256" r:id="rId10"/>
    <p:sldLayoutId id="2147485257" r:id="rId11"/>
    <p:sldLayoutId id="2147485258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93838"/>
            <a:ext cx="109728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81750"/>
            <a:ext cx="2844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400800"/>
            <a:ext cx="1422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pPr>
              <a:defRPr/>
            </a:pPr>
            <a:fld id="{CCD553BB-346C-4F4E-95D6-C7B5E0D4D9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6096000" y="152400"/>
            <a:ext cx="6096000" cy="76200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152400"/>
            <a:ext cx="6096000" cy="76200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4843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2" r:id="rId1"/>
    <p:sldLayoutId id="2147485273" r:id="rId2"/>
    <p:sldLayoutId id="2147485274" r:id="rId3"/>
    <p:sldLayoutId id="2147485275" r:id="rId4"/>
    <p:sldLayoutId id="2147485276" r:id="rId5"/>
    <p:sldLayoutId id="2147485277" r:id="rId6"/>
    <p:sldLayoutId id="2147485278" r:id="rId7"/>
    <p:sldLayoutId id="2147485279" r:id="rId8"/>
    <p:sldLayoutId id="2147485280" r:id="rId9"/>
    <p:sldLayoutId id="2147485281" r:id="rId10"/>
    <p:sldLayoutId id="2147485282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0000"/>
        <a:buFont typeface="Arial" charset="0"/>
        <a:buChar char="»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Char char="o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75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79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194"/>
            <a:fld id="{7AF1F7AF-A735-5D45-8F31-B02C48DEA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194"/>
              <a:t>8/11/2020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79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1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79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57194"/>
            <a:fld id="{18906D12-E6EC-764F-8BBB-8A94B179E4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571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1060-032_NIDA_ARP_CouncilMtg_PPTslide_10x7.5_v2_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9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8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257194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96" indent="-192896" algn="l" defTabSz="2571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39" indent="-160746" algn="l" defTabSz="257194" rtl="0" eaLnBrk="1" latinLnBrk="0" hangingPunct="1">
        <a:spcBef>
          <a:spcPct val="20000"/>
        </a:spcBef>
        <a:buFont typeface="Arial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84" indent="-128597" algn="l" defTabSz="257194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77" indent="-128597" algn="l" defTabSz="257194" rtl="0" eaLnBrk="1" latinLnBrk="0" hangingPunct="1">
        <a:spcBef>
          <a:spcPct val="20000"/>
        </a:spcBef>
        <a:buFont typeface="Arial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371" indent="-128597" algn="l" defTabSz="257194" rtl="0" eaLnBrk="1" latinLnBrk="0" hangingPunct="1">
        <a:spcBef>
          <a:spcPct val="20000"/>
        </a:spcBef>
        <a:buFont typeface="Arial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564" indent="-128597" algn="l" defTabSz="257194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758" indent="-128597" algn="l" defTabSz="257194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951" indent="-128597" algn="l" defTabSz="257194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6144" indent="-128597" algn="l" defTabSz="257194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9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94" algn="l" defTabSz="25719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87" algn="l" defTabSz="25719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81" algn="l" defTabSz="25719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74" algn="l" defTabSz="25719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967" algn="l" defTabSz="25719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160" algn="l" defTabSz="25719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355" algn="l" defTabSz="25719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548" algn="l" defTabSz="25719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541867" y="205978"/>
            <a:ext cx="9753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52" tIns="38073" rIns="76152" bIns="38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1867" y="1200154"/>
            <a:ext cx="9753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52" tIns="38073" rIns="76152" bIns="38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1867" y="4767687"/>
            <a:ext cx="2528711" cy="273844"/>
          </a:xfrm>
          <a:prstGeom prst="rect">
            <a:avLst/>
          </a:prstGeom>
        </p:spPr>
        <p:txBody>
          <a:bodyPr vert="horz" lIns="76152" tIns="38073" rIns="76152" bIns="38073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85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1" charset="-128"/>
              </a:defRPr>
            </a:lvl1pPr>
          </a:lstStyle>
          <a:p>
            <a:pPr>
              <a:defRPr/>
            </a:pPr>
            <a:fld id="{469C3CE2-CCA4-4E43-BBFE-D6B6763371E4}" type="datetimeFigureOut">
              <a:rPr lang="en-US"/>
              <a:pPr>
                <a:defRPr/>
              </a:pPr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2757" y="4767687"/>
            <a:ext cx="3431822" cy="273844"/>
          </a:xfrm>
          <a:prstGeom prst="rect">
            <a:avLst/>
          </a:prstGeom>
        </p:spPr>
        <p:txBody>
          <a:bodyPr vert="horz" lIns="76152" tIns="38073" rIns="76152" bIns="38073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85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760" y="4767687"/>
            <a:ext cx="2528711" cy="273844"/>
          </a:xfrm>
          <a:prstGeom prst="rect">
            <a:avLst/>
          </a:prstGeom>
        </p:spPr>
        <p:txBody>
          <a:bodyPr vert="horz" lIns="76152" tIns="38073" rIns="76152" bIns="3807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85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1" charset="-128"/>
              </a:defRPr>
            </a:lvl1pPr>
          </a:lstStyle>
          <a:p>
            <a:pPr>
              <a:defRPr/>
            </a:pPr>
            <a:fld id="{7ABE721B-2610-464A-B8BE-CF2F76D14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7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2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8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5">
          <a:solidFill>
            <a:schemeClr val="tx1"/>
          </a:solidFill>
          <a:latin typeface="Calibri" pitchFamily="34" charset="0"/>
        </a:defRPr>
      </a:lvl5pPr>
      <a:lvl6pPr marL="451277" algn="ctr" rtl="0" fontAlgn="base">
        <a:spcBef>
          <a:spcPct val="0"/>
        </a:spcBef>
        <a:spcAft>
          <a:spcPct val="0"/>
        </a:spcAft>
        <a:defRPr sz="4385">
          <a:solidFill>
            <a:schemeClr val="tx1"/>
          </a:solidFill>
          <a:latin typeface="Calibri" pitchFamily="34" charset="0"/>
        </a:defRPr>
      </a:lvl6pPr>
      <a:lvl7pPr marL="902554" algn="ctr" rtl="0" fontAlgn="base">
        <a:spcBef>
          <a:spcPct val="0"/>
        </a:spcBef>
        <a:spcAft>
          <a:spcPct val="0"/>
        </a:spcAft>
        <a:defRPr sz="4385">
          <a:solidFill>
            <a:schemeClr val="tx1"/>
          </a:solidFill>
          <a:latin typeface="Calibri" pitchFamily="34" charset="0"/>
        </a:defRPr>
      </a:lvl7pPr>
      <a:lvl8pPr marL="1353828" algn="ctr" rtl="0" fontAlgn="base">
        <a:spcBef>
          <a:spcPct val="0"/>
        </a:spcBef>
        <a:spcAft>
          <a:spcPct val="0"/>
        </a:spcAft>
        <a:defRPr sz="4385">
          <a:solidFill>
            <a:schemeClr val="tx1"/>
          </a:solidFill>
          <a:latin typeface="Calibri" pitchFamily="34" charset="0"/>
        </a:defRPr>
      </a:lvl8pPr>
      <a:lvl9pPr marL="1805088" algn="ctr" rtl="0" fontAlgn="base">
        <a:spcBef>
          <a:spcPct val="0"/>
        </a:spcBef>
        <a:spcAft>
          <a:spcPct val="0"/>
        </a:spcAft>
        <a:defRPr sz="4385">
          <a:solidFill>
            <a:schemeClr val="tx1"/>
          </a:solidFill>
          <a:latin typeface="Calibri" pitchFamily="34" charset="0"/>
        </a:defRPr>
      </a:lvl9pPr>
    </p:titleStyle>
    <p:bodyStyle>
      <a:lvl1pPr marL="338458" indent="-3384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313" indent="-28203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26" kern="1200">
          <a:solidFill>
            <a:schemeClr val="tx1"/>
          </a:solidFill>
          <a:latin typeface="+mn-lt"/>
          <a:ea typeface="+mn-ea"/>
          <a:cs typeface="+mn-cs"/>
        </a:defRPr>
      </a:lvl2pPr>
      <a:lvl3pPr marL="1128182" indent="-22563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3pPr>
      <a:lvl4pPr marL="1579453" indent="-22563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15" kern="1200">
          <a:solidFill>
            <a:schemeClr val="tx1"/>
          </a:solidFill>
          <a:latin typeface="+mn-lt"/>
          <a:ea typeface="+mn-ea"/>
          <a:cs typeface="+mn-cs"/>
        </a:defRPr>
      </a:lvl4pPr>
      <a:lvl5pPr marL="2030722" indent="-22563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15" kern="1200">
          <a:solidFill>
            <a:schemeClr val="tx1"/>
          </a:solidFill>
          <a:latin typeface="+mn-lt"/>
          <a:ea typeface="+mn-ea"/>
          <a:cs typeface="+mn-cs"/>
        </a:defRPr>
      </a:lvl5pPr>
      <a:lvl6pPr marL="2481998" indent="-225637" algn="l" defTabSz="902554" rtl="0" eaLnBrk="1" latinLnBrk="0" hangingPunct="1">
        <a:spcBef>
          <a:spcPct val="20000"/>
        </a:spcBef>
        <a:buFont typeface="Arial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6pPr>
      <a:lvl7pPr marL="2933270" indent="-225637" algn="l" defTabSz="902554" rtl="0" eaLnBrk="1" latinLnBrk="0" hangingPunct="1">
        <a:spcBef>
          <a:spcPct val="20000"/>
        </a:spcBef>
        <a:buFont typeface="Arial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7pPr>
      <a:lvl8pPr marL="3384531" indent="-225637" algn="l" defTabSz="902554" rtl="0" eaLnBrk="1" latinLnBrk="0" hangingPunct="1">
        <a:spcBef>
          <a:spcPct val="20000"/>
        </a:spcBef>
        <a:buFont typeface="Arial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8pPr>
      <a:lvl9pPr marL="3835806" indent="-225637" algn="l" defTabSz="902554" rtl="0" eaLnBrk="1" latinLnBrk="0" hangingPunct="1">
        <a:spcBef>
          <a:spcPct val="20000"/>
        </a:spcBef>
        <a:buFont typeface="Arial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54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1277" algn="l" defTabSz="902554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2554" algn="l" defTabSz="902554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3828" algn="l" defTabSz="902554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5088" algn="l" defTabSz="902554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6362" algn="l" defTabSz="902554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7637" algn="l" defTabSz="902554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58905" algn="l" defTabSz="902554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10176" algn="l" defTabSz="902554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Placeholder 1"/>
          <p:cNvSpPr>
            <a:spLocks noGrp="1"/>
          </p:cNvSpPr>
          <p:nvPr>
            <p:ph type="title"/>
          </p:nvPr>
        </p:nvSpPr>
        <p:spPr bwMode="auto">
          <a:xfrm>
            <a:off x="686741" y="274637"/>
            <a:ext cx="1234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9" tIns="45414" rIns="90889" bIns="454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6741" y="1600206"/>
            <a:ext cx="12344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9" tIns="45414" rIns="90889" bIns="454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6741" y="6356838"/>
            <a:ext cx="3200400" cy="365125"/>
          </a:xfrm>
          <a:prstGeom prst="rect">
            <a:avLst/>
          </a:prstGeom>
        </p:spPr>
        <p:txBody>
          <a:bodyPr vert="horz" wrap="square" lIns="90889" tIns="45414" rIns="90889" bIns="45414" numCol="1" anchor="ctr" anchorCtr="0" compatLnSpc="1">
            <a:prstTxWarp prst="textNoShape">
              <a:avLst/>
            </a:prstTxWarp>
          </a:bodyPr>
          <a:lstStyle>
            <a:lvl1pPr>
              <a:defRPr sz="1067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807914" fontAlgn="base">
              <a:spcBef>
                <a:spcPct val="0"/>
              </a:spcBef>
              <a:spcAft>
                <a:spcPct val="0"/>
              </a:spcAft>
              <a:defRPr/>
            </a:pPr>
            <a:fld id="{FF2B9170-4B3C-46E8-8171-0019BA4824BA}" type="datetime1">
              <a:rPr lang="en-US" smtClean="0">
                <a:ea typeface="ＭＳ Ｐゴシック" pitchFamily="-84" charset="-128"/>
              </a:rPr>
              <a:pPr defTabSz="807914" fontAlgn="base">
                <a:spcBef>
                  <a:spcPct val="0"/>
                </a:spcBef>
                <a:spcAft>
                  <a:spcPct val="0"/>
                </a:spcAft>
                <a:defRPr/>
              </a:pPr>
              <a:t>8/11/2020</a:t>
            </a:fld>
            <a:endParaRPr lang="en-US">
              <a:ea typeface="ＭＳ Ｐゴシック" pitchFamily="-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771" y="6356838"/>
            <a:ext cx="4342459" cy="365125"/>
          </a:xfrm>
          <a:prstGeom prst="rect">
            <a:avLst/>
          </a:prstGeom>
        </p:spPr>
        <p:txBody>
          <a:bodyPr vert="horz" lIns="90889" tIns="45414" rIns="90889" bIns="454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67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807914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41" y="6356838"/>
            <a:ext cx="3200400" cy="365125"/>
          </a:xfrm>
          <a:prstGeom prst="rect">
            <a:avLst/>
          </a:prstGeom>
        </p:spPr>
        <p:txBody>
          <a:bodyPr vert="horz" wrap="square" lIns="90889" tIns="45414" rIns="90889" bIns="45414" numCol="1" anchor="ctr" anchorCtr="0" compatLnSpc="1">
            <a:prstTxWarp prst="textNoShape">
              <a:avLst/>
            </a:prstTxWarp>
          </a:bodyPr>
          <a:lstStyle>
            <a:lvl1pPr algn="r">
              <a:defRPr sz="1067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807914" fontAlgn="base">
              <a:spcBef>
                <a:spcPct val="0"/>
              </a:spcBef>
              <a:spcAft>
                <a:spcPct val="0"/>
              </a:spcAft>
              <a:defRPr/>
            </a:pPr>
            <a:fld id="{42B25419-0272-49B7-B450-3654CEA7AB56}" type="slidenum">
              <a:rPr lang="en-US" smtClean="0">
                <a:ea typeface="ＭＳ Ｐゴシック" pitchFamily="-84" charset="-128"/>
              </a:rPr>
              <a:pPr defTabSz="80791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657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4" r:id="rId1"/>
    <p:sldLayoutId id="2147485105" r:id="rId2"/>
    <p:sldLayoutId id="2147485106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 kern="1200">
          <a:solidFill>
            <a:schemeClr val="tx1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5pPr>
      <a:lvl6pPr marL="403957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6pPr>
      <a:lvl7pPr marL="807914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7pPr>
      <a:lvl8pPr marL="1211869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8pPr>
      <a:lvl9pPr marL="1615773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9pPr>
    </p:titleStyle>
    <p:bodyStyle>
      <a:lvl1pPr marL="302968" indent="-30296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656328" indent="-2523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89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009811" indent="-20197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413739" indent="-20197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778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817656" indent="-20197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778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221585" indent="-201978" algn="l" defTabSz="807914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25507" indent="-201978" algn="l" defTabSz="807914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29417" indent="-201978" algn="l" defTabSz="807914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33319" indent="-201978" algn="l" defTabSz="807914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9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3957" algn="l" defTabSz="8079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7914" algn="l" defTabSz="8079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1869" algn="l" defTabSz="8079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15773" algn="l" defTabSz="8079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9650" algn="l" defTabSz="8079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3560" algn="l" defTabSz="8079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9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31406" algn="l" defTabSz="8079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81769F-D69E-42FD-9C59-BB3078715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69925-B624-4448-94B6-07A9CB8E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F05C-18B5-4D65-A6AF-9ED9E8452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3F67B-9B12-4072-9289-95BBE09BFD44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3B76E-F2D7-4EB1-A33F-A4CDAD47F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C57A9-C5F9-47C5-9054-9195476EE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24758-32A6-4587-AE61-9860BD2BE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6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4" r:id="rId1"/>
    <p:sldLayoutId id="2147485135" r:id="rId2"/>
    <p:sldLayoutId id="2147485136" r:id="rId3"/>
    <p:sldLayoutId id="2147485137" r:id="rId4"/>
    <p:sldLayoutId id="2147485138" r:id="rId5"/>
    <p:sldLayoutId id="2147485139" r:id="rId6"/>
    <p:sldLayoutId id="2147485140" r:id="rId7"/>
    <p:sldLayoutId id="2147485141" r:id="rId8"/>
    <p:sldLayoutId id="2147485142" r:id="rId9"/>
    <p:sldLayoutId id="2147485143" r:id="rId10"/>
    <p:sldLayoutId id="2147485144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Placeholder 1"/>
          <p:cNvSpPr>
            <a:spLocks noGrp="1"/>
          </p:cNvSpPr>
          <p:nvPr>
            <p:ph type="title"/>
          </p:nvPr>
        </p:nvSpPr>
        <p:spPr bwMode="auto">
          <a:xfrm>
            <a:off x="686741" y="274637"/>
            <a:ext cx="1234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9" tIns="45414" rIns="90889" bIns="454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6741" y="1600206"/>
            <a:ext cx="12344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9" tIns="45414" rIns="90889" bIns="454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6741" y="6356817"/>
            <a:ext cx="3200400" cy="365125"/>
          </a:xfrm>
          <a:prstGeom prst="rect">
            <a:avLst/>
          </a:prstGeom>
        </p:spPr>
        <p:txBody>
          <a:bodyPr vert="horz" wrap="square" lIns="90889" tIns="45414" rIns="90889" bIns="45414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08892" fontAlgn="base">
              <a:spcBef>
                <a:spcPct val="0"/>
              </a:spcBef>
              <a:spcAft>
                <a:spcPct val="0"/>
              </a:spcAft>
              <a:defRPr/>
            </a:pPr>
            <a:fld id="{FF2B9170-4B3C-46E8-8171-0019BA4824BA}" type="datetime1">
              <a:rPr lang="en-US" smtClean="0">
                <a:ea typeface="ＭＳ Ｐゴシック" pitchFamily="-84" charset="-128"/>
              </a:rPr>
              <a:pPr defTabSz="908892" fontAlgn="base">
                <a:spcBef>
                  <a:spcPct val="0"/>
                </a:spcBef>
                <a:spcAft>
                  <a:spcPct val="0"/>
                </a:spcAft>
                <a:defRPr/>
              </a:pPr>
              <a:t>8/11/2020</a:t>
            </a:fld>
            <a:endParaRPr lang="en-US">
              <a:ea typeface="ＭＳ Ｐゴシック" pitchFamily="-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771" y="6356817"/>
            <a:ext cx="4342459" cy="365125"/>
          </a:xfrm>
          <a:prstGeom prst="rect">
            <a:avLst/>
          </a:prstGeom>
        </p:spPr>
        <p:txBody>
          <a:bodyPr vert="horz" lIns="90889" tIns="45414" rIns="90889" bIns="454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08892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41" y="6356817"/>
            <a:ext cx="3200400" cy="365125"/>
          </a:xfrm>
          <a:prstGeom prst="rect">
            <a:avLst/>
          </a:prstGeom>
        </p:spPr>
        <p:txBody>
          <a:bodyPr vert="horz" wrap="square" lIns="90889" tIns="45414" rIns="90889" bIns="45414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08892" fontAlgn="base">
              <a:spcBef>
                <a:spcPct val="0"/>
              </a:spcBef>
              <a:spcAft>
                <a:spcPct val="0"/>
              </a:spcAft>
              <a:defRPr/>
            </a:pPr>
            <a:fld id="{42B25419-0272-49B7-B450-3654CEA7AB56}" type="slidenum">
              <a:rPr lang="en-US" smtClean="0">
                <a:ea typeface="ＭＳ Ｐゴシック" pitchFamily="-84" charset="-128"/>
              </a:rPr>
              <a:pPr defTabSz="90889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676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3" r:id="rId1"/>
    <p:sldLayoutId id="2147485154" r:id="rId2"/>
    <p:sldLayoutId id="2147485155" r:id="rId3"/>
    <p:sldLayoutId id="2147485156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  <a:cs typeface="ＭＳ Ｐゴシック" pitchFamily="1" charset="-128"/>
        </a:defRPr>
      </a:lvl5pPr>
      <a:lvl6pPr marL="4544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088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333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1772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0835" indent="-34083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38360" indent="-28391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36023" indent="-22722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0437" indent="-22722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44838" indent="-22722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499252" indent="-227222" algn="l" defTabSz="9088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658" indent="-227222" algn="l" defTabSz="9088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8052" indent="-227222" algn="l" defTabSz="9088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2436" indent="-227222" algn="l" defTabSz="9088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446" algn="l" defTabSz="908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892" algn="l" defTabSz="908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336" algn="l" defTabSz="908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722" algn="l" defTabSz="908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078" algn="l" defTabSz="908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471" algn="l" defTabSz="908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880" algn="l" defTabSz="908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286" algn="l" defTabSz="908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"/>
            <a:ext cx="109728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129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2" y="1470025"/>
            <a:ext cx="10682816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0" tIns="45647" rIns="91290" bIns="45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7038330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5pPr>
      <a:lvl6pPr marL="456451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6pPr>
      <a:lvl7pPr marL="912894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7pPr>
      <a:lvl8pPr marL="1369346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8pPr>
      <a:lvl9pPr marL="1825795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</a:defRPr>
      </a:lvl9pPr>
    </p:titleStyle>
    <p:bodyStyle>
      <a:lvl1pPr marL="342335" indent="-342335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1724" indent="-285282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sz="2400" b="1">
          <a:solidFill>
            <a:schemeClr val="tx1"/>
          </a:solidFill>
          <a:latin typeface="+mn-lt"/>
        </a:defRPr>
      </a:lvl2pPr>
      <a:lvl3pPr marL="1141130" indent="-228226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sz="2000" b="1">
          <a:solidFill>
            <a:schemeClr val="tx1"/>
          </a:solidFill>
          <a:latin typeface="+mn-lt"/>
        </a:defRPr>
      </a:lvl3pPr>
      <a:lvl4pPr marL="1597569" indent="-228226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Font typeface="Times New Roman" pitchFamily="18" charset="0"/>
        <a:buChar char="•"/>
        <a:defRPr b="1">
          <a:solidFill>
            <a:schemeClr val="tx1"/>
          </a:solidFill>
          <a:latin typeface="+mn-lt"/>
        </a:defRPr>
      </a:lvl4pPr>
      <a:lvl5pPr marL="2054017" indent="-228226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5pPr>
      <a:lvl6pPr marL="2510474" indent="-228226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66918" indent="-228226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3366" indent="-228226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79815" indent="-228226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8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51" algn="l" defTabSz="9128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94" algn="l" defTabSz="9128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46" algn="l" defTabSz="9128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95" algn="l" defTabSz="9128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46" algn="l" defTabSz="9128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88" algn="l" defTabSz="9128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40" algn="l" defTabSz="9128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591" algn="l" defTabSz="9128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344" tIns="45672" rIns="91344" bIns="4567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344" tIns="45672" rIns="91344" bIns="4567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7102"/>
            <a:ext cx="28448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37"/>
            <a:fld id="{FBE2D357-442E-4FF9-A2BD-224200C1F162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1" charset="-128"/>
              </a:rPr>
              <a:pPr defTabSz="913437"/>
              <a:t>8/11/2020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7102"/>
            <a:ext cx="38608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37"/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7102"/>
            <a:ext cx="28448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37"/>
            <a:fld id="{346383D1-4FD3-4412-8A1B-0608FE9588D9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1" charset="-128"/>
              </a:rPr>
              <a:pPr defTabSz="91343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534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3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343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39" indent="-342539" algn="l" defTabSz="91343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742167" indent="-285449" algn="l" defTabSz="91343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1141799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598516" indent="-228360" algn="l" defTabSz="91343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2055235" indent="-228360" algn="l" defTabSz="91343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1955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75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93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10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1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6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97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34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52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B79C7-EF99-482A-B8FF-41F103FA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8032E-86CA-400F-A29D-53FA7E370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DA4BC-4EF2-4AC4-B072-EAAC3FB15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3EA1F-DFED-47D4-8779-43E08C5AF03A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E6052-58B1-4CF1-93B0-DDAC937F1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910A9-5FF5-4CC7-8770-13174C884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2FD19-8F48-4D39-9411-D95AFCA63C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12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2" r:id="rId1"/>
    <p:sldLayoutId id="2147485213" r:id="rId2"/>
    <p:sldLayoutId id="2147485214" r:id="rId3"/>
    <p:sldLayoutId id="2147485215" r:id="rId4"/>
    <p:sldLayoutId id="2147485216" r:id="rId5"/>
    <p:sldLayoutId id="2147485217" r:id="rId6"/>
    <p:sldLayoutId id="2147485218" r:id="rId7"/>
    <p:sldLayoutId id="2147485219" r:id="rId8"/>
    <p:sldLayoutId id="2147485220" r:id="rId9"/>
    <p:sldLayoutId id="2147485221" r:id="rId10"/>
    <p:sldLayoutId id="2147485222" r:id="rId11"/>
    <p:sldLayoutId id="2147485223" r:id="rId12"/>
    <p:sldLayoutId id="2147485224" r:id="rId13"/>
    <p:sldLayoutId id="2147485225" r:id="rId14"/>
    <p:sldLayoutId id="2147485226" r:id="rId15"/>
    <p:sldLayoutId id="2147485227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6" Type="http://schemas.openxmlformats.org/officeDocument/2006/relationships/chart" Target="../charts/chart1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hhs logo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59230" y="5183907"/>
            <a:ext cx="1839853" cy="1593972"/>
          </a:xfrm>
          <a:prstGeom prst="rect">
            <a:avLst/>
          </a:prstGeom>
          <a:noFill/>
          <a:effectLst/>
        </p:spPr>
      </p:pic>
      <p:grpSp>
        <p:nvGrpSpPr>
          <p:cNvPr id="5" name="Group 4"/>
          <p:cNvGrpSpPr/>
          <p:nvPr/>
        </p:nvGrpSpPr>
        <p:grpSpPr>
          <a:xfrm>
            <a:off x="100759" y="5990735"/>
            <a:ext cx="5121851" cy="867265"/>
            <a:chOff x="10921" y="5942910"/>
            <a:chExt cx="5762082" cy="975674"/>
          </a:xfrm>
        </p:grpSpPr>
        <p:pic>
          <p:nvPicPr>
            <p:cNvPr id="11" name="Picture 2" descr="C:\Users\wcompton\Desktop\nih-nida-logo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1" y="5942910"/>
              <a:ext cx="5606107" cy="912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607957" y="6578221"/>
              <a:ext cx="4165046" cy="279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336006" y="6506908"/>
              <a:ext cx="4020222" cy="411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78" b="1" i="1" u="none" strike="noStrike" kern="1200" cap="none" spc="0" normalizeH="0" baseline="0" noProof="0" dirty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Advancing Addiction Science</a:t>
              </a:r>
            </a:p>
          </p:txBody>
        </p:sp>
      </p:grpSp>
      <p:sp>
        <p:nvSpPr>
          <p:cNvPr id="6" name="Text Box 48"/>
          <p:cNvSpPr txBox="1">
            <a:spLocks noChangeArrowheads="1"/>
          </p:cNvSpPr>
          <p:nvPr/>
        </p:nvSpPr>
        <p:spPr bwMode="auto">
          <a:xfrm>
            <a:off x="3425588" y="5145404"/>
            <a:ext cx="5829017" cy="14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790" tIns="40368" rIns="80790" bIns="40368">
            <a:spAutoFit/>
          </a:bodyPr>
          <a:lstStyle/>
          <a:p>
            <a:pPr marL="0" marR="0" lvl="0" indent="0" algn="ctr" defTabSz="8079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itchFamily="1" charset="-128"/>
                <a:cs typeface="Arial" pitchFamily="34" charset="0"/>
              </a:rPr>
              <a:t>Wilson M. Compton, M.D., M.P.E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itchFamily="1" charset="-128"/>
                <a:cs typeface="Arial" pitchFamily="34" charset="0"/>
              </a:rPr>
              <a:t>.</a:t>
            </a:r>
          </a:p>
          <a:p>
            <a:pPr marL="0" marR="0" lvl="0" indent="0" algn="ctr" defTabSz="8079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itchFamily="1" charset="-128"/>
                <a:cs typeface="Arial" pitchFamily="34" charset="0"/>
              </a:rPr>
              <a:t>Deputy Director</a:t>
            </a:r>
          </a:p>
          <a:p>
            <a:pPr marL="0" marR="0" lvl="0" indent="0" algn="ctr" defTabSz="8079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itchFamily="1" charset="-128"/>
                <a:cs typeface="Arial" pitchFamily="34" charset="0"/>
              </a:rPr>
              <a:t>National Institute on Drug Abuse</a:t>
            </a:r>
          </a:p>
          <a:p>
            <a:pPr marL="0" marR="0" lvl="0" indent="0" algn="ctr" defTabSz="8079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7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68CC3713-3B31-4DB9-918F-5C113E9A4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" y="428684"/>
            <a:ext cx="12181607" cy="9232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5" tIns="45695" rIns="91385" bIns="45695">
            <a:spAutoFit/>
          </a:bodyPr>
          <a:lstStyle/>
          <a:p>
            <a:pPr marL="0" marR="0" lvl="0" indent="0" algn="ctr" defTabSz="454446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Osaka" charset="-128"/>
                <a:cs typeface="+mn-cs"/>
              </a:rPr>
              <a:t>Drug Addiction Science</a:t>
            </a:r>
            <a:endParaRPr kumimoji="0" lang="en-US" altLang="en-US" sz="6000" b="1" i="1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 pitchFamily="34" charset="0"/>
              <a:ea typeface="Osaka" charset="-128"/>
              <a:cs typeface="+mn-cs"/>
            </a:endParaRPr>
          </a:p>
        </p:txBody>
      </p:sp>
      <p:graphicFrame>
        <p:nvGraphicFramePr>
          <p:cNvPr id="17" name="Object 3">
            <a:extLst>
              <a:ext uri="{FF2B5EF4-FFF2-40B4-BE49-F238E27FC236}">
                <a16:creationId xmlns:a16="http://schemas.microsoft.com/office/drawing/2014/main" id="{D8C5C158-3892-4E84-BAA9-DBA452722D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57148" y="1640316"/>
          <a:ext cx="8622569" cy="3390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98F6983-5473-4BC8-B428-C2BE0066C570}"/>
              </a:ext>
            </a:extLst>
          </p:cNvPr>
          <p:cNvGrpSpPr/>
          <p:nvPr/>
        </p:nvGrpSpPr>
        <p:grpSpPr>
          <a:xfrm>
            <a:off x="4224323" y="1739988"/>
            <a:ext cx="7689096" cy="3093970"/>
            <a:chOff x="3352217" y="1676190"/>
            <a:chExt cx="7689096" cy="3093970"/>
          </a:xfrm>
        </p:grpSpPr>
        <p:sp>
          <p:nvSpPr>
            <p:cNvPr id="121" name="AutoShape 14">
              <a:extLst>
                <a:ext uri="{FF2B5EF4-FFF2-40B4-BE49-F238E27FC236}">
                  <a16:creationId xmlns:a16="http://schemas.microsoft.com/office/drawing/2014/main" id="{8CB3D4C2-A847-4F3F-A1ED-9417977EC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1304" y="3190638"/>
              <a:ext cx="383614" cy="1069357"/>
            </a:xfrm>
            <a:prstGeom prst="downArrow">
              <a:avLst>
                <a:gd name="adj1" fmla="val 50000"/>
                <a:gd name="adj2" fmla="val 90080"/>
              </a:avLst>
            </a:prstGeom>
            <a:solidFill>
              <a:schemeClr val="bg2">
                <a:lumMod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63124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itchFamily="34" charset="0"/>
                <a:ea typeface="ＭＳ Ｐゴシック" pitchFamily="34" charset="-128"/>
                <a:cs typeface="+mn-cs"/>
                <a:sym typeface="Gill Sans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CD540F-B43B-46F2-A889-E2E549D23254}"/>
                </a:ext>
              </a:extLst>
            </p:cNvPr>
            <p:cNvGrpSpPr/>
            <p:nvPr/>
          </p:nvGrpSpPr>
          <p:grpSpPr>
            <a:xfrm>
              <a:off x="3352217" y="1676190"/>
              <a:ext cx="7689096" cy="3093970"/>
              <a:chOff x="3352217" y="1676190"/>
              <a:chExt cx="7689096" cy="3093970"/>
            </a:xfrm>
          </p:grpSpPr>
          <p:sp>
            <p:nvSpPr>
              <p:cNvPr id="107" name="AutoShape 225">
                <a:extLst>
                  <a:ext uri="{FF2B5EF4-FFF2-40B4-BE49-F238E27FC236}">
                    <a16:creationId xmlns:a16="http://schemas.microsoft.com/office/drawing/2014/main" id="{1F44DD3E-4B3F-4FD7-A245-698676413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9652" y="1872603"/>
                <a:ext cx="1412562" cy="554111"/>
              </a:xfrm>
              <a:prstGeom prst="leftRightArrow">
                <a:avLst>
                  <a:gd name="adj1" fmla="val 50000"/>
                  <a:gd name="adj2" fmla="val 90592"/>
                </a:avLst>
              </a:prstGeom>
              <a:gradFill rotWithShape="0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lIns="81496" tIns="40807" rIns="81496" bIns="40807" anchor="ctr"/>
              <a:lstStyle/>
              <a:p>
                <a:pPr marL="0" marR="0" lvl="0" indent="0" algn="l" defTabSz="63124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itchFamily="34" charset="0"/>
                  <a:ea typeface="ＭＳ Ｐゴシック" pitchFamily="34" charset="-128"/>
                  <a:cs typeface="+mn-cs"/>
                  <a:sym typeface="Gill Sans" charset="0"/>
                </a:endParaRPr>
              </a:p>
            </p:txBody>
          </p:sp>
          <p:grpSp>
            <p:nvGrpSpPr>
              <p:cNvPr id="108" name="Group 6">
                <a:extLst>
                  <a:ext uri="{FF2B5EF4-FFF2-40B4-BE49-F238E27FC236}">
                    <a16:creationId xmlns:a16="http://schemas.microsoft.com/office/drawing/2014/main" id="{B32C10AB-B689-493F-BC74-6F83798179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7709884" y="2092044"/>
                <a:ext cx="1877603" cy="2144216"/>
                <a:chOff x="1961" y="1418"/>
                <a:chExt cx="1160" cy="1227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118" name="AutoShape 7">
                  <a:extLst>
                    <a:ext uri="{FF2B5EF4-FFF2-40B4-BE49-F238E27FC236}">
                      <a16:creationId xmlns:a16="http://schemas.microsoft.com/office/drawing/2014/main" id="{EB7C94B4-5EE2-43CD-B2E9-8091825A26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704998" flipV="1">
                  <a:off x="2017" y="1362"/>
                  <a:ext cx="760" cy="8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63124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itchFamily="34" charset="0"/>
                    <a:ea typeface="ＭＳ Ｐゴシック" pitchFamily="34" charset="-128"/>
                    <a:cs typeface="+mn-cs"/>
                    <a:sym typeface="Gill Sans" charset="0"/>
                  </a:endParaRPr>
                </a:p>
              </p:txBody>
            </p:sp>
            <p:sp>
              <p:nvSpPr>
                <p:cNvPr id="119" name="AutoShape 8">
                  <a:extLst>
                    <a:ext uri="{FF2B5EF4-FFF2-40B4-BE49-F238E27FC236}">
                      <a16:creationId xmlns:a16="http://schemas.microsoft.com/office/drawing/2014/main" id="{C7483A8A-00E0-4BB9-80DD-EB53FCB3D6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704998" flipH="1">
                  <a:off x="2302" y="1826"/>
                  <a:ext cx="761" cy="87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09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63124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itchFamily="34" charset="0"/>
                    <a:ea typeface="ＭＳ Ｐゴシック" pitchFamily="34" charset="-128"/>
                    <a:cs typeface="+mn-cs"/>
                    <a:sym typeface="Gill Sans" charset="0"/>
                  </a:endParaRPr>
                </a:p>
              </p:txBody>
            </p:sp>
          </p:grpSp>
          <p:grpSp>
            <p:nvGrpSpPr>
              <p:cNvPr id="109" name="Group 11">
                <a:extLst>
                  <a:ext uri="{FF2B5EF4-FFF2-40B4-BE49-F238E27FC236}">
                    <a16:creationId xmlns:a16="http://schemas.microsoft.com/office/drawing/2014/main" id="{60187148-A8D4-4CC9-BFD2-05430AD395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79944" y="2115994"/>
                <a:ext cx="1927781" cy="2140455"/>
                <a:chOff x="1813" y="1424"/>
                <a:chExt cx="1191" cy="1229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115" name="AutoShape 12">
                  <a:extLst>
                    <a:ext uri="{FF2B5EF4-FFF2-40B4-BE49-F238E27FC236}">
                      <a16:creationId xmlns:a16="http://schemas.microsoft.com/office/drawing/2014/main" id="{122B8BA0-F4E4-41BC-B007-E8D7220D0C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704998" flipV="1">
                  <a:off x="1869" y="1368"/>
                  <a:ext cx="760" cy="8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63124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itchFamily="34" charset="0"/>
                    <a:ea typeface="ＭＳ Ｐゴシック" pitchFamily="34" charset="-128"/>
                    <a:cs typeface="+mn-cs"/>
                    <a:sym typeface="Gill Sans" charset="0"/>
                  </a:endParaRPr>
                </a:p>
              </p:txBody>
            </p:sp>
            <p:sp>
              <p:nvSpPr>
                <p:cNvPr id="116" name="AutoShape 13">
                  <a:extLst>
                    <a:ext uri="{FF2B5EF4-FFF2-40B4-BE49-F238E27FC236}">
                      <a16:creationId xmlns:a16="http://schemas.microsoft.com/office/drawing/2014/main" id="{D946D34E-6383-4F6F-B675-EB7AE1B8FA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704998" flipH="1">
                  <a:off x="2185" y="1821"/>
                  <a:ext cx="761" cy="87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09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63124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itchFamily="34" charset="0"/>
                    <a:ea typeface="ＭＳ Ｐゴシック" pitchFamily="34" charset="-128"/>
                    <a:cs typeface="+mn-cs"/>
                    <a:sym typeface="Gill Sans" charset="0"/>
                  </a:endParaRPr>
                </a:p>
              </p:txBody>
            </p:sp>
            <p:sp>
              <p:nvSpPr>
                <p:cNvPr id="117" name="AutoShape 14">
                  <a:extLst>
                    <a:ext uri="{FF2B5EF4-FFF2-40B4-BE49-F238E27FC236}">
                      <a16:creationId xmlns:a16="http://schemas.microsoft.com/office/drawing/2014/main" id="{17DB35CC-A24B-4189-9F45-3C4A129321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9" y="2039"/>
                  <a:ext cx="237" cy="614"/>
                </a:xfrm>
                <a:prstGeom prst="downArrow">
                  <a:avLst>
                    <a:gd name="adj1" fmla="val 50000"/>
                    <a:gd name="adj2" fmla="val 90080"/>
                  </a:avLst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631247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itchFamily="34" charset="0"/>
                    <a:ea typeface="ＭＳ Ｐゴシック" pitchFamily="34" charset="-128"/>
                    <a:cs typeface="+mn-cs"/>
                    <a:sym typeface="Gill Sans" charset="0"/>
                  </a:endParaRPr>
                </a:p>
              </p:txBody>
            </p:sp>
          </p:grpSp>
          <p:sp>
            <p:nvSpPr>
              <p:cNvPr id="110" name="Text Box 221">
                <a:extLst>
                  <a:ext uri="{FF2B5EF4-FFF2-40B4-BE49-F238E27FC236}">
                    <a16:creationId xmlns:a16="http://schemas.microsoft.com/office/drawing/2014/main" id="{B1B449E5-2553-40D4-AC2C-0B95641B6F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63026" y="1676190"/>
                <a:ext cx="2778287" cy="882630"/>
              </a:xfrm>
              <a:prstGeom prst="rect">
                <a:avLst/>
              </a:prstGeom>
              <a:solidFill>
                <a:srgbClr val="FF00FF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1D0801"/>
                </a:outerShdw>
              </a:effectLst>
            </p:spPr>
            <p:txBody>
              <a:bodyPr wrap="square" lIns="81496" tIns="40807" rIns="81496" bIns="40807">
                <a:spAutoFit/>
              </a:bodyPr>
              <a:lstStyle/>
              <a:p>
                <a:pPr marL="0" marR="0" lvl="0" indent="0" algn="l" defTabSz="63124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rbel" pitchFamily="34" charset="0"/>
                    <a:ea typeface="Osaka" charset="-128"/>
                    <a:cs typeface="+mn-cs"/>
                    <a:sym typeface="Gill Sans" charset="0"/>
                  </a:rPr>
                  <a:t>  </a:t>
                </a:r>
              </a:p>
              <a:p>
                <a:pPr marL="0" marR="0" lvl="0" indent="0" algn="l" defTabSz="63124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rbel" pitchFamily="34" charset="0"/>
                    <a:ea typeface="Osaka" charset="-128"/>
                    <a:cs typeface="+mn-cs"/>
                    <a:sym typeface="Gill Sans" charset="0"/>
                  </a:rPr>
                  <a:t>    Environment    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bel" pitchFamily="34" charset="0"/>
                  <a:ea typeface="Osaka" charset="-128"/>
                  <a:cs typeface="+mn-cs"/>
                  <a:sym typeface="Gill Sans" charset="0"/>
                </a:endParaRPr>
              </a:p>
              <a:p>
                <a:pPr marL="0" marR="0" lvl="0" indent="0" algn="l" defTabSz="63124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bel" pitchFamily="34" charset="0"/>
                  <a:ea typeface="Osaka" charset="-128"/>
                  <a:cs typeface="+mn-cs"/>
                  <a:sym typeface="Gill Sans" charset="0"/>
                </a:endParaRPr>
              </a:p>
            </p:txBody>
          </p:sp>
          <p:sp>
            <p:nvSpPr>
              <p:cNvPr id="114" name="Text Box 23">
                <a:extLst>
                  <a:ext uri="{FF2B5EF4-FFF2-40B4-BE49-F238E27FC236}">
                    <a16:creationId xmlns:a16="http://schemas.microsoft.com/office/drawing/2014/main" id="{CC1FA4EF-42E3-49C8-95BB-6FDC8A19A7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217" y="1714391"/>
                <a:ext cx="3124807" cy="858008"/>
              </a:xfrm>
              <a:prstGeom prst="rect">
                <a:avLst/>
              </a:prstGeom>
              <a:solidFill>
                <a:srgbClr val="CC990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1D0801"/>
                </a:outerShdw>
              </a:effectLst>
            </p:spPr>
            <p:txBody>
              <a:bodyPr wrap="square" lIns="81496" tIns="40807" rIns="81496" bIns="40807">
                <a:spAutoFit/>
              </a:bodyPr>
              <a:lstStyle/>
              <a:p>
                <a:pPr marL="0" marR="0" lvl="0" indent="0" algn="ctr" defTabSz="631247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rbel" pitchFamily="34" charset="0"/>
                    <a:ea typeface="Osaka" charset="-128"/>
                    <a:cs typeface="+mn-cs"/>
                    <a:sym typeface="Gill Sans" charset="0"/>
                  </a:rPr>
                  <a:t>Biology</a:t>
                </a:r>
              </a:p>
              <a:p>
                <a:pPr marL="0" marR="0" lvl="0" indent="0" algn="ctr" defTabSz="631247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rbel" pitchFamily="34" charset="0"/>
                    <a:ea typeface="Osaka" charset="-128"/>
                    <a:cs typeface="+mn-cs"/>
                    <a:sym typeface="Gill Sans" charset="0"/>
                  </a:rPr>
                  <a:t>Genes/Development</a:t>
                </a:r>
              </a:p>
            </p:txBody>
          </p:sp>
          <p:sp>
            <p:nvSpPr>
              <p:cNvPr id="112" name="Rectangle 16">
                <a:extLst>
                  <a:ext uri="{FF2B5EF4-FFF2-40B4-BE49-F238E27FC236}">
                    <a16:creationId xmlns:a16="http://schemas.microsoft.com/office/drawing/2014/main" id="{FE25F949-13EE-4530-AFF6-F1224F27A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1504" y="2824936"/>
                <a:ext cx="3328859" cy="369332"/>
              </a:xfrm>
              <a:prstGeom prst="rect">
                <a:avLst/>
              </a:prstGeom>
              <a:solidFill>
                <a:srgbClr val="00B0F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1D0801"/>
                </a:outerShdw>
              </a:effec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63124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orbel" pitchFamily="34" charset="0"/>
                    <a:ea typeface="Osaka" charset="-128"/>
                    <a:cs typeface="+mn-cs"/>
                    <a:sym typeface="Gill Sans" charset="0"/>
                  </a:rPr>
                  <a:t>DRUG/ALCOHOL </a:t>
                </a:r>
              </a:p>
            </p:txBody>
          </p:sp>
          <p:sp>
            <p:nvSpPr>
              <p:cNvPr id="113" name="Text Box 18">
                <a:extLst>
                  <a:ext uri="{FF2B5EF4-FFF2-40B4-BE49-F238E27FC236}">
                    <a16:creationId xmlns:a16="http://schemas.microsoft.com/office/drawing/2014/main" id="{13EBF11C-95A3-4B11-BDEF-4F98262FB6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57319" y="3404776"/>
                <a:ext cx="4197229" cy="451743"/>
              </a:xfrm>
              <a:prstGeom prst="rect">
                <a:avLst/>
              </a:prstGeom>
              <a:solidFill>
                <a:srgbClr val="5EC45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1D0801"/>
                </a:outerShdw>
              </a:effectLst>
            </p:spPr>
            <p:txBody>
              <a:bodyPr wrap="square" lIns="81496" tIns="40807" rIns="81496" bIns="40807">
                <a:spAutoFit/>
              </a:bodyPr>
              <a:lstStyle/>
              <a:p>
                <a:pPr marL="0" marR="0" lvl="0" indent="0" algn="ctr" defTabSz="63124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rbel" pitchFamily="34" charset="0"/>
                    <a:ea typeface="ＭＳ Ｐゴシック" charset="-128"/>
                    <a:cs typeface="Times New Roman" charset="0"/>
                    <a:sym typeface="Gill Sans" charset="0"/>
                  </a:rPr>
                  <a:t>   Brain Mechanisms   </a:t>
                </a:r>
              </a:p>
            </p:txBody>
          </p:sp>
          <p:sp>
            <p:nvSpPr>
              <p:cNvPr id="111" name="Rectangle 5">
                <a:extLst>
                  <a:ext uri="{FF2B5EF4-FFF2-40B4-BE49-F238E27FC236}">
                    <a16:creationId xmlns:a16="http://schemas.microsoft.com/office/drawing/2014/main" id="{9068E391-EB38-41F0-A660-F69BE8AAD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1293" y="4216162"/>
                <a:ext cx="3309281" cy="55399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1D0801"/>
                </a:outerShdw>
              </a:effec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63124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orbel" pitchFamily="34" charset="0"/>
                    <a:ea typeface="Osaka" charset="-128"/>
                    <a:cs typeface="+mn-cs"/>
                    <a:sym typeface="Gill Sans" charset="0"/>
                  </a:rPr>
                  <a:t>Addiction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bel" pitchFamily="34" charset="0"/>
                  <a:ea typeface="Osaka" charset="-128"/>
                  <a:cs typeface="+mn-cs"/>
                  <a:sym typeface="Gill Sans" charset="0"/>
                </a:endParaRPr>
              </a:p>
            </p:txBody>
          </p: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BC884B4-EEA0-41FA-8284-56D7A3C78B79}"/>
              </a:ext>
            </a:extLst>
          </p:cNvPr>
          <p:cNvSpPr/>
          <p:nvPr/>
        </p:nvSpPr>
        <p:spPr>
          <a:xfrm>
            <a:off x="12283" y="1649637"/>
            <a:ext cx="3909454" cy="339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4D450F-DC58-45CE-BDD6-7236CB8DF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40" y="1816897"/>
            <a:ext cx="3835597" cy="1619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AE3C90-A0B5-4408-BF65-E74AC0F38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40" y="3408343"/>
            <a:ext cx="3772094" cy="16066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BD51F59-ADE0-4CD4-A351-1297365D6C31}"/>
              </a:ext>
            </a:extLst>
          </p:cNvPr>
          <p:cNvGrpSpPr/>
          <p:nvPr/>
        </p:nvGrpSpPr>
        <p:grpSpPr>
          <a:xfrm>
            <a:off x="68216" y="1580400"/>
            <a:ext cx="3442769" cy="400110"/>
            <a:chOff x="-43702" y="1600083"/>
            <a:chExt cx="3442769" cy="40011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A6BD9D-4247-4DE0-95E0-545005FD71E8}"/>
                </a:ext>
              </a:extLst>
            </p:cNvPr>
            <p:cNvCxnSpPr>
              <a:cxnSpLocks/>
            </p:cNvCxnSpPr>
            <p:nvPr/>
          </p:nvCxnSpPr>
          <p:spPr>
            <a:xfrm>
              <a:off x="63276" y="1811476"/>
              <a:ext cx="3335791" cy="1060"/>
            </a:xfrm>
            <a:prstGeom prst="straightConnector1">
              <a:avLst/>
            </a:prstGeom>
            <a:ln w="76200">
              <a:solidFill>
                <a:srgbClr val="FFCC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65CE93E-4306-4F25-B98F-55A30ADC05A2}"/>
                </a:ext>
              </a:extLst>
            </p:cNvPr>
            <p:cNvSpPr txBox="1"/>
            <p:nvPr/>
          </p:nvSpPr>
          <p:spPr>
            <a:xfrm>
              <a:off x="-43702" y="1600083"/>
              <a:ext cx="82134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Age</a:t>
              </a:r>
            </a:p>
          </p:txBody>
        </p:sp>
      </p:grpSp>
      <p:sp>
        <p:nvSpPr>
          <p:cNvPr id="104" name="Line 26">
            <a:extLst>
              <a:ext uri="{FF2B5EF4-FFF2-40B4-BE49-F238E27FC236}">
                <a16:creationId xmlns:a16="http://schemas.microsoft.com/office/drawing/2014/main" id="{0ABF3E89-6DD1-4444-8210-3FEBA114D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628278"/>
            <a:ext cx="12192000" cy="0"/>
          </a:xfrm>
          <a:prstGeom prst="line">
            <a:avLst/>
          </a:prstGeom>
          <a:noFill/>
          <a:ln w="76200">
            <a:solidFill>
              <a:srgbClr val="006699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5730" tIns="47831" rIns="95730" bIns="47831" anchor="ctr"/>
          <a:lstStyle/>
          <a:p>
            <a:pPr marL="0" marR="0" lvl="0" indent="0" algn="ctr" defTabSz="478656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9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Osaka" charset="-128"/>
              <a:cs typeface="+mn-cs"/>
            </a:endParaRPr>
          </a:p>
        </p:txBody>
      </p:sp>
      <p:sp>
        <p:nvSpPr>
          <p:cNvPr id="105" name="Line 26">
            <a:extLst>
              <a:ext uri="{FF2B5EF4-FFF2-40B4-BE49-F238E27FC236}">
                <a16:creationId xmlns:a16="http://schemas.microsoft.com/office/drawing/2014/main" id="{C17FE567-695B-4649-931D-78ADC1588081}"/>
              </a:ext>
            </a:extLst>
          </p:cNvPr>
          <p:cNvSpPr>
            <a:spLocks noChangeShapeType="1"/>
          </p:cNvSpPr>
          <p:nvPr/>
        </p:nvSpPr>
        <p:spPr bwMode="auto">
          <a:xfrm>
            <a:off x="-6096" y="5072518"/>
            <a:ext cx="12192000" cy="0"/>
          </a:xfrm>
          <a:prstGeom prst="line">
            <a:avLst/>
          </a:prstGeom>
          <a:noFill/>
          <a:ln w="76200">
            <a:solidFill>
              <a:srgbClr val="006699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5730" tIns="47831" rIns="95730" bIns="47831" anchor="ctr"/>
          <a:lstStyle/>
          <a:p>
            <a:pPr marL="0" marR="0" lvl="0" indent="0" algn="ctr" defTabSz="478656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9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Osaka" charset="-128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8E3207A-24F6-4019-AD38-EB938105BE31}"/>
              </a:ext>
            </a:extLst>
          </p:cNvPr>
          <p:cNvGrpSpPr/>
          <p:nvPr/>
        </p:nvGrpSpPr>
        <p:grpSpPr>
          <a:xfrm>
            <a:off x="68216" y="3246640"/>
            <a:ext cx="3442769" cy="400110"/>
            <a:chOff x="-43702" y="1600083"/>
            <a:chExt cx="3442769" cy="400110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2FCB705-E245-4A8E-8918-3E25427B70C4}"/>
                </a:ext>
              </a:extLst>
            </p:cNvPr>
            <p:cNvCxnSpPr>
              <a:cxnSpLocks/>
            </p:cNvCxnSpPr>
            <p:nvPr/>
          </p:nvCxnSpPr>
          <p:spPr>
            <a:xfrm>
              <a:off x="63276" y="1811476"/>
              <a:ext cx="3335791" cy="1060"/>
            </a:xfrm>
            <a:prstGeom prst="straightConnector1">
              <a:avLst/>
            </a:prstGeom>
            <a:ln w="76200">
              <a:solidFill>
                <a:srgbClr val="FFCC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6ECF8D1-80D4-4593-812B-05CCE6F7B5DF}"/>
                </a:ext>
              </a:extLst>
            </p:cNvPr>
            <p:cNvSpPr txBox="1"/>
            <p:nvPr/>
          </p:nvSpPr>
          <p:spPr>
            <a:xfrm>
              <a:off x="-43702" y="1600083"/>
              <a:ext cx="82134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07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B734A2-1705-44E5-BA30-6A3D88DC7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28" t="8100" r="28214" b="6965"/>
          <a:stretch/>
        </p:blipFill>
        <p:spPr>
          <a:xfrm>
            <a:off x="251460" y="796207"/>
            <a:ext cx="5105263" cy="5427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" y="109183"/>
            <a:ext cx="11938566" cy="687024"/>
          </a:xfrm>
        </p:spPr>
        <p:txBody>
          <a:bodyPr anchor="t"/>
          <a:lstStyle/>
          <a:p>
            <a:pPr>
              <a:defRPr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kern="1200" dirty="0">
                <a:solidFill>
                  <a:sysClr val="windowText" lastClr="0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NIDA FY 19 Extramural Research Funding* </a:t>
            </a:r>
            <a:br>
              <a:rPr lang="en-US" sz="3600" b="1" kern="1200" dirty="0">
                <a:solidFill>
                  <a:sysClr val="windowText" lastClr="000000"/>
                </a:solidFill>
                <a:latin typeface="Corbel" panose="020B0503020204020204" pitchFamily="34" charset="0"/>
                <a:cs typeface="Arial" panose="020B0604020202020204" pitchFamily="34" charset="0"/>
              </a:rPr>
            </a:br>
            <a:endParaRPr lang="en-US" sz="36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72600" y="6457950"/>
            <a:ext cx="1066800" cy="3238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03F115-42A2-4C18-9951-2AA363884E25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554" y="6223913"/>
            <a:ext cx="5914476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*Includes HEAL 1-year funds provided in FY 19 and balance of HEAL 2-year funds provided in FY 18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6E3097-6FAE-4426-8246-A2B713B18576}"/>
              </a:ext>
            </a:extLst>
          </p:cNvPr>
          <p:cNvGrpSpPr/>
          <p:nvPr/>
        </p:nvGrpSpPr>
        <p:grpSpPr>
          <a:xfrm>
            <a:off x="8503920" y="6030988"/>
            <a:ext cx="4183381" cy="801740"/>
            <a:chOff x="10921" y="5942910"/>
            <a:chExt cx="5968249" cy="915413"/>
          </a:xfrm>
        </p:grpSpPr>
        <p:pic>
          <p:nvPicPr>
            <p:cNvPr id="7" name="Picture 2" descr="C:\Users\wcompton\Desktop\nih-nida-logo.gif">
              <a:extLst>
                <a:ext uri="{FF2B5EF4-FFF2-40B4-BE49-F238E27FC236}">
                  <a16:creationId xmlns:a16="http://schemas.microsoft.com/office/drawing/2014/main" id="{C082088A-5ED5-40BE-9582-A3A8C35CDD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1" y="5942910"/>
              <a:ext cx="5606107" cy="912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FF3F18-EA95-4F70-8DFF-12B35C85154F}"/>
                </a:ext>
              </a:extLst>
            </p:cNvPr>
            <p:cNvSpPr/>
            <p:nvPr/>
          </p:nvSpPr>
          <p:spPr>
            <a:xfrm>
              <a:off x="1607957" y="6578221"/>
              <a:ext cx="4165046" cy="27977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EDF7C8-80C4-4004-89D6-048729856DF7}"/>
                </a:ext>
              </a:extLst>
            </p:cNvPr>
            <p:cNvSpPr txBox="1"/>
            <p:nvPr/>
          </p:nvSpPr>
          <p:spPr>
            <a:xfrm>
              <a:off x="1336006" y="6506908"/>
              <a:ext cx="4643164" cy="35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Advancing Addiction Science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7DCE344-7CBA-4F88-B543-2727B01FAADC}"/>
              </a:ext>
            </a:extLst>
          </p:cNvPr>
          <p:cNvSpPr txBox="1"/>
          <p:nvPr/>
        </p:nvSpPr>
        <p:spPr>
          <a:xfrm>
            <a:off x="5466052" y="905636"/>
            <a:ext cx="6685394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4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Program Announcements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342900" marR="0" lvl="0" indent="-342900" algn="l" defTabSz="454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Basic Science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(NOSI DAT18-04: Effects of Cannabis Use and Cannabinoids on the Developing Brain)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4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(RFA-DA-20-022: Assessing the Effects of Cannabinoids on HIV-Induced Inflammation)</a:t>
            </a:r>
          </a:p>
          <a:p>
            <a:pPr marL="342900" marR="0" lvl="0" indent="-342900" algn="l" defTabSz="454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Medication Development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RFA-DA-18-020: Translational Avant-Garde Award for Development of Medication to Treat SUD)</a:t>
            </a:r>
          </a:p>
          <a:p>
            <a:pPr marL="342900" marR="0" lvl="0" indent="-342900" algn="l" defTabSz="454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(NOSI NOT-DA-19-037: Health Services and Economic Research on the Treatment of Drug, Alcohol, and Tobacco Use Disorders)</a:t>
            </a:r>
          </a:p>
          <a:p>
            <a:pPr marL="342900" marR="0" lvl="0" indent="-342900" algn="l" defTabSz="454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596E0E1C-5380-4494-893D-FA3D93C9BEB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827012"/>
            <a:ext cx="12191999" cy="27014"/>
          </a:xfrm>
          <a:prstGeom prst="line">
            <a:avLst/>
          </a:prstGeom>
          <a:noFill/>
          <a:ln w="76200">
            <a:solidFill>
              <a:srgbClr val="006699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71798" tIns="35873" rIns="71798" bIns="35873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358992" rtl="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4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Osak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35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23770" y="3717592"/>
            <a:ext cx="157263" cy="355601"/>
          </a:xfrm>
          <a:prstGeom prst="rect">
            <a:avLst/>
          </a:prstGeom>
          <a:noFill/>
        </p:spPr>
        <p:txBody>
          <a:bodyPr wrap="none" lIns="77839" tIns="38921" rIns="77839" bIns="38921" rtlCol="0">
            <a:spAutoFit/>
          </a:bodyPr>
          <a:lstStyle/>
          <a:p>
            <a:pPr marL="0" marR="0" lvl="0" indent="0" algn="l" defTabSz="456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98C8F6-77EC-4EAD-8F45-33B6628BC400}"/>
              </a:ext>
            </a:extLst>
          </p:cNvPr>
          <p:cNvGrpSpPr/>
          <p:nvPr/>
        </p:nvGrpSpPr>
        <p:grpSpPr>
          <a:xfrm>
            <a:off x="368071" y="327325"/>
            <a:ext cx="6132154" cy="6267383"/>
            <a:chOff x="6043885" y="297712"/>
            <a:chExt cx="6132154" cy="626738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7AC02F-5BF1-4FE0-BDE1-451126E475EB}"/>
                </a:ext>
              </a:extLst>
            </p:cNvPr>
            <p:cNvSpPr/>
            <p:nvPr/>
          </p:nvSpPr>
          <p:spPr>
            <a:xfrm>
              <a:off x="6043885" y="297712"/>
              <a:ext cx="6132154" cy="62673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2FA799-9F5A-400B-BFE8-B3828AC8941E}"/>
                </a:ext>
              </a:extLst>
            </p:cNvPr>
            <p:cNvGrpSpPr/>
            <p:nvPr/>
          </p:nvGrpSpPr>
          <p:grpSpPr>
            <a:xfrm>
              <a:off x="6162217" y="501088"/>
              <a:ext cx="5875317" cy="5900192"/>
              <a:chOff x="6279178" y="65151"/>
              <a:chExt cx="5875317" cy="5900192"/>
            </a:xfrm>
          </p:grpSpPr>
          <p:sp>
            <p:nvSpPr>
              <p:cNvPr id="10" name="object 10">
                <a:extLst>
                  <a:ext uri="{FF2B5EF4-FFF2-40B4-BE49-F238E27FC236}">
                    <a16:creationId xmlns:a16="http://schemas.microsoft.com/office/drawing/2014/main" id="{CD3003C9-C36E-4561-A6B1-3B3455C0E6A6}"/>
                  </a:ext>
                </a:extLst>
              </p:cNvPr>
              <p:cNvSpPr/>
              <p:nvPr/>
            </p:nvSpPr>
            <p:spPr>
              <a:xfrm>
                <a:off x="6485859" y="65151"/>
                <a:ext cx="5199321" cy="286437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28575">
                <a:noFill/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45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CFC871-B4AC-4086-9553-48EBB5B21918}"/>
                  </a:ext>
                </a:extLst>
              </p:cNvPr>
              <p:cNvSpPr txBox="1"/>
              <p:nvPr/>
            </p:nvSpPr>
            <p:spPr>
              <a:xfrm>
                <a:off x="6279178" y="3004532"/>
                <a:ext cx="5875317" cy="296081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45444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More than 5 years of data collection, starting with 45,971 adults and youth participants (ages 12 and up)</a:t>
                </a:r>
              </a:p>
              <a:p>
                <a:pPr marL="285750" marR="0" lvl="0" indent="-285750" algn="l" defTabSz="45444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Data access at </a:t>
                </a:r>
                <a:r>
                  <a:rPr kumimoji="0" lang="en-US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http://www.icpsr.umich.edu/icpsrweb/NAHDAP/series/606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AC67AF-AB88-4533-AD98-769E947F2928}"/>
              </a:ext>
            </a:extLst>
          </p:cNvPr>
          <p:cNvGrpSpPr/>
          <p:nvPr/>
        </p:nvGrpSpPr>
        <p:grpSpPr>
          <a:xfrm>
            <a:off x="6655992" y="94764"/>
            <a:ext cx="5226218" cy="6499944"/>
            <a:chOff x="372140" y="65151"/>
            <a:chExt cx="5226218" cy="649994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CE5552-61C7-442C-97D6-F0549B87B624}"/>
                </a:ext>
              </a:extLst>
            </p:cNvPr>
            <p:cNvGrpSpPr/>
            <p:nvPr/>
          </p:nvGrpSpPr>
          <p:grpSpPr>
            <a:xfrm>
              <a:off x="456277" y="65151"/>
              <a:ext cx="5142081" cy="6308554"/>
              <a:chOff x="456277" y="65151"/>
              <a:chExt cx="5142081" cy="63085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26"/>
              <a:stretch/>
            </p:blipFill>
            <p:spPr>
              <a:xfrm>
                <a:off x="456277" y="65151"/>
                <a:ext cx="5067650" cy="2951895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CDE7C8-4645-42A0-90E7-D850BC910C39}"/>
                  </a:ext>
                </a:extLst>
              </p:cNvPr>
              <p:cNvSpPr txBox="1"/>
              <p:nvPr/>
            </p:nvSpPr>
            <p:spPr>
              <a:xfrm>
                <a:off x="530708" y="3492916"/>
                <a:ext cx="5067650" cy="2880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45444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Baseline data collection complete—</a:t>
                </a: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11,878 children ages 9-10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 marL="285750" marR="0" lvl="0" indent="-285750" algn="l" defTabSz="45444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Longitudinal Data—</a:t>
                </a: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 process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45444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Easy data access.  </a:t>
                </a:r>
              </a:p>
              <a:p>
                <a:pPr marL="285750" marR="0" lvl="0" indent="-285750" algn="l" defTabSz="45444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See </a:t>
                </a:r>
                <a:r>
                  <a:rPr kumimoji="0" lang="en-US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abcdstudy.org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DFA3AD3-A8DE-4EC8-893D-1EAACE9D0B54}"/>
                  </a:ext>
                </a:extLst>
              </p:cNvPr>
              <p:cNvSpPr/>
              <p:nvPr/>
            </p:nvSpPr>
            <p:spPr>
              <a:xfrm>
                <a:off x="523791" y="2929528"/>
                <a:ext cx="4932623" cy="652797"/>
              </a:xfrm>
              <a:prstGeom prst="rect">
                <a:avLst/>
              </a:prstGeom>
            </p:spPr>
            <p:txBody>
              <a:bodyPr wrap="square" lIns="97838" tIns="48922" rIns="97838" bIns="48922">
                <a:spAutoFit/>
              </a:bodyPr>
              <a:lstStyle/>
              <a:p>
                <a:pPr marL="0" marR="0" lvl="0" indent="0" algn="ctr" defTabSz="456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336699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An NIH Collaboration: NIDA, NIAAA, NCI, NIMH, NIMHD, NICHD, NINDS, OBSSR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2E1164-52B9-4169-AE1B-61D40D2F4E29}"/>
                </a:ext>
              </a:extLst>
            </p:cNvPr>
            <p:cNvSpPr/>
            <p:nvPr/>
          </p:nvSpPr>
          <p:spPr>
            <a:xfrm>
              <a:off x="372140" y="297712"/>
              <a:ext cx="5139725" cy="6267383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C06BA739-3721-4B30-9FE9-77D25A778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548"/>
            <a:ext cx="8207566" cy="734265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HEAL Initiative Research Overview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635D17-3374-49AC-90BD-EC9E2ADAD779}"/>
              </a:ext>
            </a:extLst>
          </p:cNvPr>
          <p:cNvGrpSpPr/>
          <p:nvPr/>
        </p:nvGrpSpPr>
        <p:grpSpPr>
          <a:xfrm>
            <a:off x="71598" y="1183527"/>
            <a:ext cx="7318744" cy="5165055"/>
            <a:chOff x="1722783" y="1023948"/>
            <a:chExt cx="8657036" cy="57760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E6E27E6-A024-440D-BBC6-E0459E97B753}"/>
                </a:ext>
              </a:extLst>
            </p:cNvPr>
            <p:cNvGrpSpPr/>
            <p:nvPr/>
          </p:nvGrpSpPr>
          <p:grpSpPr>
            <a:xfrm>
              <a:off x="1722783" y="1023948"/>
              <a:ext cx="8657036" cy="5776081"/>
              <a:chOff x="1722783" y="1023948"/>
              <a:chExt cx="8657036" cy="5776081"/>
            </a:xfrm>
          </p:grpSpPr>
          <p:sp>
            <p:nvSpPr>
              <p:cNvPr id="8" name="Oval 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AC576C1-95D1-45BB-8A70-B734C5496D5F}"/>
                  </a:ext>
                </a:extLst>
              </p:cNvPr>
              <p:cNvSpPr/>
              <p:nvPr/>
            </p:nvSpPr>
            <p:spPr>
              <a:xfrm>
                <a:off x="6755527" y="4826156"/>
                <a:ext cx="2286000" cy="1828800"/>
              </a:xfrm>
              <a:prstGeom prst="ellipse">
                <a:avLst/>
              </a:prstGeom>
              <a:solidFill>
                <a:srgbClr val="B0CA7C"/>
              </a:solidFill>
              <a:ln w="5715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Optimize Effective Treatments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9E415D1-955C-4D12-9EDB-F565AAFD6AF8}"/>
                  </a:ext>
                </a:extLst>
              </p:cNvPr>
              <p:cNvGrpSpPr/>
              <p:nvPr/>
            </p:nvGrpSpPr>
            <p:grpSpPr>
              <a:xfrm>
                <a:off x="1722783" y="1023948"/>
                <a:ext cx="8657036" cy="4325070"/>
                <a:chOff x="1722783" y="1023948"/>
                <a:chExt cx="8657036" cy="4325070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3DDB1117-AFF6-480B-8A2B-98BF3336E0BA}"/>
                    </a:ext>
                  </a:extLst>
                </p:cNvPr>
                <p:cNvSpPr/>
                <p:nvPr/>
              </p:nvSpPr>
              <p:spPr>
                <a:xfrm>
                  <a:off x="3383443" y="1117443"/>
                  <a:ext cx="5134945" cy="4231575"/>
                </a:xfrm>
                <a:prstGeom prst="ellipse">
                  <a:avLst/>
                </a:prstGeom>
                <a:gradFill flip="none" rotWithShape="1">
                  <a:gsLst>
                    <a:gs pos="9150">
                      <a:srgbClr val="B0CA7C"/>
                    </a:gs>
                    <a:gs pos="58000">
                      <a:schemeClr val="accent1"/>
                    </a:gs>
                    <a:gs pos="48000">
                      <a:srgbClr val="B0CA7C"/>
                    </a:gs>
                    <a:gs pos="3800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Enhancing Pain Management</a:t>
                  </a:r>
                </a:p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Improving Treatments for Misuse and Addiction</a:t>
                  </a:r>
                </a:p>
              </p:txBody>
            </p:sp>
            <p:sp>
              <p:nvSpPr>
                <p:cNvPr id="7" name="Oval 6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B819C3B9-58B7-4CD4-9567-A14F750DD067}"/>
                    </a:ext>
                  </a:extLst>
                </p:cNvPr>
                <p:cNvSpPr/>
                <p:nvPr/>
              </p:nvSpPr>
              <p:spPr>
                <a:xfrm>
                  <a:off x="8093819" y="3142431"/>
                  <a:ext cx="2286000" cy="1828800"/>
                </a:xfrm>
                <a:prstGeom prst="ellipse">
                  <a:avLst/>
                </a:prstGeom>
                <a:solidFill>
                  <a:srgbClr val="B0CA7C"/>
                </a:solidFill>
                <a:ln w="57150"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Enhance Treatments for Affected Newborns</a:t>
                  </a:r>
                </a:p>
              </p:txBody>
            </p:sp>
            <p:sp>
              <p:nvSpPr>
                <p:cNvPr id="5" name="Oval 4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0C04BD2D-9CAB-400A-A022-807568810CA2}"/>
                    </a:ext>
                  </a:extLst>
                </p:cNvPr>
                <p:cNvSpPr/>
                <p:nvPr/>
              </p:nvSpPr>
              <p:spPr>
                <a:xfrm>
                  <a:off x="1722783" y="3142431"/>
                  <a:ext cx="2375400" cy="1828800"/>
                </a:xfrm>
                <a:prstGeom prst="ellipse">
                  <a:avLst/>
                </a:prstGeom>
                <a:solidFill>
                  <a:srgbClr val="B0CA7C"/>
                </a:solidFill>
                <a:ln w="57150"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Expand Therapeutic Options</a:t>
                  </a:r>
                </a:p>
              </p:txBody>
            </p:sp>
            <p:sp>
              <p:nvSpPr>
                <p:cNvPr id="19" name="Oval 18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04F06EF4-C2EB-4159-A23D-F3E923EE9088}"/>
                    </a:ext>
                  </a:extLst>
                </p:cNvPr>
                <p:cNvSpPr/>
                <p:nvPr/>
              </p:nvSpPr>
              <p:spPr>
                <a:xfrm>
                  <a:off x="7583584" y="1023948"/>
                  <a:ext cx="2371665" cy="1828800"/>
                </a:xfrm>
                <a:prstGeom prst="ellipse">
                  <a:avLst/>
                </a:prstGeom>
                <a:solidFill>
                  <a:srgbClr val="82A5D0"/>
                </a:solidFill>
                <a:ln w="57150"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Clinical Research in Pain Management</a:t>
                  </a:r>
                </a:p>
              </p:txBody>
            </p:sp>
            <p:sp>
              <p:nvSpPr>
                <p:cNvPr id="20" name="Oval 19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EEDC10D6-FF26-4973-AE61-59561F9537B9}"/>
                    </a:ext>
                  </a:extLst>
                </p:cNvPr>
                <p:cNvSpPr/>
                <p:nvPr/>
              </p:nvSpPr>
              <p:spPr>
                <a:xfrm>
                  <a:off x="2236751" y="1023948"/>
                  <a:ext cx="2286000" cy="1828800"/>
                </a:xfrm>
                <a:prstGeom prst="ellipse">
                  <a:avLst/>
                </a:prstGeom>
                <a:solidFill>
                  <a:srgbClr val="82A5D0"/>
                </a:solidFill>
                <a:ln w="57150"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Pre-Clinical Research in Pain Management</a:t>
                  </a:r>
                </a:p>
              </p:txBody>
            </p:sp>
          </p:grpSp>
          <p:sp>
            <p:nvSpPr>
              <p:cNvPr id="6" name="Oval 5">
                <a:hlinkClick r:id="" action="ppaction://noaction"/>
                <a:extLst>
                  <a:ext uri="{FF2B5EF4-FFF2-40B4-BE49-F238E27FC236}">
                    <a16:creationId xmlns:a16="http://schemas.microsoft.com/office/drawing/2014/main" id="{4310DE3F-587C-4F99-BC37-799C95FD59E3}"/>
                  </a:ext>
                </a:extLst>
              </p:cNvPr>
              <p:cNvSpPr/>
              <p:nvPr/>
            </p:nvSpPr>
            <p:spPr>
              <a:xfrm>
                <a:off x="3213469" y="4971231"/>
                <a:ext cx="2737445" cy="1828798"/>
              </a:xfrm>
              <a:prstGeom prst="ellipse">
                <a:avLst/>
              </a:prstGeom>
              <a:solidFill>
                <a:srgbClr val="B0CA7C"/>
              </a:solidFill>
              <a:ln w="57150"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Develop New/ Improved Prevention &amp; Treatment Strategies</a:t>
                </a: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2DAA3DC-F6C4-4151-92B1-AFD688EA047D}"/>
                </a:ext>
              </a:extLst>
            </p:cNvPr>
            <p:cNvSpPr/>
            <p:nvPr/>
          </p:nvSpPr>
          <p:spPr>
            <a:xfrm>
              <a:off x="6774765" y="4826156"/>
              <a:ext cx="2286000" cy="1779541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260BBC97-8D25-4EAF-BEC3-78C1EEA6767E}"/>
              </a:ext>
            </a:extLst>
          </p:cNvPr>
          <p:cNvSpPr/>
          <p:nvPr/>
        </p:nvSpPr>
        <p:spPr>
          <a:xfrm>
            <a:off x="5441471" y="3077905"/>
            <a:ext cx="1932607" cy="15912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234053-4360-438B-BA69-388CE6A77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326" y="0"/>
            <a:ext cx="3787673" cy="19822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2879F1-C9A8-4C90-998D-F529DB89E74B}"/>
              </a:ext>
            </a:extLst>
          </p:cNvPr>
          <p:cNvSpPr txBox="1"/>
          <p:nvPr/>
        </p:nvSpPr>
        <p:spPr>
          <a:xfrm>
            <a:off x="7667248" y="2150641"/>
            <a:ext cx="4541015" cy="354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marR="0" lvl="0" indent="-225425" algn="l" defTabSz="454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 solutions to the opioids crisis</a:t>
            </a:r>
          </a:p>
          <a:p>
            <a:pPr marL="225425" marR="0" lvl="0" indent="-225425" algn="l" defTabSz="454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$500M/year effort</a:t>
            </a:r>
          </a:p>
          <a:p>
            <a:pPr marL="465138" marR="0" lvl="1" indent="-239713" algn="l" defTabSz="454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$945M obligated in FY2019</a:t>
            </a:r>
          </a:p>
          <a:p>
            <a:pPr marL="465138" marR="0" lvl="1" indent="-239713" algn="l" defTabSz="454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40+ funding opportunity announcements</a:t>
            </a:r>
          </a:p>
          <a:p>
            <a:pPr marL="465138" marR="0" lvl="1" indent="-239713" algn="l" defTabSz="454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41 states</a:t>
            </a:r>
          </a:p>
          <a:p>
            <a:pPr marL="465138" marR="0" lvl="1" indent="-239713" algn="l" defTabSz="454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400 Investigators</a:t>
            </a:r>
          </a:p>
          <a:p>
            <a:pPr marL="465138" marR="0" lvl="1" indent="-239713" algn="l" defTabSz="454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NIH Institute and Centers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5479F5-6316-44E5-9B2F-7142092EF875}"/>
              </a:ext>
            </a:extLst>
          </p:cNvPr>
          <p:cNvGrpSpPr/>
          <p:nvPr/>
        </p:nvGrpSpPr>
        <p:grpSpPr>
          <a:xfrm>
            <a:off x="7390342" y="5988846"/>
            <a:ext cx="4817921" cy="958490"/>
            <a:chOff x="10921" y="5942910"/>
            <a:chExt cx="5947961" cy="1141317"/>
          </a:xfrm>
        </p:grpSpPr>
        <p:pic>
          <p:nvPicPr>
            <p:cNvPr id="21" name="Picture 2" descr="C:\Users\wcompton\Desktop\nih-nida-logo.gif">
              <a:extLst>
                <a:ext uri="{FF2B5EF4-FFF2-40B4-BE49-F238E27FC236}">
                  <a16:creationId xmlns:a16="http://schemas.microsoft.com/office/drawing/2014/main" id="{6417A15C-853E-4F50-9502-3B3416973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1" y="5942910"/>
              <a:ext cx="5606107" cy="912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D2BC576-8C3F-49CC-8076-989EA8FC6B0F}"/>
                </a:ext>
              </a:extLst>
            </p:cNvPr>
            <p:cNvSpPr/>
            <p:nvPr/>
          </p:nvSpPr>
          <p:spPr>
            <a:xfrm>
              <a:off x="1607957" y="6578221"/>
              <a:ext cx="4165046" cy="27977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1873CC-12EE-41FE-BD03-A299BD7DCE3E}"/>
                </a:ext>
              </a:extLst>
            </p:cNvPr>
            <p:cNvSpPr txBox="1"/>
            <p:nvPr/>
          </p:nvSpPr>
          <p:spPr>
            <a:xfrm>
              <a:off x="1336006" y="6506907"/>
              <a:ext cx="4622876" cy="577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78" b="1" i="1" u="none" strike="noStrike" kern="0" cap="none" spc="0" normalizeH="0" baseline="0" noProof="0" dirty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Advancing Addiction Science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851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AA3E3-847F-4D01-B64A-1AB9975306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133"/>
          <a:stretch/>
        </p:blipFill>
        <p:spPr>
          <a:xfrm>
            <a:off x="8556293" y="4292600"/>
            <a:ext cx="3307727" cy="2109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9F8AA9-FCF5-4661-9F50-6F5B71B61313}"/>
              </a:ext>
            </a:extLst>
          </p:cNvPr>
          <p:cNvSpPr txBox="1"/>
          <p:nvPr/>
        </p:nvSpPr>
        <p:spPr>
          <a:xfrm>
            <a:off x="553105" y="1637729"/>
            <a:ext cx="4128053" cy="470898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Tobacco Smoking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Vaping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50000"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  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(Nicotine and/or THC)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50000"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Opiate Use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Psychostimulant use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Cannabis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50000"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5FAF08-ED0C-46CD-89C7-0333827904A7}"/>
              </a:ext>
            </a:extLst>
          </p:cNvPr>
          <p:cNvSpPr txBox="1"/>
          <p:nvPr/>
        </p:nvSpPr>
        <p:spPr>
          <a:xfrm>
            <a:off x="143219" y="80402"/>
            <a:ext cx="11929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Acute and Chronic Pharmacological Effects: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Drug Impacts on COVID-19 Infections and Outcomes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D25613-5409-984D-A57C-D31641998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126" y="1807930"/>
            <a:ext cx="1892300" cy="106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9F3461-5C08-724C-AFFB-503340BD384D}"/>
              </a:ext>
            </a:extLst>
          </p:cNvPr>
          <p:cNvSpPr txBox="1"/>
          <p:nvPr/>
        </p:nvSpPr>
        <p:spPr>
          <a:xfrm>
            <a:off x="6308941" y="1434059"/>
            <a:ext cx="29366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Nicotine Patch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RCT (n=1900) to be done by Changeux and colleagues who found in a study that smokers are less likely 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contract COVID-19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E1B9A0-D024-194E-AEA1-C8E147F8F4DC}"/>
              </a:ext>
            </a:extLst>
          </p:cNvPr>
          <p:cNvSpPr txBox="1"/>
          <p:nvPr/>
        </p:nvSpPr>
        <p:spPr>
          <a:xfrm>
            <a:off x="6331345" y="4636109"/>
            <a:ext cx="2140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Worse COVID outcomes among smokers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296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A90516-AA89-4E8F-9E69-6C1C8DE540A8}"/>
              </a:ext>
            </a:extLst>
          </p:cNvPr>
          <p:cNvSpPr/>
          <p:nvPr/>
        </p:nvSpPr>
        <p:spPr>
          <a:xfrm>
            <a:off x="332878" y="310806"/>
            <a:ext cx="11963289" cy="6236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>
                <a:srgbClr val="FFC000"/>
              </a:buClr>
              <a:buSzPct val="150000"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Social Challenges to SUD During COVID-19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Housing instability/homelessness </a:t>
            </a:r>
          </a:p>
          <a:p>
            <a:pPr marL="342900" marR="0" lvl="0" indent="287338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Increased risk for disease </a:t>
            </a:r>
          </a:p>
          <a:p>
            <a:pPr marL="34290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>
                <a:srgbClr val="FFC000"/>
              </a:buClr>
              <a:buSzPct val="150000"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transmission in homeless shelters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Incarceration</a:t>
            </a:r>
          </a:p>
          <a:p>
            <a:pPr marL="346075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More than half of U.S prisoners have SUD</a:t>
            </a:r>
          </a:p>
          <a:p>
            <a:pPr marL="346075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Prison populations are at greatest risk</a:t>
            </a:r>
          </a:p>
          <a:p>
            <a:pPr marL="346075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>
                <a:srgbClr val="FFC000"/>
              </a:buClr>
              <a:buSzPct val="150000"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for disease transmission during epidemics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DF064-D6F6-FB49-84D1-8ED3400FC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928" y="4144690"/>
            <a:ext cx="2758612" cy="1832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9175A0-AFFE-EE43-B990-9CFAA400E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345" y="1178466"/>
            <a:ext cx="3933778" cy="261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9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5F7B0-EC73-4767-9293-51D2647E32A6}"/>
              </a:ext>
            </a:extLst>
          </p:cNvPr>
          <p:cNvSpPr/>
          <p:nvPr/>
        </p:nvSpPr>
        <p:spPr>
          <a:xfrm>
            <a:off x="621792" y="228777"/>
            <a:ext cx="11954256" cy="642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>
                <a:srgbClr val="FFC000"/>
              </a:buClr>
              <a:buSzPct val="150000"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Structural Challenges for SUD During COVID-19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1EE459-2A9A-4C73-A466-DF61E4DCB02A}"/>
              </a:ext>
            </a:extLst>
          </p:cNvPr>
          <p:cNvSpPr/>
          <p:nvPr/>
        </p:nvSpPr>
        <p:spPr>
          <a:xfrm>
            <a:off x="153462" y="870812"/>
            <a:ext cx="718002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Stress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Stigma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Access to medications for OUD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Limited access to peer-support groups or other sources of social connection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Social distancing increases likelihood of opioid overdoses happening with no observers who can administer naloxone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3" descr="C:\Users\wcompton\Desktop\406525.jpg">
            <a:extLst>
              <a:ext uri="{FF2B5EF4-FFF2-40B4-BE49-F238E27FC236}">
                <a16:creationId xmlns:a16="http://schemas.microsoft.com/office/drawing/2014/main" id="{98D40977-AE10-4FE1-AC35-B7C88A633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463" y="4905196"/>
            <a:ext cx="1588273" cy="16332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14472-372A-DF47-A7FF-D6C51D0D1C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2683" b="9731"/>
          <a:stretch/>
        </p:blipFill>
        <p:spPr>
          <a:xfrm>
            <a:off x="6922514" y="1590261"/>
            <a:ext cx="5116024" cy="2877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9BDA8E-FC67-3249-B44F-51717910D3C2}"/>
              </a:ext>
            </a:extLst>
          </p:cNvPr>
          <p:cNvSpPr txBox="1"/>
          <p:nvPr/>
        </p:nvSpPr>
        <p:spPr>
          <a:xfrm>
            <a:off x="8061628" y="3671195"/>
            <a:ext cx="3675017" cy="7968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ＭＳ Ｐゴシック" pitchFamily="34" charset="-128"/>
                <a:cs typeface="+mn-cs"/>
              </a:rPr>
              <a:t>Buffalo NY Methadone Clinic   March 2020</a:t>
            </a:r>
          </a:p>
        </p:txBody>
      </p:sp>
    </p:spTree>
    <p:extLst>
      <p:ext uri="{BB962C8B-B14F-4D97-AF65-F5344CB8AC3E}">
        <p14:creationId xmlns:p14="http://schemas.microsoft.com/office/powerpoint/2010/main" val="99235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B6C981-2AF5-40BB-BFE0-6F51C8F2C146}"/>
              </a:ext>
            </a:extLst>
          </p:cNvPr>
          <p:cNvSpPr txBox="1"/>
          <p:nvPr/>
        </p:nvSpPr>
        <p:spPr>
          <a:xfrm>
            <a:off x="1" y="1653598"/>
            <a:ext cx="12192000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marR="0" lvl="0" indent="-34448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Increased use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telemedicine</a:t>
            </a:r>
          </a:p>
          <a:p>
            <a:pPr marL="465138" marR="0" lvl="0" indent="-34448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Establishment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mental health hot lines</a:t>
            </a:r>
          </a:p>
          <a:p>
            <a:pPr marL="465138" marR="0" lvl="0" indent="-34448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Deployment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virtual support meetings</a:t>
            </a:r>
          </a:p>
          <a:p>
            <a:pPr marL="465138" marR="0" lvl="0" indent="-34448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Expansion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take-home medicines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MOUD</a:t>
            </a:r>
          </a:p>
          <a:p>
            <a:pPr marL="465138" marR="0" lvl="0" indent="-34448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Buprenorphine prescribing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via Telehealth</a:t>
            </a:r>
          </a:p>
          <a:p>
            <a:pPr marL="465138" marR="0" lvl="0" indent="-34448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Release of non-violent offenders with SUD from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jails and prisons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which might improve their long-term outcomes</a:t>
            </a:r>
          </a:p>
          <a:p>
            <a:pPr marL="465138" marR="0" lvl="0" indent="-34448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 of web-based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educational material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can be used to help in rehabilitation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F80AA1-99C1-49F9-9429-9F38BEBC377E}"/>
              </a:ext>
            </a:extLst>
          </p:cNvPr>
          <p:cNvSpPr/>
          <p:nvPr/>
        </p:nvSpPr>
        <p:spPr>
          <a:xfrm>
            <a:off x="1" y="232750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32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Addiction System Changes in Response to COVID-19:</a:t>
            </a:r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 defTabSz="457200">
              <a:defRPr/>
            </a:pPr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for Research Evaluation</a:t>
            </a:r>
          </a:p>
        </p:txBody>
      </p:sp>
    </p:spTree>
    <p:extLst>
      <p:ext uri="{BB962C8B-B14F-4D97-AF65-F5344CB8AC3E}">
        <p14:creationId xmlns:p14="http://schemas.microsoft.com/office/powerpoint/2010/main" val="2899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/>
        </p:nvSpPr>
        <p:spPr>
          <a:xfrm>
            <a:off x="873288" y="1085067"/>
            <a:ext cx="10709794" cy="4712497"/>
          </a:xfrm>
          <a:prstGeom prst="rect">
            <a:avLst/>
          </a:prstGeom>
        </p:spPr>
        <p:txBody>
          <a:bodyPr lIns="96231" tIns="48115" rIns="96231" bIns="48115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Complex biological, developmental and social aspects of substance use and addiction suggest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multipronged responses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 severity of the opioid crisis demands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urgent action.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Implementation research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is essential to improving public health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-5417"/>
            <a:ext cx="12192000" cy="870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3860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5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itchFamily="1" charset="-128"/>
                <a:cs typeface="+mn-cs"/>
              </a:rPr>
              <a:t>Summary:</a:t>
            </a:r>
            <a:endParaRPr kumimoji="0" lang="en-US" sz="5057" b="1" i="1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 pitchFamily="34" charset="0"/>
              <a:ea typeface="ＭＳ Ｐゴシック" pitchFamily="1" charset="-128"/>
              <a:cs typeface="+mn-cs"/>
            </a:endParaRPr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-45156" y="886405"/>
            <a:ext cx="12192000" cy="0"/>
          </a:xfrm>
          <a:prstGeom prst="line">
            <a:avLst/>
          </a:prstGeom>
          <a:noFill/>
          <a:ln w="76200">
            <a:solidFill>
              <a:srgbClr val="006699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5730" tIns="47831" rIns="95730" bIns="47831" anchor="ctr"/>
          <a:lstStyle/>
          <a:p>
            <a:pPr marL="0" marR="0" lvl="0" indent="0" algn="ctr" defTabSz="478656" rtl="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9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Osaka" charset="-128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156" y="5766373"/>
            <a:ext cx="5721154" cy="1065632"/>
            <a:chOff x="2754676" y="5791992"/>
            <a:chExt cx="4827224" cy="899127"/>
          </a:xfrm>
        </p:grpSpPr>
        <p:pic>
          <p:nvPicPr>
            <p:cNvPr id="17" name="Picture 16" descr="C:\Users\wcompton\Desktop\nih-nida-logo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676" y="5791992"/>
              <a:ext cx="4827224" cy="89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4054313" y="6400800"/>
              <a:ext cx="3527587" cy="273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37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6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89469" y="6336268"/>
              <a:ext cx="3634925" cy="354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08374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1" i="1" u="none" strike="noStrike" kern="1200" cap="none" spc="0" normalizeH="0" baseline="0" noProof="0" dirty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haroni" panose="02010803020104030203" pitchFamily="2" charset="-79"/>
                  <a:ea typeface="Osaka" charset="-128"/>
                  <a:cs typeface="Aharoni" panose="02010803020104030203" pitchFamily="2" charset="-79"/>
                </a:rPr>
                <a:t>Advancing Addiction Science</a:t>
              </a:r>
            </a:p>
          </p:txBody>
        </p:sp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772400" y="5394954"/>
            <a:ext cx="3810682" cy="5847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46662" dir="2115817" algn="ctr" rotWithShape="0">
              <a:srgbClr val="000000">
                <a:alpha val="74997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446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8892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3336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7722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2078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6471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0880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5286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itchFamily="34" charset="0"/>
                <a:ea typeface="ＭＳ Ｐゴシック" charset="-128"/>
                <a:cs typeface="+mn-cs"/>
              </a:rPr>
              <a:t> www.drugabuse.gov</a:t>
            </a:r>
          </a:p>
        </p:txBody>
      </p:sp>
      <p:sp>
        <p:nvSpPr>
          <p:cNvPr id="10" name="TextBox 16"/>
          <p:cNvSpPr txBox="1"/>
          <p:nvPr/>
        </p:nvSpPr>
        <p:spPr>
          <a:xfrm>
            <a:off x="6840966" y="5996226"/>
            <a:ext cx="5305878" cy="67710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446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8892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3336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7722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2078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6471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0880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5286" algn="l" defTabSz="45444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Science </a:t>
            </a:r>
            <a:r>
              <a:rPr kumimoji="0" lang="en-US" sz="3800" b="1" i="1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Aharoni" panose="02010803020104030203" pitchFamily="2" charset="-79"/>
              </a:rPr>
              <a:t>= </a:t>
            </a:r>
            <a:r>
              <a:rPr kumimoji="0" lang="en-US" sz="3800" b="1" i="1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Solutions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2FBF9F-48C5-4370-9C6E-3F426F759117}"/>
              </a:ext>
            </a:extLst>
          </p:cNvPr>
          <p:cNvSpPr txBox="1"/>
          <p:nvPr/>
        </p:nvSpPr>
        <p:spPr>
          <a:xfrm>
            <a:off x="4292867" y="2671874"/>
            <a:ext cx="3147461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/>
              <a:t>Addiction</a:t>
            </a:r>
          </a:p>
        </p:txBody>
      </p:sp>
    </p:spTree>
    <p:extLst>
      <p:ext uri="{BB962C8B-B14F-4D97-AF65-F5344CB8AC3E}">
        <p14:creationId xmlns:p14="http://schemas.microsoft.com/office/powerpoint/2010/main" val="309835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08684B-FF83-4ABE-9432-A8D9BDA42297}"/>
              </a:ext>
            </a:extLst>
          </p:cNvPr>
          <p:cNvSpPr/>
          <p:nvPr/>
        </p:nvSpPr>
        <p:spPr>
          <a:xfrm>
            <a:off x="228405" y="1638070"/>
            <a:ext cx="11735882" cy="5015948"/>
          </a:xfrm>
          <a:prstGeom prst="roundRect">
            <a:avLst>
              <a:gd name="adj" fmla="val 1060"/>
            </a:avLst>
          </a:prstGeom>
          <a:solidFill>
            <a:srgbClr val="E2EEE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https://d14rmgtrwzf5a.cloudfront.net/sites/default/files/nida_mtfinfographic2019_vaping_panel-2.jpg">
            <a:extLst>
              <a:ext uri="{FF2B5EF4-FFF2-40B4-BE49-F238E27FC236}">
                <a16:creationId xmlns:a16="http://schemas.microsoft.com/office/drawing/2014/main" id="{0B456A9B-A88D-40FF-9B4B-E0CCB6C24F8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1" t="15414" r="6369" b="39198"/>
          <a:stretch/>
        </p:blipFill>
        <p:spPr bwMode="auto">
          <a:xfrm>
            <a:off x="4655281" y="2060315"/>
            <a:ext cx="3998610" cy="459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d14rmgtrwzf5a.cloudfront.net/sites/default/files/nida_mtfinfographic2019_vaping_panel-2.jpg">
            <a:extLst>
              <a:ext uri="{FF2B5EF4-FFF2-40B4-BE49-F238E27FC236}">
                <a16:creationId xmlns:a16="http://schemas.microsoft.com/office/drawing/2014/main" id="{51D8BF72-92EE-4372-A261-F01E227ECC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t="15252" r="49862" b="39198"/>
          <a:stretch/>
        </p:blipFill>
        <p:spPr bwMode="auto">
          <a:xfrm>
            <a:off x="450625" y="1831288"/>
            <a:ext cx="3998610" cy="445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9AC69-BCE0-406B-907D-20F26B144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00741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36699"/>
                </a:solidFill>
                <a:latin typeface="Corbel" panose="020B0503020204020204" pitchFamily="34" charset="0"/>
              </a:rPr>
              <a:t>Teen Nicotine Vaping Climbs Significantly </a:t>
            </a:r>
            <a:r>
              <a:rPr lang="en-US" b="1" i="1" dirty="0">
                <a:solidFill>
                  <a:srgbClr val="336699"/>
                </a:solidFill>
                <a:latin typeface="Corbel" panose="020B0503020204020204" pitchFamily="34" charset="0"/>
              </a:rPr>
              <a:t>(and threatens progress in tobacco control)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C3086-6404-4F39-BAAA-3C3DE7F70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563" y="1831288"/>
            <a:ext cx="2900501" cy="8239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Daily Nicotine Vaping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2060"/>
                </a:solidFill>
              </a:rPr>
              <a:t>Measured for the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2060"/>
                </a:solidFill>
              </a:rPr>
              <a:t>first time in 2019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12D8FD-2BC4-4A77-BD2D-C14C8BC1FF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5281" y="1831288"/>
            <a:ext cx="3768286" cy="50358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Past Month Nicotine Vaping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E99B19-FFCE-4F1E-8ED1-C8C1ACF7A6E6}"/>
              </a:ext>
            </a:extLst>
          </p:cNvPr>
          <p:cNvSpPr/>
          <p:nvPr/>
        </p:nvSpPr>
        <p:spPr>
          <a:xfrm>
            <a:off x="8859937" y="2505818"/>
            <a:ext cx="30937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 month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nicotine vaping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Equates to: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in 10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‒8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graders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in 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‒10th graders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in 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‒12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graders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 Monitoring the Future Survey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Line 26">
            <a:extLst>
              <a:ext uri="{FF2B5EF4-FFF2-40B4-BE49-F238E27FC236}">
                <a16:creationId xmlns:a16="http://schemas.microsoft.com/office/drawing/2014/main" id="{666636C6-8687-4649-A34A-1C6181CBF28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660478"/>
            <a:ext cx="12192000" cy="0"/>
          </a:xfrm>
          <a:prstGeom prst="line">
            <a:avLst/>
          </a:prstGeom>
          <a:noFill/>
          <a:ln w="76200">
            <a:solidFill>
              <a:srgbClr val="006699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80772" tIns="40357" rIns="80772" bIns="40357" anchor="ctr"/>
          <a:lstStyle/>
          <a:p>
            <a:pPr marL="0" marR="0" lvl="0" indent="0" algn="ctr" defTabSz="4038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Osak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5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B9FA80-0DAC-428A-8B2E-DF449A96F150}"/>
              </a:ext>
            </a:extLst>
          </p:cNvPr>
          <p:cNvSpPr/>
          <p:nvPr/>
        </p:nvSpPr>
        <p:spPr>
          <a:xfrm>
            <a:off x="228405" y="1638070"/>
            <a:ext cx="11735882" cy="5015948"/>
          </a:xfrm>
          <a:prstGeom prst="roundRect">
            <a:avLst>
              <a:gd name="adj" fmla="val 1060"/>
            </a:avLst>
          </a:prstGeom>
          <a:solidFill>
            <a:srgbClr val="E2EEE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https://d14rmgtrwzf5a.cloudfront.net/sites/default/files/nida_mtfinfographic2019_vaping_panel-3.jpg">
            <a:extLst>
              <a:ext uri="{FF2B5EF4-FFF2-40B4-BE49-F238E27FC236}">
                <a16:creationId xmlns:a16="http://schemas.microsoft.com/office/drawing/2014/main" id="{22A9883F-3073-488C-92EA-9F34773A117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3" t="13472" r="6697" b="40151"/>
          <a:stretch/>
        </p:blipFill>
        <p:spPr bwMode="auto">
          <a:xfrm>
            <a:off x="656229" y="2536108"/>
            <a:ext cx="3571228" cy="405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B3AA637-0FEF-410A-8492-6106E1871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563" y="1831288"/>
            <a:ext cx="2900501" cy="823912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2060"/>
                </a:solidFill>
              </a:rPr>
              <a:t>Daily Marijuana Vaping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2060"/>
                </a:solidFill>
              </a:rPr>
              <a:t>Measured for the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rgbClr val="002060"/>
                </a:solidFill>
              </a:rPr>
              <a:t>first time in 2019 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64A90D9-2044-4884-806F-01094EB9F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5281" y="1831288"/>
            <a:ext cx="3768286" cy="50358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Past Month Marijuana Vaping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EA2A9-48CB-4217-A4A3-735A8D97C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48" y="169919"/>
            <a:ext cx="11124499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Teen Marijuana Vaping Climbs Significantly</a:t>
            </a:r>
          </a:p>
        </p:txBody>
      </p:sp>
      <p:pic>
        <p:nvPicPr>
          <p:cNvPr id="9" name="Picture 2" descr="https://d14rmgtrwzf5a.cloudfront.net/sites/default/files/nida_mtfinfographic2019_vaping_panel-3.jpg">
            <a:extLst>
              <a:ext uri="{FF2B5EF4-FFF2-40B4-BE49-F238E27FC236}">
                <a16:creationId xmlns:a16="http://schemas.microsoft.com/office/drawing/2014/main" id="{29327562-9E88-4D02-9EE6-6B8EE21DEDE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" t="15070" r="51960" b="41632"/>
          <a:stretch/>
        </p:blipFill>
        <p:spPr bwMode="auto">
          <a:xfrm>
            <a:off x="4460471" y="2426851"/>
            <a:ext cx="3768286" cy="408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BD716F-C1C4-42EE-84E5-E8E6C976E770}"/>
              </a:ext>
            </a:extLst>
          </p:cNvPr>
          <p:cNvCxnSpPr/>
          <p:nvPr/>
        </p:nvCxnSpPr>
        <p:spPr>
          <a:xfrm>
            <a:off x="4320221" y="2107096"/>
            <a:ext cx="0" cy="413467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8073746-533B-4D35-8EBD-1AE5F42CCFE7}"/>
              </a:ext>
            </a:extLst>
          </p:cNvPr>
          <p:cNvSpPr/>
          <p:nvPr/>
        </p:nvSpPr>
        <p:spPr>
          <a:xfrm>
            <a:off x="8423567" y="2505818"/>
            <a:ext cx="353013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2018-2019 increase is the second largest 1-year jump ever tracked for any substance in the 45-year survey.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 Monitoring the Future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Miech, et al.  JAMA. Dec 17, 2019.</a:t>
            </a:r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B6AEDFC7-77A4-4A9B-8BD8-CE4E4A3D590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600200"/>
            <a:ext cx="12192000" cy="0"/>
          </a:xfrm>
          <a:prstGeom prst="line">
            <a:avLst/>
          </a:prstGeom>
          <a:noFill/>
          <a:ln w="76200">
            <a:solidFill>
              <a:srgbClr val="006699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5730" tIns="47831" rIns="95730" bIns="47831" anchor="ctr"/>
          <a:lstStyle/>
          <a:p>
            <a:pPr marL="0" marR="0" lvl="0" indent="0" algn="ctr" defTabSz="478656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93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Osak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2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79120" y="-1899"/>
            <a:ext cx="11054080" cy="5632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defTabSz="541338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 defTabSz="541338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541338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541338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541338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5413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5413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saka" charset="0"/>
                <a:cs typeface="Arial"/>
              </a:rPr>
              <a:t>Evolution of Drivers of Overdose Deaths:  </a:t>
            </a:r>
          </a:p>
        </p:txBody>
      </p:sp>
      <p:graphicFrame>
        <p:nvGraphicFramePr>
          <p:cNvPr id="2" name="Chart 3"/>
          <p:cNvGraphicFramePr>
            <a:graphicFrameLocks/>
          </p:cNvGraphicFramePr>
          <p:nvPr/>
        </p:nvGraphicFramePr>
        <p:xfrm>
          <a:off x="200528" y="1253771"/>
          <a:ext cx="10524680" cy="6860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8077" name="TextBox 10"/>
          <p:cNvSpPr txBox="1">
            <a:spLocks noChangeArrowheads="1"/>
          </p:cNvSpPr>
          <p:nvPr/>
        </p:nvSpPr>
        <p:spPr bwMode="auto">
          <a:xfrm>
            <a:off x="8361422" y="3001731"/>
            <a:ext cx="3244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8421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8421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8421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8421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14,975 Prescribed</a:t>
            </a:r>
          </a:p>
        </p:txBody>
      </p:sp>
      <p:sp>
        <p:nvSpPr>
          <p:cNvPr id="88078" name="TextBox 12"/>
          <p:cNvSpPr txBox="1">
            <a:spLocks noChangeArrowheads="1"/>
          </p:cNvSpPr>
          <p:nvPr/>
        </p:nvSpPr>
        <p:spPr bwMode="auto">
          <a:xfrm>
            <a:off x="8598287" y="1295400"/>
            <a:ext cx="3100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8421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8421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8421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84213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31,335</a:t>
            </a:r>
            <a:r>
              <a:rPr kumimoji="0" lang="ja-JP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kumimoji="0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Fentanyl</a:t>
            </a:r>
            <a:r>
              <a:rPr kumimoji="0" lang="ja-JP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”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4620A0-2070-4D56-8B47-535AC1DB727F}"/>
              </a:ext>
            </a:extLst>
          </p:cNvPr>
          <p:cNvGrpSpPr/>
          <p:nvPr/>
        </p:nvGrpSpPr>
        <p:grpSpPr>
          <a:xfrm>
            <a:off x="8472268" y="3615795"/>
            <a:ext cx="2840760" cy="466379"/>
            <a:chOff x="8871750" y="2464469"/>
            <a:chExt cx="2840760" cy="466379"/>
          </a:xfrm>
        </p:grpSpPr>
        <p:sp>
          <p:nvSpPr>
            <p:cNvPr id="88079" name="TextBox 14"/>
            <p:cNvSpPr txBox="1">
              <a:spLocks noChangeArrowheads="1"/>
            </p:cNvSpPr>
            <p:nvPr/>
          </p:nvSpPr>
          <p:spPr bwMode="auto">
            <a:xfrm>
              <a:off x="9033719" y="2469183"/>
              <a:ext cx="267879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684213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684213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684213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684213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684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14,996 Heroin</a:t>
              </a:r>
            </a:p>
          </p:txBody>
        </p:sp>
        <p:cxnSp>
          <p:nvCxnSpPr>
            <p:cNvPr id="88068" name="Straight Connector 4"/>
            <p:cNvCxnSpPr>
              <a:cxnSpLocks/>
            </p:cNvCxnSpPr>
            <p:nvPr/>
          </p:nvCxnSpPr>
          <p:spPr bwMode="auto">
            <a:xfrm>
              <a:off x="8871750" y="2464469"/>
              <a:ext cx="196050" cy="202531"/>
            </a:xfrm>
            <a:prstGeom prst="line">
              <a:avLst/>
            </a:prstGeom>
            <a:noFill/>
            <a:ln w="38100">
              <a:solidFill>
                <a:srgbClr val="41139D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5" name="Line 26">
            <a:extLst>
              <a:ext uri="{FF2B5EF4-FFF2-40B4-BE49-F238E27FC236}">
                <a16:creationId xmlns:a16="http://schemas.microsoft.com/office/drawing/2014/main" id="{1AE8058D-E1D8-4FC0-80FF-F7C34287630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12192000" cy="0"/>
          </a:xfrm>
          <a:prstGeom prst="line">
            <a:avLst/>
          </a:prstGeom>
          <a:noFill/>
          <a:ln w="76200">
            <a:solidFill>
              <a:srgbClr val="006699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5730" tIns="47831" rIns="95730" bIns="47831" anchor="ctr"/>
          <a:lstStyle/>
          <a:p>
            <a:pPr marL="0" marR="0" lvl="0" indent="0" algn="ctr" defTabSz="478656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9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Osaka" charset="-128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88435-3F76-4972-904C-F9E05DBFC7F5}"/>
              </a:ext>
            </a:extLst>
          </p:cNvPr>
          <p:cNvSpPr txBox="1"/>
          <p:nvPr/>
        </p:nvSpPr>
        <p:spPr>
          <a:xfrm>
            <a:off x="357474" y="6122885"/>
            <a:ext cx="11403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See:  Compton WM &amp; Jones CM, Ann NY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Acad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Sci, 2019; </a:t>
            </a:r>
          </a:p>
          <a:p>
            <a:pPr marL="0" marR="0" lvl="0" indent="0" algn="ctr" defTabSz="45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Updated for 2018 from WONDER Database and Hedegaard et al. NCHS Data Brief, no 356. January, 2020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2A9397-31C7-44B3-A4FE-0D1329A7B857}"/>
              </a:ext>
            </a:extLst>
          </p:cNvPr>
          <p:cNvSpPr/>
          <p:nvPr/>
        </p:nvSpPr>
        <p:spPr>
          <a:xfrm>
            <a:off x="8430128" y="1955106"/>
            <a:ext cx="6096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25,877 Stimulants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marL="0" marR="0" lvl="0" indent="0" algn="l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(e.g. cocaine &amp; methamphetamines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5BE118-7712-4337-99D1-98008CDDA996}"/>
              </a:ext>
            </a:extLst>
          </p:cNvPr>
          <p:cNvGrpSpPr/>
          <p:nvPr/>
        </p:nvGrpSpPr>
        <p:grpSpPr>
          <a:xfrm>
            <a:off x="8776251" y="438843"/>
            <a:ext cx="3001921" cy="615553"/>
            <a:chOff x="8776251" y="411949"/>
            <a:chExt cx="3001921" cy="615553"/>
          </a:xfrm>
        </p:grpSpPr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96758440-D382-4E33-BC61-255410542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251" y="490332"/>
              <a:ext cx="476250" cy="458788"/>
            </a:xfrm>
            <a:prstGeom prst="rightArrow">
              <a:avLst>
                <a:gd name="adj1" fmla="val 50000"/>
                <a:gd name="adj2" fmla="val 50043"/>
              </a:avLst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8580" tIns="34290" rIns="68580" bIns="34290" anchor="ctr"/>
            <a:lstStyle/>
            <a:p>
              <a:pPr marL="0" marR="0" lvl="0" indent="0" algn="ctr" defTabSz="6858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150000"/>
                <a:buFontTx/>
                <a:buNone/>
                <a:tabLst/>
                <a:defRPr/>
              </a:pPr>
              <a:endParaRPr kumimoji="0" lang="en-US" sz="15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E2098A-1D11-4327-BC4B-57074D609F49}"/>
                </a:ext>
              </a:extLst>
            </p:cNvPr>
            <p:cNvSpPr/>
            <p:nvPr/>
          </p:nvSpPr>
          <p:spPr>
            <a:xfrm>
              <a:off x="9363728" y="411949"/>
              <a:ext cx="2414444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Arial"/>
                  <a:ea typeface="Osaka" charset="0"/>
                  <a:cs typeface="Arial"/>
                </a:rPr>
                <a:t>Stimulants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BBF527-0CDB-49E7-BBA7-CB8316C7C52B}"/>
              </a:ext>
            </a:extLst>
          </p:cNvPr>
          <p:cNvGrpSpPr/>
          <p:nvPr/>
        </p:nvGrpSpPr>
        <p:grpSpPr>
          <a:xfrm>
            <a:off x="1969091" y="2081567"/>
            <a:ext cx="7703849" cy="1061622"/>
            <a:chOff x="7388765" y="3072193"/>
            <a:chExt cx="5447524" cy="96549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96B55A9-A025-4707-94E8-6548DAE000CC}"/>
                </a:ext>
              </a:extLst>
            </p:cNvPr>
            <p:cNvSpPr/>
            <p:nvPr/>
          </p:nvSpPr>
          <p:spPr>
            <a:xfrm>
              <a:off x="8246208" y="3072193"/>
              <a:ext cx="3732638" cy="5878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MS PGothic" panose="020B0600070205080204" pitchFamily="34" charset="-128"/>
                  <a:cs typeface="Arial"/>
                </a:rPr>
                <a:t>67,367 Deaths in 2018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Osaka" charset="-128"/>
                <a:cs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E02E09-CC2A-4F40-BC0B-7C6095CF8CC4}"/>
                </a:ext>
              </a:extLst>
            </p:cNvPr>
            <p:cNvSpPr/>
            <p:nvPr/>
          </p:nvSpPr>
          <p:spPr>
            <a:xfrm>
              <a:off x="7388765" y="3561841"/>
              <a:ext cx="5447524" cy="4758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MS PGothic" panose="020B0600070205080204" pitchFamily="34" charset="-128"/>
                  <a:cs typeface="Arial"/>
                </a:rPr>
                <a:t>46,802 from Opioids (Prescription and Illicit)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Osaka" charset="-128"/>
                <a:cs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E02749F-BABC-43EB-A26A-8F972E18CF2A}"/>
              </a:ext>
            </a:extLst>
          </p:cNvPr>
          <p:cNvSpPr/>
          <p:nvPr/>
        </p:nvSpPr>
        <p:spPr>
          <a:xfrm>
            <a:off x="579120" y="434606"/>
            <a:ext cx="248497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/>
                <a:ea typeface="Osaka" charset="0"/>
                <a:cs typeface="Arial"/>
              </a:rPr>
              <a:t>Analgesics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A8B976-E310-4BC3-8033-A12F50A159F3}"/>
              </a:ext>
            </a:extLst>
          </p:cNvPr>
          <p:cNvGrpSpPr/>
          <p:nvPr/>
        </p:nvGrpSpPr>
        <p:grpSpPr>
          <a:xfrm>
            <a:off x="3306416" y="442850"/>
            <a:ext cx="2197347" cy="615553"/>
            <a:chOff x="3306416" y="442850"/>
            <a:chExt cx="2197347" cy="615553"/>
          </a:xfrm>
        </p:grpSpPr>
        <p:sp>
          <p:nvSpPr>
            <p:cNvPr id="88069" name="Arrow: Right 9"/>
            <p:cNvSpPr>
              <a:spLocks noChangeArrowheads="1"/>
            </p:cNvSpPr>
            <p:nvPr/>
          </p:nvSpPr>
          <p:spPr bwMode="auto">
            <a:xfrm>
              <a:off x="3306416" y="538449"/>
              <a:ext cx="476250" cy="458788"/>
            </a:xfrm>
            <a:prstGeom prst="rightArrow">
              <a:avLst>
                <a:gd name="adj1" fmla="val 50000"/>
                <a:gd name="adj2" fmla="val 50043"/>
              </a:avLst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8580" tIns="34290" rIns="68580" bIns="34290" anchor="ctr"/>
            <a:lstStyle/>
            <a:p>
              <a:pPr marL="0" marR="0" lvl="0" indent="0" algn="ctr" defTabSz="6858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150000"/>
                <a:buFontTx/>
                <a:buNone/>
                <a:tabLst/>
                <a:defRPr/>
              </a:pPr>
              <a:endParaRPr kumimoji="0" lang="en-US" sz="15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E019F3-A5C8-40D3-80B1-10D83C7D93C1}"/>
                </a:ext>
              </a:extLst>
            </p:cNvPr>
            <p:cNvSpPr/>
            <p:nvPr/>
          </p:nvSpPr>
          <p:spPr>
            <a:xfrm>
              <a:off x="3938911" y="442850"/>
              <a:ext cx="1564852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50000"/>
                    </a:srgbClr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Arial"/>
                  <a:ea typeface="Osaka" charset="0"/>
                  <a:cs typeface="Arial"/>
                </a:rPr>
                <a:t>Heroin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AB74E6-5501-4DE4-B9B2-086BA095796E}"/>
              </a:ext>
            </a:extLst>
          </p:cNvPr>
          <p:cNvGrpSpPr/>
          <p:nvPr/>
        </p:nvGrpSpPr>
        <p:grpSpPr>
          <a:xfrm>
            <a:off x="5821016" y="458523"/>
            <a:ext cx="2847935" cy="615553"/>
            <a:chOff x="5821016" y="458523"/>
            <a:chExt cx="2847935" cy="615553"/>
          </a:xfrm>
        </p:grpSpPr>
        <p:sp>
          <p:nvSpPr>
            <p:cNvPr id="88070" name="Arrow: Right 15"/>
            <p:cNvSpPr>
              <a:spLocks noChangeArrowheads="1"/>
            </p:cNvSpPr>
            <p:nvPr/>
          </p:nvSpPr>
          <p:spPr bwMode="auto">
            <a:xfrm>
              <a:off x="5821016" y="523850"/>
              <a:ext cx="476250" cy="458788"/>
            </a:xfrm>
            <a:prstGeom prst="rightArrow">
              <a:avLst>
                <a:gd name="adj1" fmla="val 50000"/>
                <a:gd name="adj2" fmla="val 50043"/>
              </a:avLst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8580" tIns="34290" rIns="68580" bIns="34290" anchor="ctr"/>
            <a:lstStyle/>
            <a:p>
              <a:pPr marL="0" marR="0" lvl="0" indent="0" algn="ctr" defTabSz="6858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150000"/>
                <a:buFontTx/>
                <a:buNone/>
                <a:tabLst/>
                <a:defRPr/>
              </a:pPr>
              <a:endParaRPr kumimoji="0" lang="en-US" sz="15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C646A53-65E7-47D8-9A57-01146AF227A4}"/>
                </a:ext>
              </a:extLst>
            </p:cNvPr>
            <p:cNvSpPr/>
            <p:nvPr/>
          </p:nvSpPr>
          <p:spPr>
            <a:xfrm>
              <a:off x="6267332" y="458523"/>
              <a:ext cx="2401619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Arial"/>
                  <a:ea typeface="Osaka" charset="0"/>
                  <a:cs typeface="Arial"/>
                </a:rPr>
                <a:t>“Fentanyl”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00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series"/>
        </p:bldSub>
      </p:bldGraphic>
      <p:bldP spid="88077" grpId="0" uiExpand="1"/>
      <p:bldP spid="88078" grpId="0" uiExpand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4323" y="-23301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65221" y="86845"/>
            <a:ext cx="11261558" cy="605930"/>
          </a:xfrm>
          <a:prstGeom prst="rect">
            <a:avLst/>
          </a:prstGeom>
        </p:spPr>
        <p:txBody>
          <a:bodyPr wrap="square" lIns="51431" tIns="25715" rIns="51431" bIns="25715">
            <a:spAutoFit/>
          </a:bodyPr>
          <a:lstStyle/>
          <a:p>
            <a:pPr marL="0" marR="0" lvl="0" indent="0" algn="ctr" defTabSz="411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 Consequences of Addiction 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26">
            <a:extLst>
              <a:ext uri="{FF2B5EF4-FFF2-40B4-BE49-F238E27FC236}">
                <a16:creationId xmlns:a16="http://schemas.microsoft.com/office/drawing/2014/main" id="{DE7EB04D-8D95-43BD-A98B-B54845482B8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23" y="692775"/>
            <a:ext cx="12192000" cy="0"/>
          </a:xfrm>
          <a:prstGeom prst="line">
            <a:avLst/>
          </a:prstGeom>
          <a:noFill/>
          <a:ln w="76200">
            <a:solidFill>
              <a:srgbClr val="006699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71798" tIns="35873" rIns="71798" bIns="35873" anchor="ctr"/>
          <a:lstStyle/>
          <a:p>
            <a:pPr marL="0" marR="0" lvl="0" indent="0" algn="ctr" defTabSz="358992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4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6800F1-2B54-4218-AB2D-27A16E930C75}"/>
              </a:ext>
            </a:extLst>
          </p:cNvPr>
          <p:cNvGrpSpPr/>
          <p:nvPr/>
        </p:nvGrpSpPr>
        <p:grpSpPr>
          <a:xfrm>
            <a:off x="-180331" y="2367636"/>
            <a:ext cx="6351457" cy="4382294"/>
            <a:chOff x="5552681" y="1363133"/>
            <a:chExt cx="6725795" cy="481677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846412-D266-4A01-B3D9-6B0BEC97C642}"/>
                </a:ext>
              </a:extLst>
            </p:cNvPr>
            <p:cNvGrpSpPr/>
            <p:nvPr/>
          </p:nvGrpSpPr>
          <p:grpSpPr>
            <a:xfrm>
              <a:off x="5552681" y="1363133"/>
              <a:ext cx="6725795" cy="4816771"/>
              <a:chOff x="5552681" y="1363133"/>
              <a:chExt cx="6725795" cy="481677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F0710C4-266D-45ED-B025-4E0FB3F00FF6}"/>
                  </a:ext>
                </a:extLst>
              </p:cNvPr>
              <p:cNvSpPr txBox="1"/>
              <p:nvPr/>
            </p:nvSpPr>
            <p:spPr>
              <a:xfrm>
                <a:off x="5552681" y="5841350"/>
                <a:ext cx="65391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111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Source:  Patrick SW, Frank RG, et al. 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Hospital Pediatrics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, 2019. 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ACA9A44-88A4-4EDD-B01F-CD9793253162}"/>
                  </a:ext>
                </a:extLst>
              </p:cNvPr>
              <p:cNvSpPr txBox="1"/>
              <p:nvPr/>
            </p:nvSpPr>
            <p:spPr>
              <a:xfrm>
                <a:off x="5828024" y="1363133"/>
                <a:ext cx="63598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U.S. Foster Care Removals for Infants &lt; 1 Y.O.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8176EDC-8027-48A1-8657-BE7F6C488F95}"/>
                  </a:ext>
                </a:extLst>
              </p:cNvPr>
              <p:cNvGrpSpPr/>
              <p:nvPr/>
            </p:nvGrpSpPr>
            <p:grpSpPr>
              <a:xfrm>
                <a:off x="5983910" y="1810482"/>
                <a:ext cx="6294566" cy="4041520"/>
                <a:chOff x="258415" y="1532237"/>
                <a:chExt cx="9050668" cy="4041520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BF22CAF2-259F-49D2-8FD2-14583BBB4D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8415" y="1532237"/>
                  <a:ext cx="8823802" cy="3571103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64C204F-3160-4BEE-9ACA-B4202DBCDE61}"/>
                    </a:ext>
                  </a:extLst>
                </p:cNvPr>
                <p:cNvSpPr txBox="1"/>
                <p:nvPr/>
              </p:nvSpPr>
              <p:spPr>
                <a:xfrm rot="20135398">
                  <a:off x="1116465" y="5222855"/>
                  <a:ext cx="91446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2011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C693941-286F-4827-8991-F2D838A9EE65}"/>
                    </a:ext>
                  </a:extLst>
                </p:cNvPr>
                <p:cNvSpPr txBox="1"/>
                <p:nvPr/>
              </p:nvSpPr>
              <p:spPr>
                <a:xfrm rot="20135398">
                  <a:off x="2356260" y="5226971"/>
                  <a:ext cx="91446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2012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78CF469-52F3-4706-818D-43BEDB75B700}"/>
                    </a:ext>
                  </a:extLst>
                </p:cNvPr>
                <p:cNvSpPr txBox="1"/>
                <p:nvPr/>
              </p:nvSpPr>
              <p:spPr>
                <a:xfrm rot="20135398">
                  <a:off x="3542516" y="5226971"/>
                  <a:ext cx="91446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2013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BD68995-798F-4A33-A7E0-2A6715418F14}"/>
                    </a:ext>
                  </a:extLst>
                </p:cNvPr>
                <p:cNvSpPr txBox="1"/>
                <p:nvPr/>
              </p:nvSpPr>
              <p:spPr>
                <a:xfrm rot="20135398">
                  <a:off x="4782311" y="5231087"/>
                  <a:ext cx="91446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2014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5B9F72F-F7DC-4E73-A743-D211DD7369A2}"/>
                    </a:ext>
                  </a:extLst>
                </p:cNvPr>
                <p:cNvSpPr txBox="1"/>
                <p:nvPr/>
              </p:nvSpPr>
              <p:spPr>
                <a:xfrm rot="20135398">
                  <a:off x="5980928" y="5231087"/>
                  <a:ext cx="91446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2015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521DCEB-FDB8-45B6-B689-DE5D2579E8BB}"/>
                    </a:ext>
                  </a:extLst>
                </p:cNvPr>
                <p:cNvSpPr txBox="1"/>
                <p:nvPr/>
              </p:nvSpPr>
              <p:spPr>
                <a:xfrm rot="20135398">
                  <a:off x="7220722" y="5235203"/>
                  <a:ext cx="91446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2016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2A9F7D7-C2DA-4AB8-95DF-5D5DEB4DC426}"/>
                    </a:ext>
                  </a:extLst>
                </p:cNvPr>
                <p:cNvSpPr txBox="1"/>
                <p:nvPr/>
              </p:nvSpPr>
              <p:spPr>
                <a:xfrm rot="20135398">
                  <a:off x="8394618" y="5235203"/>
                  <a:ext cx="91446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2017</a:t>
                  </a:r>
                </a:p>
              </p:txBody>
            </p: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F3571A-57FF-4C98-B5BC-72115BD91491}"/>
                </a:ext>
              </a:extLst>
            </p:cNvPr>
            <p:cNvSpPr txBox="1"/>
            <p:nvPr/>
          </p:nvSpPr>
          <p:spPr>
            <a:xfrm>
              <a:off x="8544379" y="1866798"/>
              <a:ext cx="1093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4446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Overall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C852E9-1DDB-441D-A526-DA7B3A5C8C29}"/>
                </a:ext>
              </a:extLst>
            </p:cNvPr>
            <p:cNvSpPr txBox="1"/>
            <p:nvPr/>
          </p:nvSpPr>
          <p:spPr>
            <a:xfrm>
              <a:off x="8522687" y="3863854"/>
              <a:ext cx="17591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4446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Parental Substance Use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1CD2BC-4C14-4DD3-8D84-EC3A1BC9B9AD}"/>
              </a:ext>
            </a:extLst>
          </p:cNvPr>
          <p:cNvGrpSpPr/>
          <p:nvPr/>
        </p:nvGrpSpPr>
        <p:grpSpPr>
          <a:xfrm>
            <a:off x="6142106" y="2367636"/>
            <a:ext cx="7253318" cy="4490364"/>
            <a:chOff x="157558" y="1329343"/>
            <a:chExt cx="5691318" cy="355747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AD20DD5-5174-419E-AD97-259F85C76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558" y="1574621"/>
              <a:ext cx="4642827" cy="294629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D250AFF-4897-47F9-BDE6-9A81A2B37230}"/>
                </a:ext>
              </a:extLst>
            </p:cNvPr>
            <p:cNvSpPr txBox="1"/>
            <p:nvPr/>
          </p:nvSpPr>
          <p:spPr>
            <a:xfrm>
              <a:off x="646699" y="1329343"/>
              <a:ext cx="3685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Acute Cases of HCV in USA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B649EA2-5DA4-4992-990F-C01EBFC18094}"/>
                </a:ext>
              </a:extLst>
            </p:cNvPr>
            <p:cNvSpPr txBox="1"/>
            <p:nvPr/>
          </p:nvSpPr>
          <p:spPr>
            <a:xfrm>
              <a:off x="1499833" y="4618601"/>
              <a:ext cx="4349043" cy="268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Zibbell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 et al. </a:t>
              </a: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Am J Public Heath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2018;108:175-181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FA8B4E2-ED4C-4A88-979F-4B7053556972}"/>
              </a:ext>
            </a:extLst>
          </p:cNvPr>
          <p:cNvSpPr txBox="1"/>
          <p:nvPr/>
        </p:nvSpPr>
        <p:spPr>
          <a:xfrm>
            <a:off x="163914" y="797976"/>
            <a:ext cx="11197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 use while pregnant or parenting has led to increases in rates of neonatal abstinence syndrome and removal of children into the foster care system.</a:t>
            </a:r>
          </a:p>
          <a:p>
            <a:pPr marL="285750" marR="0" lvl="0" indent="-285750" algn="l" defTabSz="45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Increased rates of injection drug use have led to increases in acute cases of Hepatitis C and outbreaks of HIV</a:t>
            </a:r>
          </a:p>
        </p:txBody>
      </p:sp>
    </p:spTree>
    <p:extLst>
      <p:ext uri="{BB962C8B-B14F-4D97-AF65-F5344CB8AC3E}">
        <p14:creationId xmlns:p14="http://schemas.microsoft.com/office/powerpoint/2010/main" val="6966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-1" y="709082"/>
            <a:ext cx="12082410" cy="39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marR="0" lvl="0" indent="-338138" algn="l" defTabSz="81281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Initiating buprenorphine treatment in the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emergency department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improves treatment engagement and reduces illicit opioid use</a:t>
            </a:r>
          </a:p>
          <a:p>
            <a:pPr marL="338138" marR="0" lvl="0" indent="-338138" algn="l" defTabSz="81281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Extended release naltrexone initiated in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criminal justice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settings lowers relapse rates and overdoses</a:t>
            </a:r>
          </a:p>
          <a:p>
            <a:pPr marL="338138" marR="0" lvl="0" indent="-338138" algn="l" defTabSz="548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BUP-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Nx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more effective the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XR-Naltrexone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overall but appear equally safe and effective 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after </a:t>
            </a:r>
            <a:r>
              <a:rPr lang="en-US" sz="2800" i="1" u="sng" dirty="0">
                <a:solidFill>
                  <a:prstClr val="black"/>
                </a:solidFill>
                <a:latin typeface="Corbel" panose="020B0503020204020204" pitchFamily="34" charset="0"/>
              </a:rPr>
              <a:t>i</a:t>
            </a:r>
            <a:r>
              <a:rPr kumimoji="0" lang="en-US" sz="28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nduction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338138" marR="0" lvl="0" indent="-338138" algn="l" defTabSz="548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Nasal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lang="en-US" sz="2800" b="1" i="1" kern="0" dirty="0"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naloxone </a:t>
            </a:r>
            <a:r>
              <a:rPr lang="en-US" sz="2800" kern="0" dirty="0">
                <a:latin typeface="Corbel" panose="020B0503020204020204" pitchFamily="34" charset="0"/>
              </a:rPr>
              <a:t>for opioid overdose approved by FDA November, 2015 and</a:t>
            </a:r>
            <a:r>
              <a:rPr lang="en-US" sz="2800" b="1" i="1" kern="0" dirty="0"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Lofexidine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for opioid withdrawal approved May, 2018</a:t>
            </a:r>
          </a:p>
          <a:p>
            <a:pPr marL="338138" marR="0" lvl="0" indent="-338138" algn="l" defTabSz="548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97" y="4055819"/>
            <a:ext cx="3331379" cy="27778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15931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8167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Science = Solutions</a:t>
            </a:r>
            <a:r>
              <a:rPr kumimoji="0" lang="en-US" sz="379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379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Times New Roman" panose="02020603050405020304" pitchFamily="18" charset="0"/>
              </a:rPr>
              <a:t>Improving Addiction Treatment</a:t>
            </a:r>
          </a:p>
        </p:txBody>
      </p:sp>
      <p:sp>
        <p:nvSpPr>
          <p:cNvPr id="40" name="Line 26"/>
          <p:cNvSpPr>
            <a:spLocks noChangeShapeType="1"/>
          </p:cNvSpPr>
          <p:nvPr/>
        </p:nvSpPr>
        <p:spPr bwMode="auto">
          <a:xfrm>
            <a:off x="0" y="716593"/>
            <a:ext cx="12192000" cy="0"/>
          </a:xfrm>
          <a:prstGeom prst="line">
            <a:avLst/>
          </a:prstGeom>
          <a:noFill/>
          <a:ln w="76200">
            <a:solidFill>
              <a:srgbClr val="006699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5730" tIns="47831" rIns="95730" bIns="47831" anchor="ctr"/>
          <a:lstStyle/>
          <a:p>
            <a:pPr marL="0" marR="0" lvl="0" indent="0" algn="ctr" defTabSz="478656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9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4C659C-792D-4588-8B5A-CE14B64042E7}"/>
              </a:ext>
            </a:extLst>
          </p:cNvPr>
          <p:cNvGrpSpPr/>
          <p:nvPr/>
        </p:nvGrpSpPr>
        <p:grpSpPr>
          <a:xfrm>
            <a:off x="2708240" y="4100994"/>
            <a:ext cx="3802080" cy="2757006"/>
            <a:chOff x="2708240" y="4100994"/>
            <a:chExt cx="3802080" cy="275700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5591" y="4100994"/>
              <a:ext cx="3342873" cy="27326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708240" y="6334780"/>
              <a:ext cx="380208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Times" panose="02020603050405020304" pitchFamily="18" charset="0"/>
                </a:rPr>
                <a:t>Lee JD, et al.,  Addiction 2015;100:1005-1014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Times" panose="02020603050405020304" pitchFamily="18" charset="0"/>
                </a:rPr>
                <a:t>     and New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Times" panose="02020603050405020304" pitchFamily="18" charset="0"/>
                </a:rPr>
                <a:t>Eng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Times" panose="02020603050405020304" pitchFamily="18" charset="0"/>
                </a:rPr>
                <a:t> J Med 2016;374:1232-1242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05D3B0C9-CCC2-48A2-AA14-027EE34B9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3503" y="1252377"/>
            <a:ext cx="1954085" cy="1150041"/>
          </a:xfrm>
          <a:prstGeom prst="rect">
            <a:avLst/>
          </a:prstGeom>
          <a:noFill/>
          <a:effectLst>
            <a:outerShdw blurRad="127000" dist="50800" dir="24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E0A8F4-65B5-41D5-BC0D-A9736B4AA0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450"/>
          <a:stretch/>
        </p:blipFill>
        <p:spPr>
          <a:xfrm>
            <a:off x="48273" y="4401879"/>
            <a:ext cx="2743461" cy="220094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A6D2AE6-02B8-4DF5-9DEE-A027739436CF}"/>
              </a:ext>
            </a:extLst>
          </p:cNvPr>
          <p:cNvGrpSpPr/>
          <p:nvPr/>
        </p:nvGrpSpPr>
        <p:grpSpPr>
          <a:xfrm>
            <a:off x="5869319" y="4085840"/>
            <a:ext cx="3669317" cy="2769296"/>
            <a:chOff x="5869319" y="4085840"/>
            <a:chExt cx="3669317" cy="276929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A6B9A0D-EE76-4797-A815-5A3C8CA0D3C6}"/>
                </a:ext>
              </a:extLst>
            </p:cNvPr>
            <p:cNvGrpSpPr/>
            <p:nvPr/>
          </p:nvGrpSpPr>
          <p:grpSpPr>
            <a:xfrm>
              <a:off x="5869319" y="4085840"/>
              <a:ext cx="3264409" cy="2597591"/>
              <a:chOff x="5869319" y="4085840"/>
              <a:chExt cx="3264409" cy="259759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C79325A-54DB-4DB1-AD9E-E29664121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69319" y="4425194"/>
                <a:ext cx="3157129" cy="2258237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6C9259B-502F-4335-AF6B-EF48D0335868}"/>
                  </a:ext>
                </a:extLst>
              </p:cNvPr>
              <p:cNvSpPr/>
              <p:nvPr/>
            </p:nvSpPr>
            <p:spPr>
              <a:xfrm>
                <a:off x="6178192" y="4085840"/>
                <a:ext cx="2955536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548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Relapse-free survival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46C711-6B77-4698-99B2-E42B86D311C1}"/>
                </a:ext>
              </a:extLst>
            </p:cNvPr>
            <p:cNvSpPr txBox="1"/>
            <p:nvPr/>
          </p:nvSpPr>
          <p:spPr>
            <a:xfrm>
              <a:off x="6186860" y="6547359"/>
              <a:ext cx="33517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Lee JD et al.,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 Lancet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Nov. 14, 2017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354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-1" y="114300"/>
            <a:ext cx="121618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marL="0" marR="0" lvl="0" indent="0" algn="ctr" defTabSz="45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Developing an intervention is only one part of translating research into practice:  </a:t>
            </a:r>
            <a:r>
              <a:rPr kumimoji="0" lang="en-US" sz="3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Implementation Science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itchFamily="34" charset="0"/>
              <a:ea typeface="+mn-ea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1" y="1600201"/>
            <a:ext cx="8607425" cy="4968875"/>
            <a:chOff x="144" y="998"/>
            <a:chExt cx="5422" cy="3130"/>
          </a:xfrm>
        </p:grpSpPr>
        <p:sp>
          <p:nvSpPr>
            <p:cNvPr id="15365" name="Oval 5"/>
            <p:cNvSpPr>
              <a:spLocks noChangeArrowheads="1"/>
            </p:cNvSpPr>
            <p:nvPr/>
          </p:nvSpPr>
          <p:spPr bwMode="auto">
            <a:xfrm>
              <a:off x="2133" y="1824"/>
              <a:ext cx="1324" cy="1344"/>
            </a:xfrm>
            <a:prstGeom prst="ellipse">
              <a:avLst/>
            </a:prstGeom>
            <a:solidFill>
              <a:srgbClr val="FF66CC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</p:txBody>
        </p:sp>
        <p:sp>
          <p:nvSpPr>
            <p:cNvPr id="4569094" name="Text Box 6"/>
            <p:cNvSpPr txBox="1">
              <a:spLocks noChangeArrowheads="1"/>
            </p:cNvSpPr>
            <p:nvPr/>
          </p:nvSpPr>
          <p:spPr bwMode="auto">
            <a:xfrm>
              <a:off x="2085" y="2298"/>
              <a:ext cx="1456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383" tIns="44691" rIns="89383" bIns="44691">
              <a:spAutoFit/>
            </a:bodyPr>
            <a:lstStyle/>
            <a:p>
              <a:pPr marL="0" marR="0" lvl="0" indent="0" algn="ctr" defTabSz="893763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itchFamily="34" charset="0"/>
                  <a:ea typeface="+mn-ea"/>
                  <a:cs typeface="+mn-cs"/>
                </a:rPr>
                <a:t>Intervention</a:t>
              </a:r>
            </a:p>
          </p:txBody>
        </p:sp>
        <p:sp>
          <p:nvSpPr>
            <p:cNvPr id="15367" name="Oval 7"/>
            <p:cNvSpPr>
              <a:spLocks noChangeArrowheads="1"/>
            </p:cNvSpPr>
            <p:nvPr/>
          </p:nvSpPr>
          <p:spPr bwMode="auto">
            <a:xfrm>
              <a:off x="661" y="1056"/>
              <a:ext cx="1280" cy="1392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rgbClr val="CCFF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</p:txBody>
        </p:sp>
        <p:sp>
          <p:nvSpPr>
            <p:cNvPr id="4569096" name="Text Box 8"/>
            <p:cNvSpPr txBox="1">
              <a:spLocks noChangeArrowheads="1"/>
            </p:cNvSpPr>
            <p:nvPr/>
          </p:nvSpPr>
          <p:spPr bwMode="auto">
            <a:xfrm>
              <a:off x="683" y="1365"/>
              <a:ext cx="1237" cy="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383" tIns="44691" rIns="89383" bIns="44691">
              <a:spAutoFit/>
            </a:bodyPr>
            <a:lstStyle/>
            <a:p>
              <a:pPr marL="0" marR="0" lvl="0" indent="0" algn="ctr" defTabSz="893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 pitchFamily="34" charset="0"/>
                  <a:ea typeface="+mn-ea"/>
                  <a:cs typeface="+mn-cs"/>
                </a:rPr>
                <a:t>Access </a:t>
              </a:r>
            </a:p>
            <a:p>
              <a:pPr marL="0" marR="0" lvl="0" indent="0" algn="ctr" defTabSz="893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 pitchFamily="34" charset="0"/>
                  <a:ea typeface="+mn-ea"/>
                  <a:cs typeface="+mn-cs"/>
                </a:rPr>
                <a:t>and Engagement</a:t>
              </a:r>
            </a:p>
          </p:txBody>
        </p:sp>
        <p:sp>
          <p:nvSpPr>
            <p:cNvPr id="15369" name="Oval 9"/>
            <p:cNvSpPr>
              <a:spLocks noChangeArrowheads="1"/>
            </p:cNvSpPr>
            <p:nvPr/>
          </p:nvSpPr>
          <p:spPr bwMode="auto">
            <a:xfrm>
              <a:off x="640" y="2688"/>
              <a:ext cx="1323" cy="1392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</p:txBody>
        </p:sp>
        <p:sp>
          <p:nvSpPr>
            <p:cNvPr id="4569098" name="Text Box 10"/>
            <p:cNvSpPr txBox="1">
              <a:spLocks noChangeArrowheads="1"/>
            </p:cNvSpPr>
            <p:nvPr/>
          </p:nvSpPr>
          <p:spPr bwMode="auto">
            <a:xfrm>
              <a:off x="725" y="2841"/>
              <a:ext cx="1195" cy="1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383" tIns="44691" rIns="89383" bIns="44691">
              <a:spAutoFit/>
            </a:bodyPr>
            <a:lstStyle/>
            <a:p>
              <a:pPr marL="0" marR="0" lvl="0" indent="0" algn="ctr" defTabSz="893763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 pitchFamily="34" charset="0"/>
                  <a:ea typeface="+mn-ea"/>
                  <a:cs typeface="+mn-cs"/>
                </a:rPr>
                <a:t>Provider knowledge and behavior</a:t>
              </a:r>
            </a:p>
          </p:txBody>
        </p:sp>
        <p:sp>
          <p:nvSpPr>
            <p:cNvPr id="15371" name="Oval 11"/>
            <p:cNvSpPr>
              <a:spLocks noChangeArrowheads="1"/>
            </p:cNvSpPr>
            <p:nvPr/>
          </p:nvSpPr>
          <p:spPr bwMode="auto">
            <a:xfrm>
              <a:off x="3669" y="1056"/>
              <a:ext cx="1280" cy="1392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</p:txBody>
        </p:sp>
        <p:sp>
          <p:nvSpPr>
            <p:cNvPr id="4569100" name="Text Box 12"/>
            <p:cNvSpPr txBox="1">
              <a:spLocks noChangeArrowheads="1"/>
            </p:cNvSpPr>
            <p:nvPr/>
          </p:nvSpPr>
          <p:spPr bwMode="auto">
            <a:xfrm>
              <a:off x="3579" y="1392"/>
              <a:ext cx="1455" cy="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383" tIns="44691" rIns="89383" bIns="44691">
              <a:spAutoFit/>
            </a:bodyPr>
            <a:lstStyle/>
            <a:p>
              <a:pPr marL="0" marR="0" lvl="0" indent="0" algn="ctr" defTabSz="893763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 pitchFamily="34" charset="0"/>
                  <a:ea typeface="+mn-ea"/>
                  <a:cs typeface="+mn-cs"/>
                </a:rPr>
                <a:t>Organization Structure and Climate</a:t>
              </a:r>
            </a:p>
          </p:txBody>
        </p:sp>
        <p:sp>
          <p:nvSpPr>
            <p:cNvPr id="15373" name="Oval 13"/>
            <p:cNvSpPr>
              <a:spLocks noChangeArrowheads="1"/>
            </p:cNvSpPr>
            <p:nvPr/>
          </p:nvSpPr>
          <p:spPr bwMode="auto">
            <a:xfrm>
              <a:off x="3669" y="2640"/>
              <a:ext cx="1280" cy="1392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</p:txBody>
        </p:sp>
        <p:sp>
          <p:nvSpPr>
            <p:cNvPr id="4569102" name="Text Box 14"/>
            <p:cNvSpPr txBox="1">
              <a:spLocks noChangeArrowheads="1"/>
            </p:cNvSpPr>
            <p:nvPr/>
          </p:nvSpPr>
          <p:spPr bwMode="auto">
            <a:xfrm>
              <a:off x="3669" y="2852"/>
              <a:ext cx="1301" cy="1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9383" tIns="44691" rIns="89383" bIns="44691">
              <a:spAutoFit/>
            </a:bodyPr>
            <a:lstStyle/>
            <a:p>
              <a:pPr marL="0" marR="0" lvl="0" indent="0" algn="ctr" defTabSz="893763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rbel" pitchFamily="34" charset="0"/>
                  <a:ea typeface="+mn-ea"/>
                  <a:cs typeface="+mn-cs"/>
                </a:rPr>
                <a:t>External Environment (stigma, financing)</a:t>
              </a:r>
            </a:p>
          </p:txBody>
        </p:sp>
        <p:sp>
          <p:nvSpPr>
            <p:cNvPr id="15375" name="Line 15"/>
            <p:cNvSpPr>
              <a:spLocks noChangeShapeType="1"/>
            </p:cNvSpPr>
            <p:nvPr/>
          </p:nvSpPr>
          <p:spPr bwMode="auto">
            <a:xfrm>
              <a:off x="1924" y="1920"/>
              <a:ext cx="295" cy="192"/>
            </a:xfrm>
            <a:prstGeom prst="line">
              <a:avLst/>
            </a:prstGeom>
            <a:noFill/>
            <a:ln w="57150">
              <a:solidFill>
                <a:schemeClr val="accent5">
                  <a:lumMod val="25000"/>
                </a:schemeClr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5376" name="Line 16"/>
            <p:cNvSpPr>
              <a:spLocks noChangeShapeType="1"/>
            </p:cNvSpPr>
            <p:nvPr/>
          </p:nvSpPr>
          <p:spPr bwMode="auto">
            <a:xfrm>
              <a:off x="3413" y="2784"/>
              <a:ext cx="299" cy="240"/>
            </a:xfrm>
            <a:prstGeom prst="line">
              <a:avLst/>
            </a:prstGeom>
            <a:noFill/>
            <a:ln w="57150">
              <a:solidFill>
                <a:schemeClr val="accent5">
                  <a:lumMod val="25000"/>
                </a:schemeClr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V="1">
              <a:off x="3371" y="1920"/>
              <a:ext cx="298" cy="240"/>
            </a:xfrm>
            <a:prstGeom prst="line">
              <a:avLst/>
            </a:prstGeom>
            <a:noFill/>
            <a:ln w="57150">
              <a:solidFill>
                <a:schemeClr val="accent5">
                  <a:lumMod val="25000"/>
                </a:schemeClr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5378" name="Line 18"/>
            <p:cNvSpPr>
              <a:spLocks noChangeShapeType="1"/>
            </p:cNvSpPr>
            <p:nvPr/>
          </p:nvSpPr>
          <p:spPr bwMode="auto">
            <a:xfrm flipV="1">
              <a:off x="1877" y="2784"/>
              <a:ext cx="299" cy="192"/>
            </a:xfrm>
            <a:prstGeom prst="line">
              <a:avLst/>
            </a:prstGeom>
            <a:noFill/>
            <a:ln w="57150">
              <a:solidFill>
                <a:schemeClr val="accent5">
                  <a:lumMod val="25000"/>
                </a:schemeClr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5379" name="AutoShape 19"/>
            <p:cNvSpPr>
              <a:spLocks noChangeArrowheads="1"/>
            </p:cNvSpPr>
            <p:nvPr/>
          </p:nvSpPr>
          <p:spPr bwMode="auto">
            <a:xfrm>
              <a:off x="5077" y="1870"/>
              <a:ext cx="489" cy="1221"/>
            </a:xfrm>
            <a:prstGeom prst="curvedLeftArrow">
              <a:avLst>
                <a:gd name="adj1" fmla="val 49939"/>
                <a:gd name="adj2" fmla="val 99877"/>
                <a:gd name="adj3" fmla="val 33333"/>
              </a:avLst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</p:txBody>
        </p:sp>
        <p:sp>
          <p:nvSpPr>
            <p:cNvPr id="15380" name="AutoShape 20"/>
            <p:cNvSpPr>
              <a:spLocks noChangeArrowheads="1"/>
            </p:cNvSpPr>
            <p:nvPr/>
          </p:nvSpPr>
          <p:spPr bwMode="auto">
            <a:xfrm>
              <a:off x="144" y="1968"/>
              <a:ext cx="472" cy="1123"/>
            </a:xfrm>
            <a:prstGeom prst="curvedRightArrow">
              <a:avLst>
                <a:gd name="adj1" fmla="val 47585"/>
                <a:gd name="adj2" fmla="val 95169"/>
                <a:gd name="adj3" fmla="val 33333"/>
              </a:avLst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</p:txBody>
        </p:sp>
        <p:sp>
          <p:nvSpPr>
            <p:cNvPr id="15381" name="AutoShape 21"/>
            <p:cNvSpPr>
              <a:spLocks noChangeArrowheads="1"/>
            </p:cNvSpPr>
            <p:nvPr/>
          </p:nvSpPr>
          <p:spPr bwMode="auto">
            <a:xfrm>
              <a:off x="2048" y="3552"/>
              <a:ext cx="1621" cy="576"/>
            </a:xfrm>
            <a:prstGeom prst="curvedUpArrow">
              <a:avLst>
                <a:gd name="adj1" fmla="val 56285"/>
                <a:gd name="adj2" fmla="val 112569"/>
                <a:gd name="adj3" fmla="val 33333"/>
              </a:avLst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</p:txBody>
        </p:sp>
        <p:sp>
          <p:nvSpPr>
            <p:cNvPr id="15382" name="AutoShape 22"/>
            <p:cNvSpPr>
              <a:spLocks noChangeArrowheads="1"/>
            </p:cNvSpPr>
            <p:nvPr/>
          </p:nvSpPr>
          <p:spPr bwMode="auto">
            <a:xfrm rot="-5139827">
              <a:off x="2583" y="462"/>
              <a:ext cx="550" cy="1621"/>
            </a:xfrm>
            <a:prstGeom prst="curvedLeftArrow">
              <a:avLst>
                <a:gd name="adj1" fmla="val 58945"/>
                <a:gd name="adj2" fmla="val 117891"/>
                <a:gd name="adj3" fmla="val 33333"/>
              </a:avLst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Line 26">
            <a:extLst>
              <a:ext uri="{FF2B5EF4-FFF2-40B4-BE49-F238E27FC236}">
                <a16:creationId xmlns:a16="http://schemas.microsoft.com/office/drawing/2014/main" id="{5381EA13-B790-427E-B145-7878DA5EF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-30160" y="1353315"/>
            <a:ext cx="12191999" cy="27014"/>
          </a:xfrm>
          <a:prstGeom prst="line">
            <a:avLst/>
          </a:prstGeom>
          <a:noFill/>
          <a:ln w="76200">
            <a:solidFill>
              <a:srgbClr val="006699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71798" tIns="35873" rIns="71798" bIns="35873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358992" rtl="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4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Osaka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61" y="150608"/>
            <a:ext cx="11854927" cy="785308"/>
          </a:xfrm>
        </p:spPr>
        <p:txBody>
          <a:bodyPr/>
          <a:lstStyle/>
          <a:p>
            <a:r>
              <a:rPr lang="en-US" sz="3733" b="1" i="1" dirty="0">
                <a:solidFill>
                  <a:srgbClr val="00000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And…</a:t>
            </a:r>
            <a:r>
              <a:rPr lang="en-US" sz="3733" b="1" i="1" u="sng" dirty="0">
                <a:solidFill>
                  <a:srgbClr val="00000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De-Implementation</a:t>
            </a:r>
            <a:r>
              <a:rPr lang="en-US" sz="3733" b="1" i="1" dirty="0">
                <a:solidFill>
                  <a:srgbClr val="00000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is sometimes needed:</a:t>
            </a:r>
            <a:endParaRPr lang="en-US" sz="3733" b="1" dirty="0">
              <a:solidFill>
                <a:srgbClr val="000000"/>
              </a:solidFill>
              <a:latin typeface="Corbel" panose="020B05030202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280745" y="2012372"/>
            <a:ext cx="9824081" cy="223082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200" dirty="0">
                <a:latin typeface="Corbel" panose="020B0503020204020204" pitchFamily="34" charset="0"/>
                <a:cs typeface="Times New Roman" panose="02020603050405020304" pitchFamily="18" charset="0"/>
              </a:rPr>
              <a:t>What are some of the multi-level drivers of overuse of low-value clinical practices?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200" dirty="0">
                <a:latin typeface="Corbel" panose="020B0503020204020204" pitchFamily="34" charset="0"/>
                <a:cs typeface="Times New Roman" panose="02020603050405020304" pitchFamily="18" charset="0"/>
              </a:rPr>
              <a:t>What multi-level strategies can help reduce or stop the use of ineffective practices?</a:t>
            </a:r>
            <a:endParaRPr lang="en-US" sz="1800" dirty="0">
              <a:latin typeface="Corbel" panose="020B05030202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0AE03AB-9876-4309-BA93-C597CE85B005}"/>
              </a:ext>
            </a:extLst>
          </p:cNvPr>
          <p:cNvSpPr txBox="1">
            <a:spLocks/>
          </p:cNvSpPr>
          <p:nvPr/>
        </p:nvSpPr>
        <p:spPr bwMode="auto">
          <a:xfrm>
            <a:off x="86061" y="1388863"/>
            <a:ext cx="11854927" cy="56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 baseline="0">
                <a:solidFill>
                  <a:srgbClr val="123E57"/>
                </a:solidFill>
                <a:latin typeface="+mj-lt"/>
                <a:ea typeface="ＭＳ Ｐゴシック" pitchFamily="1" charset="-128"/>
                <a:cs typeface="SapientSans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476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476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476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476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  <a:cs typeface="ＭＳ Ｐゴシック" pitchFamily="1" charset="-128"/>
              </a:defRPr>
            </a:lvl5pPr>
            <a:lvl6pPr marL="359078" algn="ctr" rtl="0" fontAlgn="base">
              <a:spcBef>
                <a:spcPct val="0"/>
              </a:spcBef>
              <a:spcAft>
                <a:spcPct val="0"/>
              </a:spcAft>
              <a:defRPr sz="3476">
                <a:solidFill>
                  <a:schemeClr val="tx1"/>
                </a:solidFill>
                <a:latin typeface="Calibri" pitchFamily="34" charset="0"/>
              </a:defRPr>
            </a:lvl6pPr>
            <a:lvl7pPr marL="718155" algn="ctr" rtl="0" fontAlgn="base">
              <a:spcBef>
                <a:spcPct val="0"/>
              </a:spcBef>
              <a:spcAft>
                <a:spcPct val="0"/>
              </a:spcAft>
              <a:defRPr sz="3476">
                <a:solidFill>
                  <a:schemeClr val="tx1"/>
                </a:solidFill>
                <a:latin typeface="Calibri" pitchFamily="34" charset="0"/>
              </a:defRPr>
            </a:lvl7pPr>
            <a:lvl8pPr marL="1077230" algn="ctr" rtl="0" fontAlgn="base">
              <a:spcBef>
                <a:spcPct val="0"/>
              </a:spcBef>
              <a:spcAft>
                <a:spcPct val="0"/>
              </a:spcAft>
              <a:defRPr sz="3476">
                <a:solidFill>
                  <a:schemeClr val="tx1"/>
                </a:solidFill>
                <a:latin typeface="Calibri" pitchFamily="34" charset="0"/>
              </a:defRPr>
            </a:lvl8pPr>
            <a:lvl9pPr marL="1436261" algn="ctr" rtl="0" fontAlgn="base">
              <a:spcBef>
                <a:spcPct val="0"/>
              </a:spcBef>
              <a:spcAft>
                <a:spcPct val="0"/>
              </a:spcAft>
              <a:defRPr sz="3476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itchFamily="1" charset="-128"/>
                <a:cs typeface="Times New Roman" panose="02020603050405020304" pitchFamily="18" charset="0"/>
              </a:rPr>
              <a:t>De-Implementation Research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ＭＳ Ｐゴシック" pitchFamily="1" charset="-128"/>
              <a:cs typeface="Times New Roman" panose="02020603050405020304" pitchFamily="18" charset="0"/>
            </a:endParaRPr>
          </a:p>
        </p:txBody>
      </p:sp>
      <p:sp>
        <p:nvSpPr>
          <p:cNvPr id="5" name="Line 26">
            <a:extLst>
              <a:ext uri="{FF2B5EF4-FFF2-40B4-BE49-F238E27FC236}">
                <a16:creationId xmlns:a16="http://schemas.microsoft.com/office/drawing/2014/main" id="{0856751C-008D-488E-99E4-19BE6871772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12762"/>
            <a:ext cx="12191999" cy="27014"/>
          </a:xfrm>
          <a:prstGeom prst="line">
            <a:avLst/>
          </a:prstGeom>
          <a:noFill/>
          <a:ln w="76200">
            <a:solidFill>
              <a:srgbClr val="006699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71798" tIns="35873" rIns="71798" bIns="35873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6000" b="1" i="1" kern="1200">
                <a:solidFill>
                  <a:schemeClr val="tx1"/>
                </a:solidFill>
                <a:latin typeface="Berlin Sans FB Demi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358992" rtl="0" eaLnBrk="0" fontAlgn="auto" latinLnBrk="0" hangingPunc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4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Osaka" charset="-128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793414-4E67-4B89-9CD9-6D77523CCC56}"/>
              </a:ext>
            </a:extLst>
          </p:cNvPr>
          <p:cNvSpPr txBox="1">
            <a:spLocks/>
          </p:cNvSpPr>
          <p:nvPr/>
        </p:nvSpPr>
        <p:spPr bwMode="auto">
          <a:xfrm>
            <a:off x="906020" y="4522087"/>
            <a:ext cx="9824081" cy="223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89" tIns="45414" rIns="90889" bIns="45414" numCol="1" anchor="t" anchorCtr="0" compatLnSpc="1">
            <a:prstTxWarp prst="textNoShape">
              <a:avLst/>
            </a:prstTxWarp>
          </a:bodyPr>
          <a:lstStyle>
            <a:lvl1pPr marL="269309" indent="-269309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528" kern="12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583410" indent="-22433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13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897621" indent="-1795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96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256672" indent="-1795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58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615715" indent="-1795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8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974767" indent="-179538" algn="l" defTabSz="7181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3813" indent="-179538" algn="l" defTabSz="7181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849" indent="-179538" algn="l" defTabSz="7181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1878" indent="-179538" algn="l" defTabSz="7181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itchFamily="1" charset="-128"/>
                <a:cs typeface="Times New Roman" panose="02020603050405020304" pitchFamily="18" charset="0"/>
              </a:rPr>
              <a:t>A HEAL-supported study is testing clinical decision support tools for de-implementation of opioid use following dental extractions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itchFamily="1" charset="-128"/>
                <a:cs typeface="Times New Roman" panose="02020603050405020304" pitchFamily="18" charset="0"/>
              </a:rPr>
              <a:t>(Grant DE027441, PI: Brad Rindal, “De-Implementing Opioid Use and Implementing Optimal Pain Management Following Dental Extractions”)</a:t>
            </a:r>
          </a:p>
        </p:txBody>
      </p:sp>
    </p:spTree>
    <p:extLst>
      <p:ext uri="{BB962C8B-B14F-4D97-AF65-F5344CB8AC3E}">
        <p14:creationId xmlns:p14="http://schemas.microsoft.com/office/powerpoint/2010/main" val="33780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2F7553-DF59-4763-A437-CD5F4B99B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1" y="12700"/>
            <a:ext cx="10119480" cy="6858000"/>
          </a:xfrm>
          <a:prstGeom prst="rect">
            <a:avLst/>
          </a:prstGeom>
        </p:spPr>
      </p:pic>
      <p:sp>
        <p:nvSpPr>
          <p:cNvPr id="33" name="Rectangle 2">
            <a:extLst>
              <a:ext uri="{FF2B5EF4-FFF2-40B4-BE49-F238E27FC236}">
                <a16:creationId xmlns:a16="http://schemas.microsoft.com/office/drawing/2014/main" id="{54FAEF34-6A93-40E0-B85E-8DA1BA0401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419" y="746881"/>
            <a:ext cx="2601081" cy="914400"/>
          </a:xfrm>
        </p:spPr>
        <p:txBody>
          <a:bodyPr/>
          <a:lstStyle/>
          <a:p>
            <a:pPr algn="l"/>
            <a:r>
              <a:rPr lang="en-US" sz="2600" i="1" dirty="0">
                <a:solidFill>
                  <a:schemeClr val="bg2"/>
                </a:solidFill>
              </a:rPr>
              <a:t>Exploration, Preparation, Implementation, Sustainment (EPIS) Framework</a:t>
            </a:r>
          </a:p>
        </p:txBody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15866759-52CA-43C8-99BF-3163DB6F9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69000"/>
            <a:ext cx="3479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orbe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Moullin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, et al.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Implementation Science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2019;14:1</a:t>
            </a:r>
          </a:p>
        </p:txBody>
      </p:sp>
    </p:spTree>
    <p:extLst>
      <p:ext uri="{BB962C8B-B14F-4D97-AF65-F5344CB8AC3E}">
        <p14:creationId xmlns:p14="http://schemas.microsoft.com/office/powerpoint/2010/main" val="7081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M template">
  <a:themeElements>
    <a:clrScheme name="OM template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OM template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M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olkow nimhd council opioids 2018ndv [Read-Only]" id="{8E7E3AE4-F0FE-4ECE-9E16-074745427A5A}" vid="{564E96E5-2424-49D2-90FC-39A183E92C9E}"/>
    </a:ext>
  </a:extLst>
</a:theme>
</file>

<file path=ppt/theme/theme3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Title Slide">
  <a:themeElements>
    <a:clrScheme name="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B2B2B2"/>
      </a:accent2>
      <a:accent3>
        <a:srgbClr val="FFFFFF"/>
      </a:accent3>
      <a:accent4>
        <a:srgbClr val="000000"/>
      </a:accent4>
      <a:accent5>
        <a:srgbClr val="AAAAAA"/>
      </a:accent5>
      <a:accent6>
        <a:srgbClr val="A1A1A1"/>
      </a:accent6>
      <a:hlink>
        <a:srgbClr val="333399"/>
      </a:hlink>
      <a:folHlink>
        <a:srgbClr val="66CCFF"/>
      </a:folHlink>
    </a:clrScheme>
    <a:fontScheme name="Title Sli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A1A1A1"/>
        </a:accent6>
        <a:hlink>
          <a:srgbClr val="333399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9216</TotalTime>
  <Words>1129</Words>
  <Application>Microsoft Office PowerPoint</Application>
  <PresentationFormat>Widescreen</PresentationFormat>
  <Paragraphs>190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Aharoni</vt:lpstr>
      <vt:lpstr>Arial</vt:lpstr>
      <vt:lpstr>Calibri</vt:lpstr>
      <vt:lpstr>Calibri Light</vt:lpstr>
      <vt:lpstr>Century Gothic</vt:lpstr>
      <vt:lpstr>Corbel</vt:lpstr>
      <vt:lpstr>Georgia</vt:lpstr>
      <vt:lpstr>Times New Roman</vt:lpstr>
      <vt:lpstr>Trebuchet MS</vt:lpstr>
      <vt:lpstr>Wingdings</vt:lpstr>
      <vt:lpstr>27_Office Theme</vt:lpstr>
      <vt:lpstr>3_Office Theme</vt:lpstr>
      <vt:lpstr>26_Office Theme</vt:lpstr>
      <vt:lpstr>23_Office Theme</vt:lpstr>
      <vt:lpstr>Office Theme</vt:lpstr>
      <vt:lpstr>31_Office Theme</vt:lpstr>
      <vt:lpstr>12_Title Slide</vt:lpstr>
      <vt:lpstr>24_Office Theme</vt:lpstr>
      <vt:lpstr>7_Office Theme</vt:lpstr>
      <vt:lpstr>2_Blank Presentation</vt:lpstr>
      <vt:lpstr>29_Office Theme</vt:lpstr>
      <vt:lpstr>8_Office Theme</vt:lpstr>
      <vt:lpstr>OM template</vt:lpstr>
      <vt:lpstr>PowerPoint Presentation</vt:lpstr>
      <vt:lpstr>Teen Nicotine Vaping Climbs Significantly (and threatens progress in tobacco control)</vt:lpstr>
      <vt:lpstr>Teen Marijuana Vaping Climbs Significantly</vt:lpstr>
      <vt:lpstr>PowerPoint Presentation</vt:lpstr>
      <vt:lpstr>PowerPoint Presentation</vt:lpstr>
      <vt:lpstr>PowerPoint Presentation</vt:lpstr>
      <vt:lpstr>PowerPoint Presentation</vt:lpstr>
      <vt:lpstr>And…De-Implementation is sometimes needed:</vt:lpstr>
      <vt:lpstr>Exploration, Preparation, Implementation, Sustainment (EPIS) Framework</vt:lpstr>
      <vt:lpstr>NIDA FY 19 Extramural Research Funding*  </vt:lpstr>
      <vt:lpstr>PowerPoint Presentation</vt:lpstr>
      <vt:lpstr>HEAL Initiative Research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WMC</dc:creator>
  <cp:lastModifiedBy>Compton, Wilson (NIH/NIDA) [E]</cp:lastModifiedBy>
  <cp:revision>789</cp:revision>
  <cp:lastPrinted>2014-04-14T12:53:37Z</cp:lastPrinted>
  <dcterms:created xsi:type="dcterms:W3CDTF">2014-02-19T20:20:57Z</dcterms:created>
  <dcterms:modified xsi:type="dcterms:W3CDTF">2020-08-12T02:24:38Z</dcterms:modified>
</cp:coreProperties>
</file>