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65" r:id="rId3"/>
    <p:sldId id="266"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7C1D"/>
    <a:srgbClr val="AC2642"/>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6"/>
    <p:restoredTop sz="94629"/>
  </p:normalViewPr>
  <p:slideViewPr>
    <p:cSldViewPr snapToGrid="0" snapToObjects="1">
      <p:cViewPr varScale="1">
        <p:scale>
          <a:sx n="72" d="100"/>
          <a:sy n="72" d="100"/>
        </p:scale>
        <p:origin x="780"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0" y="215314"/>
            <a:ext cx="9998242" cy="1633826"/>
          </a:xfrm>
        </p:spPr>
        <p:txBody>
          <a:bodyPr/>
          <a:lstStyle/>
          <a:p>
            <a:pPr algn="ctr">
              <a:lnSpc>
                <a:spcPct val="100000"/>
              </a:lnSpc>
              <a:spcAft>
                <a:spcPts val="600"/>
              </a:spcAft>
            </a:pPr>
            <a:r>
              <a:rPr lang="en-US" sz="3400" b="1" u="sng" dirty="0"/>
              <a:t>What are family physicians curious about?</a:t>
            </a:r>
            <a:br>
              <a:rPr lang="en-US" sz="3400" b="1" u="sng" dirty="0"/>
            </a:br>
            <a:r>
              <a:rPr lang="en-US" sz="3400" i="1" dirty="0"/>
              <a:t>A qualitative analysis of 45 research questions posed for the FMD RapSDI program</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0901" y="1988196"/>
            <a:ext cx="12030198" cy="1091393"/>
          </a:xfrm>
          <a:solidFill>
            <a:srgbClr val="AC2642"/>
          </a:solidFill>
        </p:spPr>
        <p:txBody>
          <a:bodyPr>
            <a:normAutofit lnSpcReduction="10000"/>
          </a:bodyPr>
          <a:lstStyle/>
          <a:p>
            <a:pPr>
              <a:lnSpc>
                <a:spcPct val="100000"/>
              </a:lnSpc>
            </a:pPr>
            <a:r>
              <a:rPr lang="en-US" sz="2400" dirty="0">
                <a:solidFill>
                  <a:schemeClr val="bg1"/>
                </a:solidFill>
              </a:rPr>
              <a:t>The </a:t>
            </a:r>
            <a:r>
              <a:rPr lang="en-US" sz="2400" b="1" u="sng" dirty="0">
                <a:solidFill>
                  <a:schemeClr val="bg1"/>
                </a:solidFill>
              </a:rPr>
              <a:t>Family Medicine Discovers Rapid Cycle Scientific Discovery and Innovation</a:t>
            </a:r>
            <a:r>
              <a:rPr lang="en-US" sz="2400" b="1" dirty="0">
                <a:solidFill>
                  <a:schemeClr val="bg1"/>
                </a:solidFill>
              </a:rPr>
              <a:t> (FMD RapSDI) </a:t>
            </a:r>
            <a:r>
              <a:rPr lang="en-US" sz="2400" dirty="0">
                <a:solidFill>
                  <a:schemeClr val="bg1"/>
                </a:solidFill>
              </a:rPr>
              <a:t>program is designed to build capacity for family medicine scientific discovery and innovation by funding rapid, innovative, high-impact research grants. </a:t>
            </a:r>
          </a:p>
          <a:p>
            <a:pPr marL="457200" lvl="1" indent="0">
              <a:lnSpc>
                <a:spcPct val="100000"/>
              </a:lnSpc>
              <a:buNone/>
            </a:pPr>
            <a:endParaRPr lang="en-US" sz="2000" dirty="0">
              <a:solidFill>
                <a:schemeClr val="bg1"/>
              </a:solidFill>
            </a:endParaRPr>
          </a:p>
          <a:p>
            <a:pPr marL="914400" lvl="1" indent="-457200">
              <a:lnSpc>
                <a:spcPct val="100000"/>
              </a:lnSpc>
              <a:buFont typeface="+mj-lt"/>
              <a:buAutoNum type="arabicPeriod"/>
            </a:pPr>
            <a:endParaRPr lang="en-US" sz="2000" dirty="0">
              <a:solidFill>
                <a:schemeClr val="bg1"/>
              </a:solidFill>
            </a:endParaRPr>
          </a:p>
          <a:p>
            <a:pPr>
              <a:lnSpc>
                <a:spcPct val="100000"/>
              </a:lnSpc>
            </a:pPr>
            <a:endParaRPr lang="en-US" sz="2400" dirty="0">
              <a:solidFill>
                <a:schemeClr val="bg1"/>
              </a:solidFill>
            </a:endParaRPr>
          </a:p>
          <a:p>
            <a:pPr>
              <a:lnSpc>
                <a:spcPct val="100000"/>
              </a:lnSpc>
            </a:pPr>
            <a:endParaRPr lang="en-US" sz="2400" dirty="0">
              <a:solidFill>
                <a:schemeClr val="bg1"/>
              </a:solidFill>
            </a:endParaRPr>
          </a:p>
          <a:p>
            <a:pPr>
              <a:lnSpc>
                <a:spcPct val="100000"/>
              </a:lnSpc>
            </a:pPr>
            <a:endParaRPr lang="en-US" sz="2400" dirty="0">
              <a:solidFill>
                <a:schemeClr val="bg1"/>
              </a:solidFill>
            </a:endParaRPr>
          </a:p>
          <a:p>
            <a:pPr>
              <a:lnSpc>
                <a:spcPct val="100000"/>
              </a:lnSpc>
            </a:pPr>
            <a:endParaRPr lang="en-US" sz="2400" dirty="0">
              <a:solidFill>
                <a:schemeClr val="bg1"/>
              </a:solidFill>
            </a:endParaRPr>
          </a:p>
        </p:txBody>
      </p:sp>
      <p:grpSp>
        <p:nvGrpSpPr>
          <p:cNvPr id="33" name="Group 32">
            <a:extLst>
              <a:ext uri="{FF2B5EF4-FFF2-40B4-BE49-F238E27FC236}">
                <a16:creationId xmlns:a16="http://schemas.microsoft.com/office/drawing/2014/main" id="{2AA35E0B-8E2B-493D-A121-6858FEA20F25}"/>
              </a:ext>
            </a:extLst>
          </p:cNvPr>
          <p:cNvGrpSpPr>
            <a:grpSpLocks noChangeAspect="1"/>
          </p:cNvGrpSpPr>
          <p:nvPr/>
        </p:nvGrpSpPr>
        <p:grpSpPr>
          <a:xfrm>
            <a:off x="9836761" y="63010"/>
            <a:ext cx="2355239" cy="1813123"/>
            <a:chOff x="8962352" y="146849"/>
            <a:chExt cx="3138466" cy="2416071"/>
          </a:xfrm>
        </p:grpSpPr>
        <p:pic>
          <p:nvPicPr>
            <p:cNvPr id="4" name="Picture 3">
              <a:extLst>
                <a:ext uri="{FF2B5EF4-FFF2-40B4-BE49-F238E27FC236}">
                  <a16:creationId xmlns:a16="http://schemas.microsoft.com/office/drawing/2014/main" id="{C1DB3116-FBAD-43EE-83FA-7DB78E4A7EE4}"/>
                </a:ext>
              </a:extLst>
            </p:cNvPr>
            <p:cNvPicPr>
              <a:picLocks noChangeAspect="1"/>
            </p:cNvPicPr>
            <p:nvPr/>
          </p:nvPicPr>
          <p:blipFill>
            <a:blip r:embed="rId2"/>
            <a:stretch>
              <a:fillRect/>
            </a:stretch>
          </p:blipFill>
          <p:spPr>
            <a:xfrm>
              <a:off x="8985892" y="146849"/>
              <a:ext cx="3020767" cy="1468078"/>
            </a:xfrm>
            <a:prstGeom prst="rect">
              <a:avLst/>
            </a:prstGeom>
          </p:spPr>
        </p:pic>
        <p:pic>
          <p:nvPicPr>
            <p:cNvPr id="6" name="Picture 5">
              <a:extLst>
                <a:ext uri="{FF2B5EF4-FFF2-40B4-BE49-F238E27FC236}">
                  <a16:creationId xmlns:a16="http://schemas.microsoft.com/office/drawing/2014/main" id="{A335FB8D-247A-4EB7-840E-5C8DEEDB1CCF}"/>
                </a:ext>
              </a:extLst>
            </p:cNvPr>
            <p:cNvPicPr>
              <a:picLocks noChangeAspect="1"/>
            </p:cNvPicPr>
            <p:nvPr/>
          </p:nvPicPr>
          <p:blipFill>
            <a:blip r:embed="rId3"/>
            <a:stretch>
              <a:fillRect/>
            </a:stretch>
          </p:blipFill>
          <p:spPr>
            <a:xfrm>
              <a:off x="8985892" y="1921150"/>
              <a:ext cx="3114926" cy="641770"/>
            </a:xfrm>
            <a:prstGeom prst="rect">
              <a:avLst/>
            </a:prstGeom>
          </p:spPr>
        </p:pic>
        <p:cxnSp>
          <p:nvCxnSpPr>
            <p:cNvPr id="8" name="Straight Connector 7">
              <a:extLst>
                <a:ext uri="{FF2B5EF4-FFF2-40B4-BE49-F238E27FC236}">
                  <a16:creationId xmlns:a16="http://schemas.microsoft.com/office/drawing/2014/main" id="{0FC02D16-547B-4568-A961-51AFB5B07ACD}"/>
                </a:ext>
              </a:extLst>
            </p:cNvPr>
            <p:cNvCxnSpPr/>
            <p:nvPr/>
          </p:nvCxnSpPr>
          <p:spPr>
            <a:xfrm>
              <a:off x="8962352" y="1768038"/>
              <a:ext cx="306784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2" name="Content Placeholder 2">
            <a:extLst>
              <a:ext uri="{FF2B5EF4-FFF2-40B4-BE49-F238E27FC236}">
                <a16:creationId xmlns:a16="http://schemas.microsoft.com/office/drawing/2014/main" id="{6A617E48-3C17-42D0-817C-8DA99CD51B86}"/>
              </a:ext>
            </a:extLst>
          </p:cNvPr>
          <p:cNvSpPr txBox="1">
            <a:spLocks/>
          </p:cNvSpPr>
          <p:nvPr/>
        </p:nvSpPr>
        <p:spPr>
          <a:xfrm>
            <a:off x="52996" y="3218645"/>
            <a:ext cx="12100818" cy="2891131"/>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B355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EEA12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BC5B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79BD"/>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pPr>
            <a:r>
              <a:rPr lang="en-US" sz="1800" b="1" u="sng" dirty="0"/>
              <a:t>RapSDI</a:t>
            </a:r>
            <a:r>
              <a:rPr lang="en-US" sz="1800" u="sng" dirty="0"/>
              <a:t> creates infrastructure for addressing clinically-derived research questions that meet the following criteria</a:t>
            </a:r>
            <a:r>
              <a:rPr lang="en-US" sz="1800" dirty="0"/>
              <a:t>:</a:t>
            </a:r>
          </a:p>
          <a:p>
            <a:pPr marL="914400" lvl="1" indent="-514350">
              <a:lnSpc>
                <a:spcPct val="110000"/>
              </a:lnSpc>
              <a:spcBef>
                <a:spcPts val="0"/>
              </a:spcBef>
              <a:buFont typeface="+mj-lt"/>
              <a:buAutoNum type="arabicPeriod"/>
            </a:pPr>
            <a:r>
              <a:rPr lang="en-US" sz="1800" b="1" dirty="0">
                <a:solidFill>
                  <a:schemeClr val="tx1"/>
                </a:solidFill>
              </a:rPr>
              <a:t>Relevant and responsive </a:t>
            </a:r>
            <a:r>
              <a:rPr lang="en-US" sz="1800" dirty="0">
                <a:solidFill>
                  <a:schemeClr val="tx1"/>
                </a:solidFill>
              </a:rPr>
              <a:t>to the needs of family medicine</a:t>
            </a:r>
          </a:p>
          <a:p>
            <a:pPr marL="914400" lvl="1" indent="-514350">
              <a:lnSpc>
                <a:spcPct val="110000"/>
              </a:lnSpc>
              <a:spcBef>
                <a:spcPts val="0"/>
              </a:spcBef>
              <a:buFont typeface="+mj-lt"/>
              <a:buAutoNum type="arabicPeriod"/>
            </a:pPr>
            <a:r>
              <a:rPr lang="en-US" sz="1800" dirty="0">
                <a:solidFill>
                  <a:schemeClr val="tx1"/>
                </a:solidFill>
              </a:rPr>
              <a:t>Address </a:t>
            </a:r>
            <a:r>
              <a:rPr lang="en-US" sz="1800" b="1" dirty="0">
                <a:solidFill>
                  <a:schemeClr val="tx1"/>
                </a:solidFill>
              </a:rPr>
              <a:t>scientific &amp; clinical </a:t>
            </a:r>
            <a:r>
              <a:rPr lang="en-US" sz="1800" dirty="0">
                <a:solidFill>
                  <a:schemeClr val="tx1"/>
                </a:solidFill>
              </a:rPr>
              <a:t>questions that have high potential impact to advance the knowledge base of the specialty of Family Medicine</a:t>
            </a:r>
          </a:p>
          <a:p>
            <a:pPr marL="914400" lvl="1" indent="-514350">
              <a:lnSpc>
                <a:spcPct val="110000"/>
              </a:lnSpc>
              <a:spcBef>
                <a:spcPts val="0"/>
              </a:spcBef>
              <a:buFont typeface="+mj-lt"/>
              <a:buAutoNum type="arabicPeriod"/>
            </a:pPr>
            <a:r>
              <a:rPr lang="en-US" sz="1800" b="1" dirty="0">
                <a:solidFill>
                  <a:schemeClr val="tx1"/>
                </a:solidFill>
              </a:rPr>
              <a:t>Bubble up </a:t>
            </a:r>
            <a:r>
              <a:rPr lang="en-US" sz="1800" dirty="0">
                <a:solidFill>
                  <a:schemeClr val="tx1"/>
                </a:solidFill>
              </a:rPr>
              <a:t>directly from practice</a:t>
            </a:r>
          </a:p>
          <a:p>
            <a:pPr marL="914400" lvl="1" indent="-514350">
              <a:lnSpc>
                <a:spcPct val="110000"/>
              </a:lnSpc>
              <a:spcBef>
                <a:spcPts val="0"/>
              </a:spcBef>
              <a:buFont typeface="+mj-lt"/>
              <a:buAutoNum type="arabicPeriod"/>
            </a:pPr>
            <a:r>
              <a:rPr lang="en-US" sz="1800" b="1" dirty="0">
                <a:solidFill>
                  <a:schemeClr val="tx1"/>
                </a:solidFill>
              </a:rPr>
              <a:t>Feasible </a:t>
            </a:r>
            <a:r>
              <a:rPr lang="en-US" sz="1800" dirty="0">
                <a:solidFill>
                  <a:schemeClr val="tx1"/>
                </a:solidFill>
              </a:rPr>
              <a:t>to accomplish within a 12-month timeline and $40k budget</a:t>
            </a:r>
          </a:p>
          <a:p>
            <a:pPr>
              <a:lnSpc>
                <a:spcPct val="120000"/>
              </a:lnSpc>
            </a:pPr>
            <a:r>
              <a:rPr lang="en-US" sz="1800" b="1" u="sng" dirty="0"/>
              <a:t>Applicants</a:t>
            </a:r>
            <a:r>
              <a:rPr lang="en-US" sz="1800" u="sng" dirty="0"/>
              <a:t> to RapSDI:</a:t>
            </a:r>
          </a:p>
          <a:p>
            <a:pPr marL="914400" lvl="1" indent="-457200">
              <a:lnSpc>
                <a:spcPct val="110000"/>
              </a:lnSpc>
              <a:spcBef>
                <a:spcPts val="0"/>
              </a:spcBef>
              <a:buFont typeface="+mj-lt"/>
              <a:buAutoNum type="arabicPeriod"/>
            </a:pPr>
            <a:r>
              <a:rPr lang="en-US" sz="1800" dirty="0">
                <a:solidFill>
                  <a:schemeClr val="tx1"/>
                </a:solidFill>
              </a:rPr>
              <a:t>Can be at any stage of career development post-residency</a:t>
            </a:r>
          </a:p>
          <a:p>
            <a:pPr marL="914400" lvl="1" indent="-457200">
              <a:lnSpc>
                <a:spcPct val="110000"/>
              </a:lnSpc>
              <a:spcBef>
                <a:spcPts val="0"/>
              </a:spcBef>
              <a:buFont typeface="+mj-lt"/>
              <a:buAutoNum type="arabicPeriod"/>
            </a:pPr>
            <a:r>
              <a:rPr lang="en-US" sz="1800" dirty="0">
                <a:solidFill>
                  <a:schemeClr val="tx1"/>
                </a:solidFill>
              </a:rPr>
              <a:t>No/little previous research experience needed</a:t>
            </a:r>
          </a:p>
          <a:p>
            <a:pPr marL="914400" lvl="1" indent="-457200">
              <a:lnSpc>
                <a:spcPct val="110000"/>
              </a:lnSpc>
              <a:spcBef>
                <a:spcPts val="0"/>
              </a:spcBef>
              <a:buFont typeface="+mj-lt"/>
              <a:buAutoNum type="arabicPeriod"/>
            </a:pPr>
            <a:r>
              <a:rPr lang="en-US" sz="1800" dirty="0">
                <a:solidFill>
                  <a:schemeClr val="tx1"/>
                </a:solidFill>
              </a:rPr>
              <a:t>Receive mentorship to refine question/proposal if selected for the second round of the application process</a:t>
            </a:r>
          </a:p>
          <a:p>
            <a:pPr marL="914400" lvl="1" indent="-457200">
              <a:lnSpc>
                <a:spcPct val="120000"/>
              </a:lnSpc>
              <a:buFont typeface="+mj-lt"/>
              <a:buAutoNum type="arabicPeriod"/>
            </a:pPr>
            <a:endParaRPr lang="en-US" sz="1600" dirty="0">
              <a:solidFill>
                <a:srgbClr val="1B3555"/>
              </a:solidFill>
            </a:endParaRPr>
          </a:p>
          <a:p>
            <a:pPr marL="914400" lvl="1" indent="-457200">
              <a:lnSpc>
                <a:spcPct val="120000"/>
              </a:lnSpc>
              <a:buFont typeface="+mj-lt"/>
              <a:buAutoNum type="arabicPeriod"/>
            </a:pPr>
            <a:endParaRPr lang="en-US" sz="1600" dirty="0">
              <a:solidFill>
                <a:srgbClr val="1B3555"/>
              </a:solidFill>
            </a:endParaRPr>
          </a:p>
          <a:p>
            <a:pPr>
              <a:lnSpc>
                <a:spcPct val="120000"/>
              </a:lnSpc>
            </a:pPr>
            <a:endParaRPr lang="en-US" sz="1800" dirty="0"/>
          </a:p>
          <a:p>
            <a:pPr>
              <a:lnSpc>
                <a:spcPct val="120000"/>
              </a:lnSpc>
            </a:pPr>
            <a:endParaRPr lang="en-US" sz="1800" dirty="0"/>
          </a:p>
          <a:p>
            <a:pPr>
              <a:lnSpc>
                <a:spcPct val="120000"/>
              </a:lnSpc>
            </a:pPr>
            <a:endParaRPr lang="en-US" sz="1800" dirty="0"/>
          </a:p>
          <a:p>
            <a:pPr>
              <a:lnSpc>
                <a:spcPct val="120000"/>
              </a:lnSpc>
            </a:pPr>
            <a:endParaRPr lang="en-US" sz="1800" dirty="0"/>
          </a:p>
        </p:txBody>
      </p:sp>
    </p:spTree>
    <p:extLst>
      <p:ext uri="{BB962C8B-B14F-4D97-AF65-F5344CB8AC3E}">
        <p14:creationId xmlns:p14="http://schemas.microsoft.com/office/powerpoint/2010/main" val="2235548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241232"/>
            <a:ext cx="10515600" cy="768731"/>
          </a:xfrm>
        </p:spPr>
        <p:txBody>
          <a:bodyPr/>
          <a:lstStyle/>
          <a:p>
            <a:r>
              <a:rPr lang="en-US" dirty="0"/>
              <a:t>Research Design and Method</a:t>
            </a:r>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265368" y="1133856"/>
            <a:ext cx="8667685" cy="4865579"/>
          </a:xfrm>
        </p:spPr>
        <p:txBody>
          <a:bodyPr>
            <a:normAutofit fontScale="92500" lnSpcReduction="20000"/>
          </a:bodyPr>
          <a:lstStyle/>
          <a:p>
            <a:pPr>
              <a:lnSpc>
                <a:spcPct val="120000"/>
              </a:lnSpc>
            </a:pPr>
            <a:r>
              <a:rPr lang="en-US" sz="2400" u="sng" dirty="0"/>
              <a:t>Study Design</a:t>
            </a:r>
            <a:r>
              <a:rPr lang="en-US" sz="2400" dirty="0"/>
              <a:t>: Rapid qualitative analysis of Round 1 RapSDI applications, informed by grounded theory.</a:t>
            </a:r>
          </a:p>
          <a:p>
            <a:pPr lvl="1">
              <a:lnSpc>
                <a:spcPct val="120000"/>
              </a:lnSpc>
            </a:pPr>
            <a:r>
              <a:rPr lang="en-US" sz="1800" b="1" u="sng" dirty="0">
                <a:solidFill>
                  <a:schemeClr val="tx2"/>
                </a:solidFill>
              </a:rPr>
              <a:t>Round 1 Application</a:t>
            </a:r>
          </a:p>
          <a:p>
            <a:pPr marL="1371600" lvl="2" indent="-457200">
              <a:lnSpc>
                <a:spcPct val="120000"/>
              </a:lnSpc>
              <a:buFont typeface="+mj-lt"/>
              <a:buAutoNum type="arabicPeriod"/>
            </a:pPr>
            <a:r>
              <a:rPr lang="en-US" sz="1600" b="1" dirty="0">
                <a:solidFill>
                  <a:schemeClr val="tx2"/>
                </a:solidFill>
              </a:rPr>
              <a:t>What clinic-inspired question are you interested in answering?</a:t>
            </a:r>
          </a:p>
          <a:p>
            <a:pPr marL="1371600" lvl="2" indent="-457200">
              <a:lnSpc>
                <a:spcPct val="120000"/>
              </a:lnSpc>
              <a:buFont typeface="+mj-lt"/>
              <a:buAutoNum type="arabicPeriod"/>
            </a:pPr>
            <a:r>
              <a:rPr lang="en-US" sz="1600" b="1" dirty="0">
                <a:solidFill>
                  <a:schemeClr val="tx2"/>
                </a:solidFill>
              </a:rPr>
              <a:t>Why is your clinic-inspired question of interest to you?</a:t>
            </a:r>
          </a:p>
          <a:p>
            <a:pPr marL="1371600" lvl="2" indent="-457200">
              <a:lnSpc>
                <a:spcPct val="120000"/>
              </a:lnSpc>
              <a:buFont typeface="+mj-lt"/>
              <a:buAutoNum type="arabicPeriod"/>
            </a:pPr>
            <a:r>
              <a:rPr lang="en-US" sz="1600" b="1" dirty="0">
                <a:solidFill>
                  <a:schemeClr val="tx2"/>
                </a:solidFill>
              </a:rPr>
              <a:t>How do you believe other family physicians, their patients, and the discipline of family medicine may benefit from the answer to your proposed question?</a:t>
            </a:r>
          </a:p>
          <a:p>
            <a:pPr marL="1371600" lvl="2" indent="-457200">
              <a:lnSpc>
                <a:spcPct val="120000"/>
              </a:lnSpc>
              <a:buFont typeface="+mj-lt"/>
              <a:buAutoNum type="arabicPeriod"/>
            </a:pPr>
            <a:r>
              <a:rPr lang="en-US" sz="1600" b="1" dirty="0">
                <a:solidFill>
                  <a:schemeClr val="tx2"/>
                </a:solidFill>
              </a:rPr>
              <a:t>Please provide a personal statement addressing your interest in participating in FMD RapSDI and how your experience as a FMD RapSDI scholar would assist you in achieving your long-term professional development goals.</a:t>
            </a:r>
          </a:p>
          <a:p>
            <a:pPr>
              <a:lnSpc>
                <a:spcPct val="120000"/>
              </a:lnSpc>
            </a:pPr>
            <a:r>
              <a:rPr lang="en-US" sz="2400" u="sng" dirty="0"/>
              <a:t>Setting/Dataset</a:t>
            </a:r>
            <a:r>
              <a:rPr lang="en-US" sz="2400" dirty="0"/>
              <a:t>: RapSDI Round 1 Applications (n=45). AAFP NRN staff performed the qualitative analysis.</a:t>
            </a:r>
          </a:p>
          <a:p>
            <a:pPr>
              <a:lnSpc>
                <a:spcPct val="120000"/>
              </a:lnSpc>
            </a:pPr>
            <a:r>
              <a:rPr lang="en-US" sz="2400" u="sng" dirty="0"/>
              <a:t>Outcome Measures</a:t>
            </a:r>
            <a:r>
              <a:rPr lang="en-US" sz="2400" dirty="0"/>
              <a:t>: Themes from the research questions and applications, settings, and populations (n=45).</a:t>
            </a:r>
          </a:p>
        </p:txBody>
      </p:sp>
      <p:grpSp>
        <p:nvGrpSpPr>
          <p:cNvPr id="28" name="Group 27">
            <a:extLst>
              <a:ext uri="{FF2B5EF4-FFF2-40B4-BE49-F238E27FC236}">
                <a16:creationId xmlns:a16="http://schemas.microsoft.com/office/drawing/2014/main" id="{17163495-2FA4-4D9A-984A-0632F4540783}"/>
              </a:ext>
            </a:extLst>
          </p:cNvPr>
          <p:cNvGrpSpPr>
            <a:grpSpLocks noChangeAspect="1"/>
          </p:cNvGrpSpPr>
          <p:nvPr/>
        </p:nvGrpSpPr>
        <p:grpSpPr>
          <a:xfrm>
            <a:off x="8988815" y="23797"/>
            <a:ext cx="3032809" cy="5975638"/>
            <a:chOff x="11988753" y="5069125"/>
            <a:chExt cx="10264684" cy="20224876"/>
          </a:xfrm>
        </p:grpSpPr>
        <p:sp>
          <p:nvSpPr>
            <p:cNvPr id="29" name="TextBox 28">
              <a:extLst>
                <a:ext uri="{FF2B5EF4-FFF2-40B4-BE49-F238E27FC236}">
                  <a16:creationId xmlns:a16="http://schemas.microsoft.com/office/drawing/2014/main" id="{F9E0EA0A-70F7-4E5E-AB4C-ED3D73577286}"/>
                </a:ext>
              </a:extLst>
            </p:cNvPr>
            <p:cNvSpPr txBox="1"/>
            <p:nvPr/>
          </p:nvSpPr>
          <p:spPr>
            <a:xfrm>
              <a:off x="12316501" y="6476446"/>
              <a:ext cx="9609190" cy="18347821"/>
            </a:xfrm>
            <a:prstGeom prst="round2DiagRect">
              <a:avLst>
                <a:gd name="adj1" fmla="val 4930"/>
                <a:gd name="adj2" fmla="val 0"/>
              </a:avLst>
            </a:prstGeom>
            <a:noFill/>
            <a:ln w="22225">
              <a:solidFill>
                <a:srgbClr val="E37C1D"/>
              </a:solidFill>
            </a:ln>
          </p:spPr>
          <p:style>
            <a:lnRef idx="2">
              <a:schemeClr val="dk1"/>
            </a:lnRef>
            <a:fillRef idx="1">
              <a:schemeClr val="lt1"/>
            </a:fillRef>
            <a:effectRef idx="0">
              <a:schemeClr val="dk1"/>
            </a:effectRef>
            <a:fontRef idx="minor">
              <a:schemeClr val="dk1"/>
            </a:fontRef>
          </p:style>
          <p:txBody>
            <a:bodyPr wrap="square" lIns="83476" tIns="41738" rIns="83476" bIns="41738" rtlCol="0">
              <a:noAutofit/>
            </a:bodyPr>
            <a:lstStyle/>
            <a:p>
              <a:pPr algn="ctr"/>
              <a:endParaRPr lang="en-US" sz="1400" b="1" cap="all" dirty="0">
                <a:solidFill>
                  <a:schemeClr val="bg1"/>
                </a:solidFill>
                <a:latin typeface="Garamond" panose="02020404030301010803" pitchFamily="18" charset="0"/>
              </a:endParaRPr>
            </a:p>
          </p:txBody>
        </p:sp>
        <p:grpSp>
          <p:nvGrpSpPr>
            <p:cNvPr id="30" name="Group 29">
              <a:extLst>
                <a:ext uri="{FF2B5EF4-FFF2-40B4-BE49-F238E27FC236}">
                  <a16:creationId xmlns:a16="http://schemas.microsoft.com/office/drawing/2014/main" id="{5D95E144-E4E0-4735-A00F-BF15C6F79996}"/>
                </a:ext>
              </a:extLst>
            </p:cNvPr>
            <p:cNvGrpSpPr/>
            <p:nvPr/>
          </p:nvGrpSpPr>
          <p:grpSpPr>
            <a:xfrm>
              <a:off x="12239655" y="7081180"/>
              <a:ext cx="9692276" cy="18212821"/>
              <a:chOff x="12179499" y="6669040"/>
              <a:chExt cx="9692276" cy="18212821"/>
            </a:xfrm>
          </p:grpSpPr>
          <p:grpSp>
            <p:nvGrpSpPr>
              <p:cNvPr id="33" name="Group 32">
                <a:extLst>
                  <a:ext uri="{FF2B5EF4-FFF2-40B4-BE49-F238E27FC236}">
                    <a16:creationId xmlns:a16="http://schemas.microsoft.com/office/drawing/2014/main" id="{01A8C3A8-71CA-4397-A4A8-B1FC271F5322}"/>
                  </a:ext>
                </a:extLst>
              </p:cNvPr>
              <p:cNvGrpSpPr/>
              <p:nvPr/>
            </p:nvGrpSpPr>
            <p:grpSpPr>
              <a:xfrm>
                <a:off x="12367137" y="14265311"/>
                <a:ext cx="9214705" cy="2830100"/>
                <a:chOff x="1390204" y="2848320"/>
                <a:chExt cx="2847704" cy="786139"/>
              </a:xfrm>
            </p:grpSpPr>
            <p:pic>
              <p:nvPicPr>
                <p:cNvPr id="50" name="Graphic 49" descr="Graduation cap">
                  <a:extLst>
                    <a:ext uri="{FF2B5EF4-FFF2-40B4-BE49-F238E27FC236}">
                      <a16:creationId xmlns:a16="http://schemas.microsoft.com/office/drawing/2014/main" id="{E27FF7E9-208B-44C6-9686-FB8AD2CB82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90204" y="2848320"/>
                  <a:ext cx="786139" cy="786139"/>
                </a:xfrm>
                <a:prstGeom prst="rect">
                  <a:avLst/>
                </a:prstGeom>
              </p:spPr>
            </p:pic>
            <p:sp>
              <p:nvSpPr>
                <p:cNvPr id="51" name="TextBox 50">
                  <a:extLst>
                    <a:ext uri="{FF2B5EF4-FFF2-40B4-BE49-F238E27FC236}">
                      <a16:creationId xmlns:a16="http://schemas.microsoft.com/office/drawing/2014/main" id="{0C433783-FDC9-47B4-85C7-F0D2180BA1D1}"/>
                    </a:ext>
                  </a:extLst>
                </p:cNvPr>
                <p:cNvSpPr txBox="1"/>
                <p:nvPr/>
              </p:nvSpPr>
              <p:spPr>
                <a:xfrm>
                  <a:off x="2118305" y="2936059"/>
                  <a:ext cx="2119603" cy="520843"/>
                </a:xfrm>
                <a:prstGeom prst="rect">
                  <a:avLst/>
                </a:prstGeom>
                <a:noFill/>
              </p:spPr>
              <p:txBody>
                <a:bodyPr wrap="square" rtlCol="0">
                  <a:spAutoFit/>
                </a:bodyPr>
                <a:lstStyle/>
                <a:p>
                  <a:pPr algn="ctr" defTabSz="3291840"/>
                  <a:r>
                    <a:rPr lang="en-US" sz="1000" b="1" dirty="0">
                      <a:latin typeface="Garamond" panose="02020404030301010803" pitchFamily="18" charset="0"/>
                      <a:cs typeface="Arial" panose="020B0604020202020204" pitchFamily="34" charset="0"/>
                    </a:rPr>
                    <a:t>2 Scholars are chosen to </a:t>
                  </a:r>
                </a:p>
                <a:p>
                  <a:pPr algn="ctr" defTabSz="3291840"/>
                  <a:r>
                    <a:rPr lang="en-US" sz="1000" b="1" dirty="0">
                      <a:latin typeface="Garamond" panose="02020404030301010803" pitchFamily="18" charset="0"/>
                      <a:cs typeface="Arial" panose="020B0604020202020204" pitchFamily="34" charset="0"/>
                    </a:rPr>
                    <a:t>carry out their 12-month scientific research projects.</a:t>
                  </a:r>
                </a:p>
              </p:txBody>
            </p:sp>
          </p:grpSp>
          <p:grpSp>
            <p:nvGrpSpPr>
              <p:cNvPr id="34" name="Group 33">
                <a:extLst>
                  <a:ext uri="{FF2B5EF4-FFF2-40B4-BE49-F238E27FC236}">
                    <a16:creationId xmlns:a16="http://schemas.microsoft.com/office/drawing/2014/main" id="{F3DBF250-6416-4A21-99E2-9836B00B4A38}"/>
                  </a:ext>
                </a:extLst>
              </p:cNvPr>
              <p:cNvGrpSpPr/>
              <p:nvPr/>
            </p:nvGrpSpPr>
            <p:grpSpPr>
              <a:xfrm>
                <a:off x="12367137" y="10062307"/>
                <a:ext cx="9504638" cy="3329128"/>
                <a:chOff x="2707734" y="5007083"/>
                <a:chExt cx="3489151" cy="924758"/>
              </a:xfrm>
            </p:grpSpPr>
            <p:pic>
              <p:nvPicPr>
                <p:cNvPr id="48" name="Graphic 47" descr="Doctor">
                  <a:extLst>
                    <a:ext uri="{FF2B5EF4-FFF2-40B4-BE49-F238E27FC236}">
                      <a16:creationId xmlns:a16="http://schemas.microsoft.com/office/drawing/2014/main" id="{4B998CAB-9DD2-40AB-85C2-743885A3DB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07734" y="5007083"/>
                  <a:ext cx="933835" cy="786139"/>
                </a:xfrm>
                <a:prstGeom prst="rect">
                  <a:avLst/>
                </a:prstGeom>
              </p:spPr>
            </p:pic>
            <p:sp>
              <p:nvSpPr>
                <p:cNvPr id="49" name="TextBox 48">
                  <a:extLst>
                    <a:ext uri="{FF2B5EF4-FFF2-40B4-BE49-F238E27FC236}">
                      <a16:creationId xmlns:a16="http://schemas.microsoft.com/office/drawing/2014/main" id="{FE85AD90-B76D-4D4A-B9B2-3A6B14B79BC8}"/>
                    </a:ext>
                  </a:extLst>
                </p:cNvPr>
                <p:cNvSpPr txBox="1"/>
                <p:nvPr/>
              </p:nvSpPr>
              <p:spPr>
                <a:xfrm>
                  <a:off x="3537865" y="5049828"/>
                  <a:ext cx="2659020" cy="882013"/>
                </a:xfrm>
                <a:prstGeom prst="rect">
                  <a:avLst/>
                </a:prstGeom>
                <a:noFill/>
              </p:spPr>
              <p:txBody>
                <a:bodyPr wrap="square" rtlCol="0">
                  <a:spAutoFit/>
                </a:bodyPr>
                <a:lstStyle/>
                <a:p>
                  <a:pPr algn="ctr" defTabSz="3291840"/>
                  <a:r>
                    <a:rPr lang="en-US" sz="1000" b="1" dirty="0">
                      <a:latin typeface="Garamond" panose="02020404030301010803" pitchFamily="18" charset="0"/>
                      <a:cs typeface="Arial" panose="020B0604020202020204" pitchFamily="34" charset="0"/>
                    </a:rPr>
                    <a:t>4 Finalists are chosen to proceed to Round 2 &amp; are paired with a mentorship team to refine their proposal &amp; complete Round 2 application</a:t>
                  </a:r>
                </a:p>
              </p:txBody>
            </p:sp>
          </p:grpSp>
          <p:grpSp>
            <p:nvGrpSpPr>
              <p:cNvPr id="35" name="Group 34">
                <a:extLst>
                  <a:ext uri="{FF2B5EF4-FFF2-40B4-BE49-F238E27FC236}">
                    <a16:creationId xmlns:a16="http://schemas.microsoft.com/office/drawing/2014/main" id="{330C5432-7E3C-4879-8994-3AC772B080DD}"/>
                  </a:ext>
                </a:extLst>
              </p:cNvPr>
              <p:cNvGrpSpPr/>
              <p:nvPr/>
            </p:nvGrpSpPr>
            <p:grpSpPr>
              <a:xfrm>
                <a:off x="12329350" y="17934058"/>
                <a:ext cx="9464591" cy="3175245"/>
                <a:chOff x="5314477" y="1393065"/>
                <a:chExt cx="2924928" cy="882013"/>
              </a:xfrm>
            </p:grpSpPr>
            <p:pic>
              <p:nvPicPr>
                <p:cNvPr id="46" name="Graphic 45" descr="Money">
                  <a:extLst>
                    <a:ext uri="{FF2B5EF4-FFF2-40B4-BE49-F238E27FC236}">
                      <a16:creationId xmlns:a16="http://schemas.microsoft.com/office/drawing/2014/main" id="{D1218959-5C2B-48C7-999B-BB6798EDA6D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14477" y="1465200"/>
                  <a:ext cx="663481" cy="663481"/>
                </a:xfrm>
                <a:prstGeom prst="rect">
                  <a:avLst/>
                </a:prstGeom>
              </p:spPr>
            </p:pic>
            <p:sp>
              <p:nvSpPr>
                <p:cNvPr id="47" name="TextBox 46">
                  <a:extLst>
                    <a:ext uri="{FF2B5EF4-FFF2-40B4-BE49-F238E27FC236}">
                      <a16:creationId xmlns:a16="http://schemas.microsoft.com/office/drawing/2014/main" id="{061F67CD-7B23-4D23-B5AF-FFFBDE73DA05}"/>
                    </a:ext>
                  </a:extLst>
                </p:cNvPr>
                <p:cNvSpPr txBox="1"/>
                <p:nvPr/>
              </p:nvSpPr>
              <p:spPr>
                <a:xfrm>
                  <a:off x="6000938" y="1393065"/>
                  <a:ext cx="2238467" cy="882013"/>
                </a:xfrm>
                <a:prstGeom prst="rect">
                  <a:avLst/>
                </a:prstGeom>
                <a:noFill/>
              </p:spPr>
              <p:txBody>
                <a:bodyPr wrap="square" rtlCol="0">
                  <a:spAutoFit/>
                </a:bodyPr>
                <a:lstStyle/>
                <a:p>
                  <a:pPr algn="ctr" defTabSz="3291840"/>
                  <a:r>
                    <a:rPr lang="en-US" sz="1000" b="1" dirty="0">
                      <a:latin typeface="Garamond" panose="02020404030301010803" pitchFamily="18" charset="0"/>
                      <a:cs typeface="Arial" panose="020B0604020202020204" pitchFamily="34" charset="0"/>
                    </a:rPr>
                    <a:t>Selected scholars receive $40,000 &amp; AAFP NRN research support to implement their projects.  They also engage in professional development.</a:t>
                  </a:r>
                </a:p>
              </p:txBody>
            </p:sp>
          </p:grpSp>
          <p:grpSp>
            <p:nvGrpSpPr>
              <p:cNvPr id="36" name="Group 35">
                <a:extLst>
                  <a:ext uri="{FF2B5EF4-FFF2-40B4-BE49-F238E27FC236}">
                    <a16:creationId xmlns:a16="http://schemas.microsoft.com/office/drawing/2014/main" id="{160E6E51-58D0-4B2F-A719-EF2755C65E14}"/>
                  </a:ext>
                </a:extLst>
              </p:cNvPr>
              <p:cNvGrpSpPr/>
              <p:nvPr/>
            </p:nvGrpSpPr>
            <p:grpSpPr>
              <a:xfrm>
                <a:off x="12179499" y="21970779"/>
                <a:ext cx="9246403" cy="2911082"/>
                <a:chOff x="4090472" y="2476933"/>
                <a:chExt cx="2857499" cy="808634"/>
              </a:xfrm>
            </p:grpSpPr>
            <p:pic>
              <p:nvPicPr>
                <p:cNvPr id="44" name="Graphic 43" descr="Hospital">
                  <a:extLst>
                    <a:ext uri="{FF2B5EF4-FFF2-40B4-BE49-F238E27FC236}">
                      <a16:creationId xmlns:a16="http://schemas.microsoft.com/office/drawing/2014/main" id="{4D45E521-46DD-42E4-B07D-ABC0319E12D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90472" y="2476933"/>
                  <a:ext cx="797062" cy="678152"/>
                </a:xfrm>
                <a:prstGeom prst="rect">
                  <a:avLst/>
                </a:prstGeom>
              </p:spPr>
            </p:pic>
            <p:sp>
              <p:nvSpPr>
                <p:cNvPr id="45" name="TextBox 44">
                  <a:extLst>
                    <a:ext uri="{FF2B5EF4-FFF2-40B4-BE49-F238E27FC236}">
                      <a16:creationId xmlns:a16="http://schemas.microsoft.com/office/drawing/2014/main" id="{A2738A5C-3963-4CBD-AF8D-72458450BC2B}"/>
                    </a:ext>
                  </a:extLst>
                </p:cNvPr>
                <p:cNvSpPr txBox="1"/>
                <p:nvPr/>
              </p:nvSpPr>
              <p:spPr>
                <a:xfrm>
                  <a:off x="4800263" y="2561056"/>
                  <a:ext cx="2147708" cy="724511"/>
                </a:xfrm>
                <a:prstGeom prst="rect">
                  <a:avLst/>
                </a:prstGeom>
                <a:noFill/>
              </p:spPr>
              <p:txBody>
                <a:bodyPr wrap="square" rtlCol="0">
                  <a:spAutoFit/>
                </a:bodyPr>
                <a:lstStyle/>
                <a:p>
                  <a:pPr algn="ctr" defTabSz="3291840"/>
                  <a:r>
                    <a:rPr lang="en-US" sz="1000" b="1" dirty="0">
                      <a:latin typeface="Garamond" panose="02020404030301010803" pitchFamily="18" charset="0"/>
                      <a:cs typeface="Arial" panose="020B0604020202020204" pitchFamily="34" charset="0"/>
                    </a:rPr>
                    <a:t>This investment builds research capacity and advances knowledge and discovery for family medicine.</a:t>
                  </a:r>
                </a:p>
              </p:txBody>
            </p:sp>
          </p:grpSp>
          <p:sp>
            <p:nvSpPr>
              <p:cNvPr id="37" name="Arrow: Right 36">
                <a:extLst>
                  <a:ext uri="{FF2B5EF4-FFF2-40B4-BE49-F238E27FC236}">
                    <a16:creationId xmlns:a16="http://schemas.microsoft.com/office/drawing/2014/main" id="{6F2E36B8-C9D0-4E24-B84A-E73396E17870}"/>
                  </a:ext>
                </a:extLst>
              </p:cNvPr>
              <p:cNvSpPr/>
              <p:nvPr/>
            </p:nvSpPr>
            <p:spPr>
              <a:xfrm rot="5400000">
                <a:off x="17001154" y="8976458"/>
                <a:ext cx="1200329" cy="1014971"/>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91840"/>
                <a:endParaRPr lang="en-US" b="1" dirty="0">
                  <a:solidFill>
                    <a:prstClr val="white"/>
                  </a:solidFill>
                  <a:latin typeface="Garamond" panose="02020404030301010803" pitchFamily="18" charset="0"/>
                </a:endParaRPr>
              </a:p>
            </p:txBody>
          </p:sp>
          <p:grpSp>
            <p:nvGrpSpPr>
              <p:cNvPr id="38" name="Group 37">
                <a:extLst>
                  <a:ext uri="{FF2B5EF4-FFF2-40B4-BE49-F238E27FC236}">
                    <a16:creationId xmlns:a16="http://schemas.microsoft.com/office/drawing/2014/main" id="{53C2D122-087E-4703-975B-8BBE8545BE3C}"/>
                  </a:ext>
                </a:extLst>
              </p:cNvPr>
              <p:cNvGrpSpPr/>
              <p:nvPr/>
            </p:nvGrpSpPr>
            <p:grpSpPr>
              <a:xfrm>
                <a:off x="12554938" y="6669040"/>
                <a:ext cx="9239004" cy="2291067"/>
                <a:chOff x="1584391" y="2927411"/>
                <a:chExt cx="2855213" cy="636407"/>
              </a:xfrm>
            </p:grpSpPr>
            <p:pic>
              <p:nvPicPr>
                <p:cNvPr id="42" name="Graphic 41" descr="Document">
                  <a:extLst>
                    <a:ext uri="{FF2B5EF4-FFF2-40B4-BE49-F238E27FC236}">
                      <a16:creationId xmlns:a16="http://schemas.microsoft.com/office/drawing/2014/main" id="{9C11D0E2-76FC-40C1-87EE-10F3F59CCAA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1584391" y="2927411"/>
                  <a:ext cx="670063" cy="602282"/>
                </a:xfrm>
                <a:prstGeom prst="rect">
                  <a:avLst/>
                </a:prstGeom>
              </p:spPr>
            </p:pic>
            <p:sp>
              <p:nvSpPr>
                <p:cNvPr id="43" name="TextBox 42">
                  <a:extLst>
                    <a:ext uri="{FF2B5EF4-FFF2-40B4-BE49-F238E27FC236}">
                      <a16:creationId xmlns:a16="http://schemas.microsoft.com/office/drawing/2014/main" id="{C9184A34-7083-497E-9012-C5EF13231F5F}"/>
                    </a:ext>
                  </a:extLst>
                </p:cNvPr>
                <p:cNvSpPr txBox="1"/>
                <p:nvPr/>
              </p:nvSpPr>
              <p:spPr>
                <a:xfrm>
                  <a:off x="2073294" y="2996810"/>
                  <a:ext cx="2366310" cy="567008"/>
                </a:xfrm>
                <a:prstGeom prst="rect">
                  <a:avLst/>
                </a:prstGeom>
                <a:noFill/>
              </p:spPr>
              <p:txBody>
                <a:bodyPr wrap="square" rtlCol="0">
                  <a:spAutoFit/>
                </a:bodyPr>
                <a:lstStyle/>
                <a:p>
                  <a:pPr algn="ctr" defTabSz="3291840"/>
                  <a:r>
                    <a:rPr lang="en-US" sz="1000" b="1" dirty="0">
                      <a:latin typeface="Garamond" panose="02020404030301010803" pitchFamily="18" charset="0"/>
                      <a:cs typeface="Arial" panose="020B0604020202020204" pitchFamily="34" charset="0"/>
                    </a:rPr>
                    <a:t>Applicants Complete Round 1 Application &amp; Submit Clinic Inspired Question</a:t>
                  </a:r>
                </a:p>
              </p:txBody>
            </p:sp>
          </p:grpSp>
          <p:sp>
            <p:nvSpPr>
              <p:cNvPr id="39" name="Arrow: Right 38">
                <a:extLst>
                  <a:ext uri="{FF2B5EF4-FFF2-40B4-BE49-F238E27FC236}">
                    <a16:creationId xmlns:a16="http://schemas.microsoft.com/office/drawing/2014/main" id="{228C111B-F489-42B3-A885-2E1270EAF917}"/>
                  </a:ext>
                </a:extLst>
              </p:cNvPr>
              <p:cNvSpPr/>
              <p:nvPr/>
            </p:nvSpPr>
            <p:spPr>
              <a:xfrm rot="5400000">
                <a:off x="16973025" y="13473519"/>
                <a:ext cx="1200329" cy="1014971"/>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91840"/>
                <a:endParaRPr lang="en-US" b="1" dirty="0">
                  <a:solidFill>
                    <a:prstClr val="white"/>
                  </a:solidFill>
                  <a:latin typeface="Garamond" panose="02020404030301010803" pitchFamily="18" charset="0"/>
                </a:endParaRPr>
              </a:p>
            </p:txBody>
          </p:sp>
          <p:sp>
            <p:nvSpPr>
              <p:cNvPr id="40" name="Arrow: Right 39">
                <a:extLst>
                  <a:ext uri="{FF2B5EF4-FFF2-40B4-BE49-F238E27FC236}">
                    <a16:creationId xmlns:a16="http://schemas.microsoft.com/office/drawing/2014/main" id="{A43BF0D0-87AC-4632-BB75-CD358FF9CADC}"/>
                  </a:ext>
                </a:extLst>
              </p:cNvPr>
              <p:cNvSpPr/>
              <p:nvPr/>
            </p:nvSpPr>
            <p:spPr>
              <a:xfrm rot="5400000">
                <a:off x="16973023" y="16746487"/>
                <a:ext cx="1200330" cy="1014971"/>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91840"/>
                <a:endParaRPr lang="en-US" b="1" dirty="0">
                  <a:solidFill>
                    <a:prstClr val="white"/>
                  </a:solidFill>
                  <a:latin typeface="Garamond" panose="02020404030301010803" pitchFamily="18" charset="0"/>
                </a:endParaRPr>
              </a:p>
            </p:txBody>
          </p:sp>
          <p:sp>
            <p:nvSpPr>
              <p:cNvPr id="41" name="Arrow: Right 40">
                <a:extLst>
                  <a:ext uri="{FF2B5EF4-FFF2-40B4-BE49-F238E27FC236}">
                    <a16:creationId xmlns:a16="http://schemas.microsoft.com/office/drawing/2014/main" id="{A98BFAA5-6A33-427C-B2BE-142A73EF10E3}"/>
                  </a:ext>
                </a:extLst>
              </p:cNvPr>
              <p:cNvSpPr/>
              <p:nvPr/>
            </p:nvSpPr>
            <p:spPr>
              <a:xfrm rot="5400000">
                <a:off x="16973023" y="21028251"/>
                <a:ext cx="1200330" cy="1014971"/>
              </a:xfrm>
              <a:prstGeom prs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91840"/>
                <a:endParaRPr lang="en-US" b="1" dirty="0">
                  <a:solidFill>
                    <a:prstClr val="white"/>
                  </a:solidFill>
                  <a:latin typeface="Garamond" panose="02020404030301010803" pitchFamily="18" charset="0"/>
                </a:endParaRPr>
              </a:p>
            </p:txBody>
          </p:sp>
        </p:grpSp>
        <p:sp>
          <p:nvSpPr>
            <p:cNvPr id="31" name="TextBox 30">
              <a:extLst>
                <a:ext uri="{FF2B5EF4-FFF2-40B4-BE49-F238E27FC236}">
                  <a16:creationId xmlns:a16="http://schemas.microsoft.com/office/drawing/2014/main" id="{90E57391-BE86-40BB-A050-FD88114E1736}"/>
                </a:ext>
              </a:extLst>
            </p:cNvPr>
            <p:cNvSpPr txBox="1"/>
            <p:nvPr/>
          </p:nvSpPr>
          <p:spPr>
            <a:xfrm>
              <a:off x="12321266" y="5738759"/>
              <a:ext cx="9609190" cy="1221873"/>
            </a:xfrm>
            <a:prstGeom prst="round2DiagRect">
              <a:avLst/>
            </a:prstGeom>
            <a:solidFill>
              <a:srgbClr val="E37C1D"/>
            </a:solidFill>
            <a:ln>
              <a:solidFill>
                <a:srgbClr val="E37C1D"/>
              </a:solidFill>
            </a:ln>
          </p:spPr>
          <p:style>
            <a:lnRef idx="2">
              <a:schemeClr val="dk1"/>
            </a:lnRef>
            <a:fillRef idx="1">
              <a:schemeClr val="lt1"/>
            </a:fillRef>
            <a:effectRef idx="0">
              <a:schemeClr val="dk1"/>
            </a:effectRef>
            <a:fontRef idx="minor">
              <a:schemeClr val="dk1"/>
            </a:fontRef>
          </p:style>
          <p:txBody>
            <a:bodyPr wrap="square" lIns="83476" tIns="41738" rIns="83476" bIns="41738" rtlCol="0">
              <a:spAutoFit/>
            </a:bodyPr>
            <a:lstStyle/>
            <a:p>
              <a:pPr algn="ctr"/>
              <a:r>
                <a:rPr lang="en-US" sz="1400" b="1" cap="all" dirty="0">
                  <a:solidFill>
                    <a:schemeClr val="bg1"/>
                  </a:solidFill>
                  <a:latin typeface="Garamond" panose="02020404030301010803" pitchFamily="18" charset="0"/>
                </a:rPr>
                <a:t>The RapSDI EXPERIENCE</a:t>
              </a:r>
            </a:p>
          </p:txBody>
        </p:sp>
        <p:sp>
          <p:nvSpPr>
            <p:cNvPr id="32" name="TextBox 3">
              <a:extLst>
                <a:ext uri="{FF2B5EF4-FFF2-40B4-BE49-F238E27FC236}">
                  <a16:creationId xmlns:a16="http://schemas.microsoft.com/office/drawing/2014/main" id="{553EA374-F949-4567-A290-4C31AE46A406}"/>
                </a:ext>
              </a:extLst>
            </p:cNvPr>
            <p:cNvSpPr txBox="1"/>
            <p:nvPr/>
          </p:nvSpPr>
          <p:spPr>
            <a:xfrm>
              <a:off x="11988753" y="5069125"/>
              <a:ext cx="10264684" cy="857958"/>
            </a:xfrm>
            <a:prstGeom prst="rect">
              <a:avLst/>
            </a:prstGeom>
            <a:noFill/>
          </p:spPr>
          <p:txBody>
            <a:bodyPr wrap="square" rtlCol="0">
              <a:noAutofit/>
            </a:bodyPr>
            <a:lstStyle/>
            <a:p>
              <a:pPr algn="ctr"/>
              <a:r>
                <a:rPr lang="en-US" sz="800" b="1" dirty="0">
                  <a:latin typeface="Garamond" panose="02020404030301010803" pitchFamily="18" charset="0"/>
                  <a:ea typeface="Times New Roman"/>
                </a:rPr>
                <a:t>Fig. 1 – Depiction of the FMD RapSDI Program Experience</a:t>
              </a:r>
            </a:p>
            <a:p>
              <a:pPr marL="742950" indent="-742950" algn="ctr">
                <a:buFont typeface="+mj-lt"/>
                <a:buAutoNum type="arabicPeriod"/>
              </a:pPr>
              <a:endParaRPr lang="en-US" sz="800" b="1" dirty="0">
                <a:effectLst/>
                <a:latin typeface="Garamond" panose="02020404030301010803" pitchFamily="18" charset="0"/>
                <a:ea typeface="Times New Roman"/>
              </a:endParaRPr>
            </a:p>
          </p:txBody>
        </p:sp>
      </p:grpSp>
    </p:spTree>
    <p:extLst>
      <p:ext uri="{BB962C8B-B14F-4D97-AF65-F5344CB8AC3E}">
        <p14:creationId xmlns:p14="http://schemas.microsoft.com/office/powerpoint/2010/main" val="27892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193578" y="112364"/>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206679" y="960294"/>
            <a:ext cx="5889321" cy="5007543"/>
          </a:xfrm>
        </p:spPr>
        <p:txBody>
          <a:bodyPr>
            <a:normAutofit fontScale="77500" lnSpcReduction="20000"/>
          </a:bodyPr>
          <a:lstStyle/>
          <a:p>
            <a:r>
              <a:rPr lang="en-US" dirty="0"/>
              <a:t>40 applicants submitted 45 applications.</a:t>
            </a:r>
          </a:p>
          <a:p>
            <a:r>
              <a:rPr lang="en-US" dirty="0"/>
              <a:t>Applicants were distributed across career stage </a:t>
            </a:r>
          </a:p>
          <a:p>
            <a:pPr lvl="1"/>
            <a:r>
              <a:rPr lang="en-US" dirty="0">
                <a:solidFill>
                  <a:schemeClr val="tx2"/>
                </a:solidFill>
              </a:rPr>
              <a:t>early career (0-2 years in practice, n=12, 30%)</a:t>
            </a:r>
          </a:p>
          <a:p>
            <a:pPr lvl="1"/>
            <a:r>
              <a:rPr lang="en-US" dirty="0">
                <a:solidFill>
                  <a:schemeClr val="tx2"/>
                </a:solidFill>
              </a:rPr>
              <a:t>early to mid-career (3-10 years, n=12, 30%)</a:t>
            </a:r>
          </a:p>
          <a:p>
            <a:pPr lvl="1"/>
            <a:r>
              <a:rPr lang="en-US" dirty="0">
                <a:solidFill>
                  <a:schemeClr val="tx2"/>
                </a:solidFill>
              </a:rPr>
              <a:t>later career (≥ 11 years in practice, n=1, 40%) </a:t>
            </a:r>
          </a:p>
          <a:p>
            <a:r>
              <a:rPr lang="en-US" dirty="0"/>
              <a:t>Common and emerging themes of proposed projects included </a:t>
            </a:r>
          </a:p>
          <a:p>
            <a:pPr lvl="1"/>
            <a:r>
              <a:rPr lang="en-US" dirty="0">
                <a:solidFill>
                  <a:schemeClr val="tx2"/>
                </a:solidFill>
              </a:rPr>
              <a:t>improving uptake of evidence-based recommendations for screening and diagnosis </a:t>
            </a:r>
          </a:p>
          <a:p>
            <a:pPr lvl="1"/>
            <a:r>
              <a:rPr lang="en-US" dirty="0">
                <a:solidFill>
                  <a:schemeClr val="tx2"/>
                </a:solidFill>
              </a:rPr>
              <a:t>improving patient engagement/education </a:t>
            </a:r>
          </a:p>
          <a:p>
            <a:pPr lvl="1"/>
            <a:r>
              <a:rPr lang="en-US" dirty="0">
                <a:solidFill>
                  <a:schemeClr val="tx2"/>
                </a:solidFill>
              </a:rPr>
              <a:t>increasing clinician and/or staff knowledge and skills</a:t>
            </a:r>
          </a:p>
          <a:p>
            <a:pPr lvl="1"/>
            <a:r>
              <a:rPr lang="en-US" dirty="0">
                <a:solidFill>
                  <a:schemeClr val="tx2"/>
                </a:solidFill>
              </a:rPr>
              <a:t>testing new care models</a:t>
            </a:r>
          </a:p>
          <a:p>
            <a:pPr lvl="1"/>
            <a:r>
              <a:rPr lang="en-US" dirty="0">
                <a:solidFill>
                  <a:schemeClr val="tx2"/>
                </a:solidFill>
              </a:rPr>
              <a:t>addressing social determinants of health</a:t>
            </a:r>
          </a:p>
          <a:p>
            <a:r>
              <a:rPr lang="en-US" dirty="0"/>
              <a:t>Populations of interest varied and consisted of a variety of disadvantaged and/or vulnerable groups. </a:t>
            </a:r>
          </a:p>
          <a:p>
            <a:endParaRPr lang="en-US" dirty="0"/>
          </a:p>
        </p:txBody>
      </p:sp>
      <p:graphicFrame>
        <p:nvGraphicFramePr>
          <p:cNvPr id="4" name="Table 3">
            <a:extLst>
              <a:ext uri="{FF2B5EF4-FFF2-40B4-BE49-F238E27FC236}">
                <a16:creationId xmlns:a16="http://schemas.microsoft.com/office/drawing/2014/main" id="{5493421D-7150-4DBE-B902-DF7D5246C12E}"/>
              </a:ext>
            </a:extLst>
          </p:cNvPr>
          <p:cNvGraphicFramePr>
            <a:graphicFrameLocks noGrp="1" noChangeAspect="1"/>
          </p:cNvGraphicFramePr>
          <p:nvPr>
            <p:extLst>
              <p:ext uri="{D42A27DB-BD31-4B8C-83A1-F6EECF244321}">
                <p14:modId xmlns:p14="http://schemas.microsoft.com/office/powerpoint/2010/main" val="1649070343"/>
              </p:ext>
            </p:extLst>
          </p:nvPr>
        </p:nvGraphicFramePr>
        <p:xfrm>
          <a:off x="6359554" y="1327001"/>
          <a:ext cx="5713354" cy="4399580"/>
        </p:xfrm>
        <a:graphic>
          <a:graphicData uri="http://schemas.openxmlformats.org/drawingml/2006/table">
            <a:tbl>
              <a:tblPr/>
              <a:tblGrid>
                <a:gridCol w="313429">
                  <a:extLst>
                    <a:ext uri="{9D8B030D-6E8A-4147-A177-3AD203B41FA5}">
                      <a16:colId xmlns:a16="http://schemas.microsoft.com/office/drawing/2014/main" val="1437600164"/>
                    </a:ext>
                  </a:extLst>
                </a:gridCol>
                <a:gridCol w="651742">
                  <a:extLst>
                    <a:ext uri="{9D8B030D-6E8A-4147-A177-3AD203B41FA5}">
                      <a16:colId xmlns:a16="http://schemas.microsoft.com/office/drawing/2014/main" val="1736680768"/>
                    </a:ext>
                  </a:extLst>
                </a:gridCol>
                <a:gridCol w="1314761">
                  <a:extLst>
                    <a:ext uri="{9D8B030D-6E8A-4147-A177-3AD203B41FA5}">
                      <a16:colId xmlns:a16="http://schemas.microsoft.com/office/drawing/2014/main" val="731656178"/>
                    </a:ext>
                  </a:extLst>
                </a:gridCol>
                <a:gridCol w="1418914">
                  <a:extLst>
                    <a:ext uri="{9D8B030D-6E8A-4147-A177-3AD203B41FA5}">
                      <a16:colId xmlns:a16="http://schemas.microsoft.com/office/drawing/2014/main" val="236616164"/>
                    </a:ext>
                  </a:extLst>
                </a:gridCol>
                <a:gridCol w="428282">
                  <a:extLst>
                    <a:ext uri="{9D8B030D-6E8A-4147-A177-3AD203B41FA5}">
                      <a16:colId xmlns:a16="http://schemas.microsoft.com/office/drawing/2014/main" val="2295210656"/>
                    </a:ext>
                  </a:extLst>
                </a:gridCol>
                <a:gridCol w="1586226">
                  <a:extLst>
                    <a:ext uri="{9D8B030D-6E8A-4147-A177-3AD203B41FA5}">
                      <a16:colId xmlns:a16="http://schemas.microsoft.com/office/drawing/2014/main" val="2919849231"/>
                    </a:ext>
                  </a:extLst>
                </a:gridCol>
              </a:tblGrid>
              <a:tr h="376452">
                <a:tc gridSpan="2">
                  <a:txBody>
                    <a:bodyPr/>
                    <a:lstStyle/>
                    <a:p>
                      <a:pPr algn="ctr" fontAlgn="b"/>
                      <a:r>
                        <a:rPr lang="en-US" sz="1100" b="1" i="0" u="none" strike="noStrike" dirty="0">
                          <a:solidFill>
                            <a:srgbClr val="000000"/>
                          </a:solidFill>
                          <a:effectLst/>
                          <a:latin typeface="Garamond" panose="02020404030301010803" pitchFamily="18" charset="0"/>
                        </a:rPr>
                        <a:t>Career </a:t>
                      </a:r>
                    </a:p>
                    <a:p>
                      <a:pPr algn="ctr" fontAlgn="b"/>
                      <a:r>
                        <a:rPr lang="en-US" sz="1100" b="1" i="0" u="none" strike="noStrike" dirty="0">
                          <a:solidFill>
                            <a:srgbClr val="000000"/>
                          </a:solidFill>
                          <a:effectLst/>
                          <a:latin typeface="Garamond" panose="02020404030301010803" pitchFamily="18" charset="0"/>
                        </a:rPr>
                        <a:t>Stage</a:t>
                      </a:r>
                    </a:p>
                  </a:txBody>
                  <a:tcPr marL="87014" marR="87014" marT="43507" marB="43507"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400" b="1" i="0" u="none" strike="noStrike" dirty="0">
                          <a:solidFill>
                            <a:srgbClr val="E37C1D"/>
                          </a:solidFill>
                          <a:effectLst/>
                          <a:latin typeface="Garamond" panose="02020404030301010803" pitchFamily="18" charset="0"/>
                        </a:rPr>
                        <a:t>Early Career</a:t>
                      </a: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r>
                        <a:rPr lang="en-US" sz="1400" b="1" i="0" u="none" strike="noStrike" dirty="0">
                          <a:solidFill>
                            <a:srgbClr val="2D637F"/>
                          </a:solidFill>
                          <a:effectLst/>
                          <a:latin typeface="Garamond" panose="02020404030301010803" pitchFamily="18" charset="0"/>
                        </a:rPr>
                        <a:t>Early to Mid Career</a:t>
                      </a: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pPr algn="ct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1400" b="1" i="0" u="none" strike="noStrike" dirty="0">
                          <a:solidFill>
                            <a:srgbClr val="AC2641"/>
                          </a:solidFill>
                          <a:effectLst/>
                          <a:latin typeface="Garamond" panose="02020404030301010803" pitchFamily="18" charset="0"/>
                        </a:rPr>
                        <a:t>Late Career</a:t>
                      </a: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5141356"/>
                  </a:ext>
                </a:extLst>
              </a:tr>
              <a:tr h="376452">
                <a:tc gridSpan="2">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Garamond" panose="02020404030301010803" pitchFamily="18" charset="0"/>
                          <a:ea typeface="+mn-ea"/>
                          <a:cs typeface="+mn-cs"/>
                        </a:rPr>
                        <a:t>Years in Practice</a:t>
                      </a:r>
                      <a:endParaRPr lang="en-US" sz="2400" dirty="0">
                        <a:latin typeface="Garamond" panose="02020404030301010803" pitchFamily="18" charset="0"/>
                      </a:endParaRPr>
                    </a:p>
                  </a:txBody>
                  <a:tcPr marL="87014" marR="87014" marT="43507" marB="43507"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37C1D"/>
                          </a:solidFill>
                          <a:effectLst/>
                          <a:uLnTx/>
                          <a:uFillTx/>
                          <a:latin typeface="Garamond" panose="02020404030301010803" pitchFamily="18" charset="0"/>
                          <a:ea typeface="+mn-ea"/>
                          <a:cs typeface="+mn-cs"/>
                        </a:rPr>
                        <a:t>0-2</a:t>
                      </a:r>
                      <a:endParaRPr lang="en-US" sz="2400" b="1" dirty="0">
                        <a:solidFill>
                          <a:srgbClr val="E37C1D"/>
                        </a:solidFill>
                        <a:latin typeface="Garamond" panose="02020404030301010803" pitchFamily="18" charset="0"/>
                      </a:endParaRP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r>
                        <a:rPr kumimoji="0" lang="en-US" sz="1400" b="1" i="0" u="none" strike="noStrike" kern="1200" cap="none" spc="0" normalizeH="0" baseline="0" noProof="0" dirty="0">
                          <a:ln>
                            <a:noFill/>
                          </a:ln>
                          <a:solidFill>
                            <a:srgbClr val="2D637F"/>
                          </a:solidFill>
                          <a:effectLst/>
                          <a:uLnTx/>
                          <a:uFillTx/>
                          <a:latin typeface="Garamond" panose="02020404030301010803" pitchFamily="18" charset="0"/>
                          <a:ea typeface="+mn-ea"/>
                          <a:cs typeface="+mn-cs"/>
                        </a:rPr>
                        <a:t>3-10</a:t>
                      </a: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pPr algn="ct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kumimoji="0" lang="en-US" sz="1400" b="1" i="0" u="none" strike="noStrike" kern="1200" cap="none" spc="0" normalizeH="0" baseline="0" noProof="0" dirty="0">
                          <a:ln>
                            <a:noFill/>
                          </a:ln>
                          <a:solidFill>
                            <a:srgbClr val="AC2641"/>
                          </a:solidFill>
                          <a:effectLst/>
                          <a:uLnTx/>
                          <a:uFillTx/>
                          <a:latin typeface="Garamond" panose="02020404030301010803" pitchFamily="18" charset="0"/>
                          <a:ea typeface="+mn-ea"/>
                          <a:cs typeface="+mn-cs"/>
                        </a:rPr>
                        <a:t>11+</a:t>
                      </a: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640772"/>
                  </a:ext>
                </a:extLst>
              </a:tr>
              <a:tr h="432062">
                <a:tc gridSpan="2">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Garamond" panose="02020404030301010803" pitchFamily="18" charset="0"/>
                          <a:ea typeface="+mn-ea"/>
                          <a:cs typeface="+mn-cs"/>
                        </a:rPr>
                        <a:t># (%) Of Applicants</a:t>
                      </a:r>
                      <a:endParaRPr lang="en-US" sz="1100" b="0" i="0" u="none" strike="noStrike" dirty="0">
                        <a:solidFill>
                          <a:srgbClr val="000000"/>
                        </a:solidFill>
                        <a:effectLst/>
                        <a:latin typeface="Garamond" panose="02020404030301010803" pitchFamily="18" charset="0"/>
                      </a:endParaRPr>
                    </a:p>
                  </a:txBody>
                  <a:tcPr marL="87014" marR="87014" marT="43507" marB="43507"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37C1D"/>
                          </a:solidFill>
                          <a:effectLst/>
                          <a:uLnTx/>
                          <a:uFillTx/>
                          <a:latin typeface="Garamond" panose="02020404030301010803" pitchFamily="18" charset="0"/>
                          <a:ea typeface="+mn-ea"/>
                          <a:cs typeface="+mn-cs"/>
                        </a:rPr>
                        <a:t>12 (30%)</a:t>
                      </a:r>
                      <a:endParaRPr lang="en-US" sz="2400" b="1" dirty="0">
                        <a:solidFill>
                          <a:srgbClr val="E37C1D"/>
                        </a:solidFill>
                        <a:latin typeface="Garamond" panose="02020404030301010803" pitchFamily="18" charset="0"/>
                      </a:endParaRP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algn="ctr"/>
                      <a:r>
                        <a:rPr kumimoji="0" lang="en-US" sz="1400" b="1" i="0" u="none" strike="noStrike" kern="1200" cap="none" spc="0" normalizeH="0" baseline="0" noProof="0" dirty="0">
                          <a:ln>
                            <a:noFill/>
                          </a:ln>
                          <a:solidFill>
                            <a:srgbClr val="2D637F"/>
                          </a:solidFill>
                          <a:effectLst/>
                          <a:uLnTx/>
                          <a:uFillTx/>
                          <a:latin typeface="Garamond" panose="02020404030301010803" pitchFamily="18" charset="0"/>
                          <a:ea typeface="+mn-ea"/>
                          <a:cs typeface="+mn-cs"/>
                        </a:rPr>
                        <a:t>12 (30%)</a:t>
                      </a: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pPr algn="ct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kumimoji="0" lang="en-US" sz="1400" b="1" i="0" u="none" strike="noStrike" kern="1200" cap="none" spc="0" normalizeH="0" baseline="0" noProof="0" dirty="0">
                          <a:ln>
                            <a:noFill/>
                          </a:ln>
                          <a:solidFill>
                            <a:srgbClr val="AC2641"/>
                          </a:solidFill>
                          <a:effectLst/>
                          <a:uLnTx/>
                          <a:uFillTx/>
                          <a:latin typeface="Garamond" panose="02020404030301010803" pitchFamily="18" charset="0"/>
                          <a:ea typeface="+mn-ea"/>
                          <a:cs typeface="+mn-cs"/>
                        </a:rPr>
                        <a:t>16 (40%)</a:t>
                      </a:r>
                      <a:endParaRPr lang="en-US" sz="7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8277297"/>
                  </a:ext>
                </a:extLst>
              </a:tr>
              <a:tr h="852170">
                <a:tc rowSpan="3">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Garamond" panose="02020404030301010803" pitchFamily="18" charset="0"/>
                        </a:rPr>
                        <a:t>Clinical Question Themes</a:t>
                      </a:r>
                    </a:p>
                  </a:txBody>
                  <a:tcPr marL="9064" marR="9064" marT="9064" marB="0"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lang="en-US" sz="1100" b="1" i="0" u="none" strike="noStrike" dirty="0">
                          <a:solidFill>
                            <a:srgbClr val="000000"/>
                          </a:solidFill>
                          <a:effectLst/>
                          <a:latin typeface="Garamond" panose="02020404030301010803" pitchFamily="18" charset="0"/>
                        </a:rPr>
                        <a:t>Across </a:t>
                      </a:r>
                      <a:r>
                        <a:rPr lang="en-US" sz="1100" b="1" i="0" u="sng" strike="noStrike" dirty="0">
                          <a:solidFill>
                            <a:srgbClr val="000000"/>
                          </a:solidFill>
                          <a:effectLst/>
                          <a:latin typeface="Garamond" panose="02020404030301010803" pitchFamily="18" charset="0"/>
                        </a:rPr>
                        <a:t>ALL</a:t>
                      </a:r>
                      <a:r>
                        <a:rPr lang="en-US" sz="1100" b="1" i="0" u="none" strike="noStrike" dirty="0">
                          <a:solidFill>
                            <a:srgbClr val="000000"/>
                          </a:solidFill>
                          <a:effectLst/>
                          <a:latin typeface="Garamond" panose="02020404030301010803" pitchFamily="18" charset="0"/>
                        </a:rPr>
                        <a:t> Career Stages</a:t>
                      </a:r>
                      <a:endParaRPr lang="en-US" sz="900" b="1" i="0" u="none" strike="noStrike" dirty="0">
                        <a:solidFill>
                          <a:srgbClr val="000000"/>
                        </a:solidFill>
                        <a:effectLst/>
                        <a:latin typeface="Garamond" panose="02020404030301010803" pitchFamily="18" charset="0"/>
                      </a:endParaRP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gridSpan="2">
                  <a:txBody>
                    <a:bodyPr/>
                    <a:lstStyle/>
                    <a:p>
                      <a:pPr marL="742950" marR="0" lvl="0" indent="-171450"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400" b="1" dirty="0">
                          <a:solidFill>
                            <a:schemeClr val="tx1"/>
                          </a:solidFill>
                          <a:latin typeface="Garamond" panose="02020404030301010803" pitchFamily="18" charset="0"/>
                        </a:rPr>
                        <a:t>Women's Health/Obstetrics</a:t>
                      </a:r>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bg1">
                          <a:lumMod val="75000"/>
                        </a:schemeClr>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a:p>
                  </a:txBody>
                  <a:tcPr>
                    <a:lnL w="38100" cap="flat" cmpd="sng" algn="ctr">
                      <a:solidFill>
                        <a:schemeClr val="bg1">
                          <a:lumMod val="75000"/>
                        </a:schemeClr>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gridSpan="2">
                  <a:txBody>
                    <a:bodyPr/>
                    <a:lstStyle/>
                    <a:p>
                      <a:pPr marL="171450" indent="-171450">
                        <a:buFont typeface="Arial" panose="020B0604020202020204" pitchFamily="34" charset="0"/>
                        <a:buChar char="•"/>
                      </a:pPr>
                      <a:r>
                        <a:rPr kumimoji="0" lang="en-US" sz="1400" b="1"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Obesity</a:t>
                      </a:r>
                      <a:endParaRPr lang="en-US" sz="2400" dirty="0"/>
                    </a:p>
                  </a:txBody>
                  <a:tcPr marL="2332" marR="2332" marT="2332" marB="0" anchor="ctr">
                    <a:lnL w="38100" cap="flat" cmpd="sng" algn="ctr">
                      <a:solidFill>
                        <a:schemeClr val="bg1">
                          <a:lumMod val="7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marL="1501775" marR="0" lvl="0" indent="-403225"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endParaRPr lang="en-US" sz="6600" b="1" dirty="0">
                        <a:solidFill>
                          <a:schemeClr val="tx1"/>
                        </a:solidFill>
                        <a:latin typeface="Garamond" panose="02020404030301010803" pitchFamily="18" charset="0"/>
                      </a:endParaRPr>
                    </a:p>
                  </a:txBody>
                  <a:tcPr marL="9525" marR="9525" marT="9525" marB="0" anchor="ctr">
                    <a:lnL w="38100" cap="flat" cmpd="sng" algn="ctr">
                      <a:solidFill>
                        <a:schemeClr val="bg1">
                          <a:lumMod val="75000"/>
                        </a:schemeClr>
                      </a:solidFill>
                      <a:prstDash val="solid"/>
                      <a:round/>
                      <a:headEnd type="none" w="med" len="med"/>
                      <a:tailEnd type="none" w="med" len="med"/>
                    </a:lnL>
                    <a:lnR w="38100" cap="flat" cmpd="sng" algn="ctr">
                      <a:solidFill>
                        <a:schemeClr val="bg1">
                          <a:lumMod val="75000"/>
                        </a:schemeClr>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877988560"/>
                  </a:ext>
                </a:extLst>
              </a:tr>
              <a:tr h="990600">
                <a:tc vMerge="1">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endParaRPr lang="en-US" sz="2400" b="1" i="0" u="none" strike="noStrike" dirty="0">
                        <a:solidFill>
                          <a:srgbClr val="000000"/>
                        </a:solidFill>
                        <a:effectLst/>
                        <a:latin typeface="Garamond" panose="02020404030301010803" pitchFamily="18" charset="0"/>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lang="en-US" sz="1100" b="1" i="0" u="none" strike="noStrike" dirty="0">
                          <a:solidFill>
                            <a:srgbClr val="000000"/>
                          </a:solidFill>
                          <a:effectLst/>
                          <a:latin typeface="Garamond" panose="02020404030301010803" pitchFamily="18" charset="0"/>
                        </a:rPr>
                        <a:t>Across </a:t>
                      </a:r>
                      <a:r>
                        <a:rPr lang="en-US" sz="1100" b="1" i="0" u="sng" strike="noStrike" dirty="0">
                          <a:solidFill>
                            <a:srgbClr val="000000"/>
                          </a:solidFill>
                          <a:effectLst/>
                          <a:latin typeface="Garamond" panose="02020404030301010803" pitchFamily="18" charset="0"/>
                        </a:rPr>
                        <a:t>TWO</a:t>
                      </a:r>
                      <a:r>
                        <a:rPr lang="en-US" sz="1100" b="1" i="0" u="none" strike="noStrike" dirty="0">
                          <a:solidFill>
                            <a:srgbClr val="000000"/>
                          </a:solidFill>
                          <a:effectLst/>
                          <a:latin typeface="Garamond" panose="02020404030301010803" pitchFamily="18" charset="0"/>
                        </a:rPr>
                        <a:t> Career Stages</a:t>
                      </a:r>
                      <a:endParaRPr lang="en-US" sz="900" b="1" i="0" u="none" strike="noStrike" dirty="0">
                        <a:solidFill>
                          <a:srgbClr val="000000"/>
                        </a:solidFill>
                        <a:effectLst/>
                        <a:latin typeface="Garamond" panose="02020404030301010803" pitchFamily="18" charset="0"/>
                      </a:endParaRP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285750" marR="0" lvl="0" indent="-171450"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400" b="1" dirty="0">
                          <a:solidFill>
                            <a:schemeClr val="tx1"/>
                          </a:solidFill>
                          <a:latin typeface="Garamond" panose="02020404030301010803" pitchFamily="18" charset="0"/>
                        </a:rPr>
                        <a:t>Tobacco Cessation/ Vaping</a:t>
                      </a:r>
                    </a:p>
                    <a:p>
                      <a:pPr marL="285750" marR="0" lvl="0" indent="-171450"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400" b="1" dirty="0">
                          <a:solidFill>
                            <a:schemeClr val="tx1"/>
                          </a:solidFill>
                          <a:latin typeface="Garamond" panose="02020404030301010803" pitchFamily="18" charset="0"/>
                        </a:rPr>
                        <a:t>Hypertension Treatment and Blood Pressure Monitoring and Assessment</a:t>
                      </a:r>
                    </a:p>
                  </a:txBody>
                  <a:tcPr marL="87014" marR="87014" marT="43507" marB="43507" anchor="ctr">
                    <a:lnL w="38100" cap="flat" cmpd="sng" algn="ctr">
                      <a:solidFill>
                        <a:schemeClr val="tx1"/>
                      </a:solidFill>
                      <a:prstDash val="solid"/>
                      <a:round/>
                      <a:headEnd type="none" w="med" len="med"/>
                      <a:tailEnd type="none" w="med" len="med"/>
                    </a:lnL>
                    <a:lnR w="38100" cap="flat" cmpd="sng" algn="ctr">
                      <a:solidFill>
                        <a:schemeClr val="bg1">
                          <a:lumMod val="85000"/>
                        </a:schemeClr>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dirty="0"/>
                    </a:p>
                  </a:txBody>
                  <a:tcPr>
                    <a:lnL w="38100" cap="flat" cmpd="sng" algn="ctr">
                      <a:solidFill>
                        <a:schemeClr val="bg1">
                          <a:lumMod val="85000"/>
                        </a:schemeClr>
                      </a:solidFill>
                      <a:prstDash val="solid"/>
                      <a:round/>
                      <a:headEnd type="none" w="med" len="med"/>
                      <a:tailEnd type="none" w="med" len="med"/>
                    </a:lnL>
                  </a:tcPr>
                </a:tc>
                <a:tc gridSpan="2">
                  <a:txBody>
                    <a:bodyPr/>
                    <a:lstStyle/>
                    <a:p>
                      <a:pPr marL="457200" marR="0" lvl="0" indent="-171450"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Nutrition</a:t>
                      </a:r>
                    </a:p>
                    <a:p>
                      <a:pPr marL="457200" marR="0" lvl="0" indent="-171450"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Telehealth</a:t>
                      </a:r>
                    </a:p>
                    <a:p>
                      <a:pPr marL="457200" marR="0" lvl="0" indent="-171450" algn="l" defTabSz="4386705" rtl="0" eaLnBrk="1" fontAlgn="b"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Vaccination</a:t>
                      </a:r>
                      <a:endParaRPr lang="en-US" dirty="0"/>
                    </a:p>
                  </a:txBody>
                  <a:tcPr marL="9064" marR="9064" marT="9064" marB="0" anchor="ctr">
                    <a:lnL w="38100" cap="flat" cmpd="sng" algn="ctr">
                      <a:solidFill>
                        <a:schemeClr val="bg1">
                          <a:lumMod val="85000"/>
                        </a:schemeClr>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4726433"/>
                  </a:ext>
                </a:extLst>
              </a:tr>
              <a:tr h="1280160">
                <a:tc vMerge="1">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Garamond" panose="02020404030301010803" pitchFamily="18"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386705" rtl="0" eaLnBrk="1" fontAlgn="b"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000000"/>
                          </a:solidFill>
                          <a:effectLst/>
                          <a:uLnTx/>
                          <a:uFillTx/>
                          <a:latin typeface="Garamond" panose="02020404030301010803" pitchFamily="18" charset="0"/>
                          <a:ea typeface="+mn-ea"/>
                          <a:cs typeface="+mn-cs"/>
                        </a:rPr>
                        <a:t>ONE</a:t>
                      </a:r>
                      <a:r>
                        <a:rPr kumimoji="0" lang="en-US" sz="1100" b="1" i="0" u="none" strike="noStrike" kern="1200" cap="none" spc="0" normalizeH="0" baseline="0" noProof="0" dirty="0">
                          <a:ln>
                            <a:noFill/>
                          </a:ln>
                          <a:solidFill>
                            <a:srgbClr val="000000"/>
                          </a:solidFill>
                          <a:effectLst/>
                          <a:uLnTx/>
                          <a:uFillTx/>
                          <a:latin typeface="Garamond" panose="02020404030301010803" pitchFamily="18" charset="0"/>
                          <a:ea typeface="+mn-ea"/>
                          <a:cs typeface="+mn-cs"/>
                        </a:rPr>
                        <a:t> Career Stage Only</a:t>
                      </a: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171450" indent="-66675" algn="l" fontAlgn="b">
                        <a:buFont typeface="Arial" panose="020B0604020202020204" pitchFamily="34" charset="0"/>
                        <a:buChar char="•"/>
                      </a:pPr>
                      <a:r>
                        <a:rPr lang="en-US" sz="1200" b="1" i="0" u="none" strike="noStrike" dirty="0">
                          <a:solidFill>
                            <a:srgbClr val="E37C1D"/>
                          </a:solidFill>
                          <a:effectLst/>
                          <a:latin typeface="Garamond" panose="02020404030301010803" pitchFamily="18" charset="0"/>
                        </a:rPr>
                        <a:t>Point of Care Ultrasound (POCUS)</a:t>
                      </a:r>
                    </a:p>
                    <a:p>
                      <a:pPr marL="171450" indent="-66675" algn="l" fontAlgn="b">
                        <a:buFont typeface="Arial" panose="020B0604020202020204" pitchFamily="34" charset="0"/>
                        <a:buChar char="•"/>
                      </a:pPr>
                      <a:r>
                        <a:rPr lang="en-US" sz="1200" b="1" i="0" u="none" strike="noStrike" dirty="0">
                          <a:solidFill>
                            <a:srgbClr val="E37C1D"/>
                          </a:solidFill>
                          <a:effectLst/>
                          <a:latin typeface="Garamond" panose="02020404030301010803" pitchFamily="18" charset="0"/>
                        </a:rPr>
                        <a:t>Patient-Doctor Relationship</a:t>
                      </a:r>
                    </a:p>
                    <a:p>
                      <a:pPr marL="171450" indent="-66675" algn="l" fontAlgn="b">
                        <a:buFont typeface="Arial" panose="020B0604020202020204" pitchFamily="34" charset="0"/>
                        <a:buChar char="•"/>
                      </a:pPr>
                      <a:r>
                        <a:rPr lang="en-US" sz="1200" b="1" i="0" u="none" strike="noStrike" dirty="0">
                          <a:solidFill>
                            <a:srgbClr val="E37C1D"/>
                          </a:solidFill>
                          <a:effectLst/>
                          <a:latin typeface="Garamond" panose="02020404030301010803" pitchFamily="18" charset="0"/>
                        </a:rPr>
                        <a:t>Minority Health</a:t>
                      </a:r>
                    </a:p>
                  </a:txBody>
                  <a:tcPr marL="2332" marR="2332" marT="2332"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gridSpan="2">
                  <a:txBody>
                    <a:bodyPr/>
                    <a:lstStyle/>
                    <a:p>
                      <a:pPr marL="228600" indent="-66675" algn="l" fontAlgn="b">
                        <a:buFont typeface="Arial" panose="020B0604020202020204" pitchFamily="34" charset="0"/>
                        <a:buChar char="•"/>
                      </a:pPr>
                      <a:r>
                        <a:rPr lang="en-US" sz="1200" b="1" i="0" u="none" strike="noStrike" dirty="0">
                          <a:solidFill>
                            <a:srgbClr val="2D637F"/>
                          </a:solidFill>
                          <a:effectLst/>
                          <a:latin typeface="Garamond" panose="02020404030301010803" pitchFamily="18" charset="0"/>
                        </a:rPr>
                        <a:t>Social Determinants of Health (SDOH)</a:t>
                      </a:r>
                    </a:p>
                    <a:p>
                      <a:pPr marL="228600" indent="-66675" algn="l" fontAlgn="b">
                        <a:buFont typeface="Arial" panose="020B0604020202020204" pitchFamily="34" charset="0"/>
                        <a:buChar char="•"/>
                      </a:pPr>
                      <a:r>
                        <a:rPr lang="en-US" sz="1200" b="1" i="0" u="none" strike="noStrike" dirty="0">
                          <a:solidFill>
                            <a:srgbClr val="2D637F"/>
                          </a:solidFill>
                          <a:effectLst/>
                          <a:latin typeface="Garamond" panose="02020404030301010803" pitchFamily="18" charset="0"/>
                        </a:rPr>
                        <a:t>Administrative Burden</a:t>
                      </a:r>
                    </a:p>
                    <a:p>
                      <a:pPr marL="228600" indent="-66675" algn="l" fontAlgn="b">
                        <a:buFont typeface="Arial" panose="020B0604020202020204" pitchFamily="34" charset="0"/>
                        <a:buChar char="•"/>
                      </a:pPr>
                      <a:r>
                        <a:rPr lang="en-US" sz="1200" b="1" i="0" u="none" strike="noStrike" dirty="0">
                          <a:solidFill>
                            <a:srgbClr val="2D637F"/>
                          </a:solidFill>
                          <a:effectLst/>
                          <a:latin typeface="Garamond" panose="02020404030301010803" pitchFamily="18" charset="0"/>
                        </a:rPr>
                        <a:t>Diabetes</a:t>
                      </a:r>
                    </a:p>
                  </a:txBody>
                  <a:tcPr marL="87014" marR="87014" marT="43507" marB="43507"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pPr marL="163512" indent="0" algn="l" fontAlgn="b">
                        <a:buFont typeface="Arial" panose="020B0604020202020204" pitchFamily="34" charset="0"/>
                        <a:buNone/>
                      </a:pPr>
                      <a:endParaRPr lang="en-US" sz="1400" b="1" i="0" u="none" strike="noStrike" dirty="0">
                        <a:solidFill>
                          <a:srgbClr val="2D637F"/>
                        </a:solidFill>
                        <a:effectLst/>
                        <a:latin typeface="Garamond" panose="02020404030301010803" pitchFamily="18" charset="0"/>
                      </a:endParaRPr>
                    </a:p>
                  </a:txBody>
                  <a:tcPr marL="87014" marR="87014" marT="43507" marB="43507">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228600" indent="-66675" algn="l" fontAlgn="b">
                        <a:buFont typeface="Arial" panose="020B0604020202020204" pitchFamily="34" charset="0"/>
                        <a:buChar char="•"/>
                      </a:pPr>
                      <a:r>
                        <a:rPr lang="en-US" sz="1200" b="1" i="0" u="none" strike="noStrike" dirty="0">
                          <a:solidFill>
                            <a:srgbClr val="AC2641"/>
                          </a:solidFill>
                          <a:effectLst/>
                          <a:latin typeface="Garamond" panose="02020404030301010803" pitchFamily="18" charset="0"/>
                        </a:rPr>
                        <a:t>Behavioral/Mental Health</a:t>
                      </a:r>
                    </a:p>
                    <a:p>
                      <a:pPr marL="228600" indent="-66675" algn="l" fontAlgn="b">
                        <a:buFont typeface="Arial" panose="020B0604020202020204" pitchFamily="34" charset="0"/>
                        <a:buChar char="•"/>
                      </a:pPr>
                      <a:r>
                        <a:rPr lang="en-US" sz="1200" b="1" i="0" u="none" strike="noStrike" dirty="0">
                          <a:solidFill>
                            <a:srgbClr val="AC2641"/>
                          </a:solidFill>
                          <a:effectLst/>
                          <a:latin typeface="Garamond" panose="02020404030301010803" pitchFamily="18" charset="0"/>
                        </a:rPr>
                        <a:t>Gun Violence</a:t>
                      </a:r>
                    </a:p>
                    <a:p>
                      <a:pPr marL="228600" indent="-66675" algn="l" fontAlgn="b">
                        <a:buFont typeface="Arial" panose="020B0604020202020204" pitchFamily="34" charset="0"/>
                        <a:buChar char="•"/>
                      </a:pPr>
                      <a:r>
                        <a:rPr lang="en-US" sz="1200" b="1" i="0" u="none" strike="noStrike" dirty="0">
                          <a:solidFill>
                            <a:srgbClr val="AC2641"/>
                          </a:solidFill>
                          <a:effectLst/>
                          <a:latin typeface="Garamond" panose="02020404030301010803" pitchFamily="18" charset="0"/>
                        </a:rPr>
                        <a:t>Intimate Partner Violence</a:t>
                      </a:r>
                    </a:p>
                    <a:p>
                      <a:pPr marL="228600" indent="-66675" algn="l" fontAlgn="b">
                        <a:buFont typeface="Arial" panose="020B0604020202020204" pitchFamily="34" charset="0"/>
                        <a:buChar char="•"/>
                      </a:pPr>
                      <a:r>
                        <a:rPr lang="en-US" sz="1200" b="1" i="0" u="none" strike="noStrike" dirty="0">
                          <a:solidFill>
                            <a:srgbClr val="AC2641"/>
                          </a:solidFill>
                          <a:effectLst/>
                          <a:latin typeface="Garamond" panose="02020404030301010803" pitchFamily="18" charset="0"/>
                        </a:rPr>
                        <a:t>Physician Burnout</a:t>
                      </a:r>
                      <a:endParaRPr lang="en-US" sz="600" dirty="0"/>
                    </a:p>
                  </a:txBody>
                  <a:tcPr marL="9064" marR="9064" marT="9064"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4552376"/>
                  </a:ext>
                </a:extLst>
              </a:tr>
            </a:tbl>
          </a:graphicData>
        </a:graphic>
      </p:graphicFrame>
      <p:sp>
        <p:nvSpPr>
          <p:cNvPr id="5" name="Rectangle 4">
            <a:extLst>
              <a:ext uri="{FF2B5EF4-FFF2-40B4-BE49-F238E27FC236}">
                <a16:creationId xmlns:a16="http://schemas.microsoft.com/office/drawing/2014/main" id="{78529062-4C4F-43A8-BDF0-D39A7A645F52}"/>
              </a:ext>
            </a:extLst>
          </p:cNvPr>
          <p:cNvSpPr/>
          <p:nvPr/>
        </p:nvSpPr>
        <p:spPr>
          <a:xfrm>
            <a:off x="8017826" y="668459"/>
            <a:ext cx="2396810" cy="253916"/>
          </a:xfrm>
          <a:prstGeom prst="rect">
            <a:avLst/>
          </a:prstGeom>
        </p:spPr>
        <p:txBody>
          <a:bodyPr wrap="none">
            <a:spAutoFit/>
          </a:bodyPr>
          <a:lstStyle/>
          <a:p>
            <a:pPr algn="ctr"/>
            <a:r>
              <a:rPr lang="en-US" sz="1050" b="1" dirty="0">
                <a:latin typeface="Garamond" panose="02020404030301010803" pitchFamily="18" charset="0"/>
                <a:ea typeface="Times New Roman"/>
              </a:rPr>
              <a:t>Table 1 – RapSDI Application Analysis</a:t>
            </a:r>
          </a:p>
        </p:txBody>
      </p:sp>
      <p:sp>
        <p:nvSpPr>
          <p:cNvPr id="6" name="TextBox 5">
            <a:extLst>
              <a:ext uri="{FF2B5EF4-FFF2-40B4-BE49-F238E27FC236}">
                <a16:creationId xmlns:a16="http://schemas.microsoft.com/office/drawing/2014/main" id="{57989DCB-0993-4C42-9A00-CC3E548EBEB1}"/>
              </a:ext>
            </a:extLst>
          </p:cNvPr>
          <p:cNvSpPr txBox="1"/>
          <p:nvPr/>
        </p:nvSpPr>
        <p:spPr>
          <a:xfrm>
            <a:off x="6359554" y="946710"/>
            <a:ext cx="5713354" cy="331621"/>
          </a:xfrm>
          <a:prstGeom prst="round2DiagRect">
            <a:avLst/>
          </a:prstGeom>
          <a:solidFill>
            <a:srgbClr val="2D637F"/>
          </a:solidFill>
          <a:ln>
            <a:solidFill>
              <a:srgbClr val="2D637F"/>
            </a:solidFill>
          </a:ln>
        </p:spPr>
        <p:style>
          <a:lnRef idx="2">
            <a:schemeClr val="dk1"/>
          </a:lnRef>
          <a:fillRef idx="1">
            <a:schemeClr val="lt1"/>
          </a:fillRef>
          <a:effectRef idx="0">
            <a:schemeClr val="dk1"/>
          </a:effectRef>
          <a:fontRef idx="minor">
            <a:schemeClr val="dk1"/>
          </a:fontRef>
        </p:style>
        <p:txBody>
          <a:bodyPr wrap="square" lIns="83476" tIns="41738" rIns="83476" bIns="41738" rtlCol="0">
            <a:spAutoFit/>
          </a:bodyPr>
          <a:lstStyle/>
          <a:p>
            <a:pPr algn="ctr"/>
            <a:r>
              <a:rPr lang="en-US" sz="1400" b="1" cap="all" dirty="0">
                <a:solidFill>
                  <a:schemeClr val="bg1"/>
                </a:solidFill>
                <a:latin typeface="Garamond" panose="02020404030301010803" pitchFamily="18" charset="0"/>
              </a:rPr>
              <a:t>What Family Physicians are Curious About</a:t>
            </a:r>
          </a:p>
        </p:txBody>
      </p:sp>
    </p:spTree>
    <p:extLst>
      <p:ext uri="{BB962C8B-B14F-4D97-AF65-F5344CB8AC3E}">
        <p14:creationId xmlns:p14="http://schemas.microsoft.com/office/powerpoint/2010/main" val="325223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199" y="28126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1047749"/>
            <a:ext cx="10515600" cy="4647197"/>
          </a:xfrm>
        </p:spPr>
        <p:txBody>
          <a:bodyPr>
            <a:normAutofit fontScale="70000" lnSpcReduction="20000"/>
          </a:bodyPr>
          <a:lstStyle/>
          <a:p>
            <a:pPr marL="0" indent="0">
              <a:buNone/>
            </a:pPr>
            <a:r>
              <a:rPr lang="en-US" b="1" u="sng" dirty="0"/>
              <a:t>Observations</a:t>
            </a:r>
          </a:p>
          <a:p>
            <a:r>
              <a:rPr lang="en-US" dirty="0"/>
              <a:t>The clinical interests and passions of family physicians are vast! </a:t>
            </a:r>
          </a:p>
          <a:p>
            <a:r>
              <a:rPr lang="en-US" dirty="0"/>
              <a:t>Physicians are interested in studying questions and topics that impact them personally, their patients, and their practice</a:t>
            </a:r>
          </a:p>
          <a:p>
            <a:r>
              <a:rPr lang="en-US" dirty="0"/>
              <a:t>Offering an ‘</a:t>
            </a:r>
            <a:r>
              <a:rPr lang="en-US" i="1" dirty="0"/>
              <a:t>on-ramp’ </a:t>
            </a:r>
            <a:r>
              <a:rPr lang="en-US" dirty="0"/>
              <a:t>into research helps family physicians overcome common barriers (i.e. mentorship, research support, and a relatively straightforward application process)</a:t>
            </a:r>
          </a:p>
          <a:p>
            <a:pPr marL="0" indent="0">
              <a:buNone/>
            </a:pPr>
            <a:r>
              <a:rPr lang="en-US" b="1" u="sng" dirty="0">
                <a:solidFill>
                  <a:schemeClr val="accent2"/>
                </a:solidFill>
              </a:rPr>
              <a:t>Future Implications</a:t>
            </a:r>
          </a:p>
          <a:p>
            <a:r>
              <a:rPr lang="en-US" dirty="0">
                <a:solidFill>
                  <a:schemeClr val="accent2"/>
                </a:solidFill>
              </a:rPr>
              <a:t>Additional capacity to support family physician research scholarship is needed</a:t>
            </a:r>
          </a:p>
          <a:p>
            <a:r>
              <a:rPr lang="en-US" dirty="0">
                <a:solidFill>
                  <a:schemeClr val="accent2"/>
                </a:solidFill>
              </a:rPr>
              <a:t>We can effectively engage family physicians with little to no research experience to lead  innovative, real-world research projects</a:t>
            </a:r>
          </a:p>
          <a:p>
            <a:r>
              <a:rPr lang="en-US" dirty="0">
                <a:solidFill>
                  <a:schemeClr val="accent2"/>
                </a:solidFill>
              </a:rPr>
              <a:t>Rapid, short-term research projects that bubble-up from family physicians have high potential impact to advance the field of family medicine</a:t>
            </a:r>
          </a:p>
          <a:p>
            <a:pPr marL="0" indent="0">
              <a:buNone/>
            </a:pPr>
            <a:r>
              <a:rPr lang="en-US" b="1" u="sng" dirty="0">
                <a:solidFill>
                  <a:schemeClr val="tx2"/>
                </a:solidFill>
              </a:rPr>
              <a:t>Further Work</a:t>
            </a:r>
            <a:r>
              <a:rPr lang="en-US" b="1" dirty="0">
                <a:solidFill>
                  <a:schemeClr val="tx2"/>
                </a:solidFill>
              </a:rPr>
              <a:t> </a:t>
            </a:r>
          </a:p>
          <a:p>
            <a:r>
              <a:rPr lang="en-US" dirty="0">
                <a:solidFill>
                  <a:schemeClr val="tx2"/>
                </a:solidFill>
              </a:rPr>
              <a:t>RapSDI Program remains ongoing. Currently selecting second set of scholars for 2021</a:t>
            </a:r>
          </a:p>
          <a:p>
            <a:r>
              <a:rPr lang="en-US" dirty="0">
                <a:solidFill>
                  <a:schemeClr val="tx2"/>
                </a:solidFill>
              </a:rPr>
              <a:t>Forthcoming manuscript w/ comprehensive analysis of applicants’ research questions</a:t>
            </a:r>
          </a:p>
          <a:p>
            <a:pPr marL="0" indent="0">
              <a:buNone/>
            </a:pPr>
            <a:endParaRPr lang="en-US" dirty="0">
              <a:solidFill>
                <a:schemeClr val="accent2"/>
              </a:solidFill>
            </a:endParaRPr>
          </a:p>
          <a:p>
            <a:endParaRPr lang="en-US" dirty="0"/>
          </a:p>
        </p:txBody>
      </p:sp>
      <p:sp>
        <p:nvSpPr>
          <p:cNvPr id="4" name="Content Placeholder 2">
            <a:extLst>
              <a:ext uri="{FF2B5EF4-FFF2-40B4-BE49-F238E27FC236}">
                <a16:creationId xmlns:a16="http://schemas.microsoft.com/office/drawing/2014/main" id="{B8007A88-9333-4ABD-91FA-101B722F3602}"/>
              </a:ext>
            </a:extLst>
          </p:cNvPr>
          <p:cNvSpPr txBox="1">
            <a:spLocks/>
          </p:cNvSpPr>
          <p:nvPr/>
        </p:nvSpPr>
        <p:spPr>
          <a:xfrm>
            <a:off x="96252" y="5694947"/>
            <a:ext cx="11999495" cy="50656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B355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EEA12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BC5B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179BD"/>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100" i="1" dirty="0"/>
              <a:t>Acknowledgements: The FMD RapSDI team would like to thank the AAFP Foundation for their financial support of this program and the RapSDI Work Group members for their contributions to the development and establishment of and ongoing contributions to the RapSDI program.</a:t>
            </a:r>
          </a:p>
          <a:p>
            <a:pPr algn="ctr"/>
            <a:endParaRPr lang="en-US" sz="1100" i="1" dirty="0"/>
          </a:p>
        </p:txBody>
      </p:sp>
    </p:spTree>
    <p:extLst>
      <p:ext uri="{BB962C8B-B14F-4D97-AF65-F5344CB8AC3E}">
        <p14:creationId xmlns:p14="http://schemas.microsoft.com/office/powerpoint/2010/main" val="3105453961"/>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327</TotalTime>
  <Words>812</Words>
  <Application>Microsoft Office PowerPoint</Application>
  <PresentationFormat>Widescreen</PresentationFormat>
  <Paragraphs>98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Garamond</vt:lpstr>
      <vt:lpstr>Trebuchet MS</vt:lpstr>
      <vt:lpstr>Office Theme</vt:lpstr>
      <vt:lpstr>What are family physicians curious about? A qualitative analysis of 45 research questions posed for the FMD RapSDI program</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STFM8</cp:lastModifiedBy>
  <cp:revision>23</cp:revision>
  <dcterms:created xsi:type="dcterms:W3CDTF">2019-02-14T16:03:51Z</dcterms:created>
  <dcterms:modified xsi:type="dcterms:W3CDTF">2021-03-18T18:03:56Z</dcterms:modified>
</cp:coreProperties>
</file>