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4" r:id="rId3"/>
    <p:sldId id="263"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3555"/>
    <a:srgbClr val="4179BD"/>
    <a:srgbClr val="FBC5B5"/>
    <a:srgbClr val="EEA1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0"/>
    <p:restoredTop sz="94629"/>
  </p:normalViewPr>
  <p:slideViewPr>
    <p:cSldViewPr snapToGrid="0" snapToObjects="1">
      <p:cViewPr varScale="1">
        <p:scale>
          <a:sx n="72" d="100"/>
          <a:sy n="72" d="100"/>
        </p:scale>
        <p:origin x="78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567891" y="500264"/>
            <a:ext cx="10785909" cy="732155"/>
          </a:xfrm>
        </p:spPr>
        <p:txBody>
          <a:bodyPr/>
          <a:lstStyle/>
          <a:p>
            <a:pPr marL="182563" algn="just">
              <a:spcBef>
                <a:spcPts val="0"/>
              </a:spcBef>
            </a:pPr>
            <a:r>
              <a:rPr lang="en-GB" sz="3600" b="1" dirty="0"/>
              <a:t>Are ACE Inhibitors and Angiotensin Receptor Blockers associated with all-cause mortality in patients with COVID-19 infection?</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838200" y="1135780"/>
            <a:ext cx="10515600" cy="5079683"/>
          </a:xfrm>
        </p:spPr>
        <p:txBody>
          <a:bodyPr/>
          <a:lstStyle/>
          <a:p>
            <a:pPr marL="0" indent="0">
              <a:spcBef>
                <a:spcPts val="0"/>
              </a:spcBef>
              <a:buNone/>
            </a:pPr>
            <a:endParaRPr lang="en-GB" sz="2000" dirty="0"/>
          </a:p>
          <a:p>
            <a:pPr marL="0" indent="0">
              <a:spcBef>
                <a:spcPts val="0"/>
              </a:spcBef>
              <a:buNone/>
            </a:pPr>
            <a:endParaRPr lang="en-GB" sz="2000" dirty="0"/>
          </a:p>
          <a:p>
            <a:pPr marL="0" indent="0">
              <a:spcBef>
                <a:spcPts val="0"/>
              </a:spcBef>
              <a:buNone/>
            </a:pPr>
            <a:endParaRPr lang="en-GB" sz="2000" dirty="0"/>
          </a:p>
          <a:p>
            <a:pPr marL="0" indent="0">
              <a:spcBef>
                <a:spcPts val="0"/>
              </a:spcBef>
              <a:buNone/>
            </a:pPr>
            <a:endParaRPr lang="en-GB" sz="2000" dirty="0"/>
          </a:p>
          <a:p>
            <a:pPr marL="0" indent="0">
              <a:spcBef>
                <a:spcPts val="0"/>
              </a:spcBef>
              <a:buNone/>
            </a:pPr>
            <a:endParaRPr lang="en-GB" sz="2000" dirty="0"/>
          </a:p>
          <a:p>
            <a:pPr marL="0" indent="0">
              <a:spcBef>
                <a:spcPts val="0"/>
              </a:spcBef>
              <a:buNone/>
            </a:pPr>
            <a:r>
              <a:rPr lang="en-GB" sz="2000" dirty="0"/>
              <a:t>W. Hinton</a:t>
            </a:r>
            <a:r>
              <a:rPr lang="en-GB" sz="2000" baseline="30000" dirty="0"/>
              <a:t>1,2</a:t>
            </a:r>
            <a:r>
              <a:rPr lang="en-GB" sz="2000" dirty="0"/>
              <a:t>, H. Dambha-Miller</a:t>
            </a:r>
            <a:r>
              <a:rPr lang="en-GB" sz="2000" baseline="30000" dirty="0"/>
              <a:t>3</a:t>
            </a:r>
            <a:r>
              <a:rPr lang="en-GB" sz="2000" dirty="0"/>
              <a:t>, M.Feher</a:t>
            </a:r>
            <a:r>
              <a:rPr lang="en-GB" sz="2000" baseline="30000" dirty="0"/>
              <a:t>1</a:t>
            </a:r>
            <a:r>
              <a:rPr lang="en-GB" sz="2000" dirty="0"/>
              <a:t>, J. Sheppard</a:t>
            </a:r>
            <a:r>
              <a:rPr lang="en-GB" sz="2000" baseline="30000" dirty="0"/>
              <a:t>1</a:t>
            </a:r>
            <a:r>
              <a:rPr lang="en-GB" sz="2000" dirty="0"/>
              <a:t>, M.Joy</a:t>
            </a:r>
            <a:r>
              <a:rPr lang="en-GB" sz="2000" baseline="30000" dirty="0"/>
              <a:t>1</a:t>
            </a:r>
            <a:r>
              <a:rPr lang="en-GB" sz="2000" dirty="0"/>
              <a:t>, N. Munro</a:t>
            </a:r>
            <a:r>
              <a:rPr lang="en-GB" sz="2000" baseline="30000" dirty="0"/>
              <a:t>2,4</a:t>
            </a:r>
            <a:r>
              <a:rPr lang="en-GB" sz="2000" dirty="0"/>
              <a:t>, </a:t>
            </a:r>
          </a:p>
          <a:p>
            <a:pPr marL="0" indent="0">
              <a:spcBef>
                <a:spcPts val="0"/>
              </a:spcBef>
              <a:buNone/>
            </a:pPr>
            <a:r>
              <a:rPr lang="en-GB" sz="2000" dirty="0"/>
              <a:t>S. de Lusignan</a:t>
            </a:r>
            <a:r>
              <a:rPr lang="en-GB" sz="2000" baseline="30000" dirty="0"/>
              <a:t>1,5</a:t>
            </a:r>
          </a:p>
          <a:p>
            <a:pPr marL="0" indent="0">
              <a:spcBef>
                <a:spcPts val="0"/>
              </a:spcBef>
              <a:buNone/>
            </a:pPr>
            <a:endParaRPr lang="en-GB" sz="2000" dirty="0"/>
          </a:p>
          <a:p>
            <a:pPr marL="0" indent="0">
              <a:spcBef>
                <a:spcPts val="0"/>
              </a:spcBef>
              <a:buNone/>
            </a:pPr>
            <a:endParaRPr lang="en-GB" sz="2000" dirty="0"/>
          </a:p>
          <a:p>
            <a:pPr marL="0" indent="0">
              <a:spcBef>
                <a:spcPts val="0"/>
              </a:spcBef>
              <a:buNone/>
            </a:pPr>
            <a:endParaRPr lang="en-GB" sz="1600" dirty="0"/>
          </a:p>
          <a:p>
            <a:pPr marL="0" indent="0">
              <a:spcBef>
                <a:spcPts val="0"/>
              </a:spcBef>
              <a:buNone/>
            </a:pPr>
            <a:r>
              <a:rPr lang="en-GB" sz="1500" dirty="0"/>
              <a:t>1 Nuffield Department of Primary Care Health Sciences, University of Oxford, Oxford, UK</a:t>
            </a:r>
          </a:p>
          <a:p>
            <a:pPr marL="0" indent="0">
              <a:spcBef>
                <a:spcPts val="0"/>
              </a:spcBef>
              <a:buNone/>
            </a:pPr>
            <a:r>
              <a:rPr lang="en-GB" sz="1500" dirty="0"/>
              <a:t>2 Department of Clinical and Experimental Medicine, University of Surrey, Guildford, UK</a:t>
            </a:r>
          </a:p>
          <a:p>
            <a:pPr marL="182563" indent="-182563">
              <a:spcBef>
                <a:spcPts val="0"/>
              </a:spcBef>
              <a:buNone/>
            </a:pPr>
            <a:r>
              <a:rPr lang="en-GB" sz="1500" dirty="0"/>
              <a:t>3 School of Primary Care, Population Health and Medical Education, University of Southampton, Southampton, UK</a:t>
            </a:r>
          </a:p>
          <a:p>
            <a:pPr marL="0" indent="0">
              <a:spcBef>
                <a:spcPts val="0"/>
              </a:spcBef>
              <a:buNone/>
            </a:pPr>
            <a:r>
              <a:rPr lang="en-GB" sz="1500" dirty="0"/>
              <a:t>4 Diabetes Centre, Dumfries &amp; Galloway Royal Infirmary, Dumfries, UK</a:t>
            </a:r>
          </a:p>
          <a:p>
            <a:pPr marL="0" indent="0">
              <a:spcBef>
                <a:spcPts val="0"/>
              </a:spcBef>
              <a:buNone/>
            </a:pPr>
            <a:r>
              <a:rPr lang="en-GB" sz="1500" dirty="0"/>
              <a:t>5 Royal College of General Practitioners (RCGP) Research and Surveillance Centre (RSC), London, UK</a:t>
            </a:r>
          </a:p>
          <a:p>
            <a:pPr marL="0" indent="0">
              <a:spcBef>
                <a:spcPts val="0"/>
              </a:spcBef>
              <a:buNone/>
            </a:pPr>
            <a:endParaRPr lang="en-GB" sz="2000" dirty="0"/>
          </a:p>
        </p:txBody>
      </p:sp>
    </p:spTree>
    <p:extLst>
      <p:ext uri="{BB962C8B-B14F-4D97-AF65-F5344CB8AC3E}">
        <p14:creationId xmlns:p14="http://schemas.microsoft.com/office/powerpoint/2010/main" val="23325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838200" y="355889"/>
            <a:ext cx="10515600" cy="732155"/>
          </a:xfrm>
        </p:spPr>
        <p:txBody>
          <a:bodyPr/>
          <a:lstStyle/>
          <a:p>
            <a:r>
              <a:rPr lang="en-US" dirty="0"/>
              <a:t>The Research Question</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838200" y="1203155"/>
            <a:ext cx="10515600" cy="5079683"/>
          </a:xfrm>
        </p:spPr>
        <p:txBody>
          <a:bodyPr/>
          <a:lstStyle/>
          <a:p>
            <a:pPr algn="just">
              <a:spcBef>
                <a:spcPts val="0"/>
              </a:spcBef>
            </a:pPr>
            <a:r>
              <a:rPr lang="en-GB" sz="2000" dirty="0"/>
              <a:t>Severe acute respiratory syndrome coronavirus 2 (SARS-Cov-2), which causes COVID-19, binds to target cells via angiotensin-converting enzyme 2 (ACE2) receptors in the lungs</a:t>
            </a:r>
            <a:r>
              <a:rPr lang="en-GB" sz="2000" baseline="30000" dirty="0"/>
              <a:t>1</a:t>
            </a:r>
          </a:p>
          <a:p>
            <a:pPr algn="just">
              <a:spcBef>
                <a:spcPts val="0"/>
              </a:spcBef>
            </a:pPr>
            <a:endParaRPr lang="en-GB" sz="2000" dirty="0"/>
          </a:p>
          <a:p>
            <a:pPr algn="just">
              <a:spcBef>
                <a:spcPts val="0"/>
              </a:spcBef>
            </a:pPr>
            <a:r>
              <a:rPr lang="en-GB" sz="2000" dirty="0"/>
              <a:t>This has led to concerns about drugs that facilitate ACE2 expression (such as ACE Inhibitors and Angiotensin Receptor Blockers [ARBs]), which could promote the spread of infection and increase the spread of COVID-19 and mortality</a:t>
            </a:r>
            <a:r>
              <a:rPr lang="en-GB" sz="2000" baseline="30000" dirty="0"/>
              <a:t>2</a:t>
            </a:r>
            <a:r>
              <a:rPr lang="en-GB" sz="2000" dirty="0"/>
              <a:t>.</a:t>
            </a:r>
          </a:p>
          <a:p>
            <a:pPr algn="just">
              <a:spcBef>
                <a:spcPts val="0"/>
              </a:spcBef>
            </a:pPr>
            <a:endParaRPr lang="en-GB" sz="2000" dirty="0"/>
          </a:p>
          <a:p>
            <a:pPr algn="just">
              <a:spcBef>
                <a:spcPts val="0"/>
              </a:spcBef>
            </a:pPr>
            <a:r>
              <a:rPr lang="en-GB" sz="2000" dirty="0"/>
              <a:t>This potential drug effect has not been widely studied in national primary care populations.</a:t>
            </a:r>
          </a:p>
          <a:p>
            <a:pPr algn="just">
              <a:spcBef>
                <a:spcPts val="0"/>
              </a:spcBef>
            </a:pPr>
            <a:endParaRPr lang="en-GB" sz="2000" dirty="0"/>
          </a:p>
          <a:p>
            <a:pPr algn="just">
              <a:spcBef>
                <a:spcPts val="0"/>
              </a:spcBef>
            </a:pPr>
            <a:r>
              <a:rPr lang="en-GB" sz="2000" dirty="0"/>
              <a:t>Research question:</a:t>
            </a:r>
          </a:p>
          <a:p>
            <a:pPr marL="182563" indent="0" algn="just">
              <a:spcBef>
                <a:spcPts val="0"/>
              </a:spcBef>
              <a:buNone/>
            </a:pPr>
            <a:r>
              <a:rPr lang="en-GB" sz="2400" b="1" i="1" dirty="0"/>
              <a:t>Are ACE Inhibitors and Angiotensin Receptor Blockers associated with all-cause mortality in patients with COVID-19 infection?</a:t>
            </a:r>
          </a:p>
          <a:p>
            <a:pPr marL="0" indent="0">
              <a:spcBef>
                <a:spcPts val="0"/>
              </a:spcBef>
              <a:buNone/>
            </a:pPr>
            <a:endParaRPr lang="en-GB" sz="2000" dirty="0"/>
          </a:p>
          <a:p>
            <a:pPr marL="0" indent="0">
              <a:spcBef>
                <a:spcPts val="0"/>
              </a:spcBef>
              <a:buNone/>
            </a:pPr>
            <a:endParaRPr lang="en-GB" sz="1000" dirty="0"/>
          </a:p>
          <a:p>
            <a:pPr marL="0" indent="0">
              <a:spcBef>
                <a:spcPts val="0"/>
              </a:spcBef>
              <a:buNone/>
            </a:pPr>
            <a:endParaRPr lang="en-GB" sz="1000" dirty="0"/>
          </a:p>
          <a:p>
            <a:pPr marL="0" indent="182563">
              <a:spcBef>
                <a:spcPts val="0"/>
              </a:spcBef>
              <a:buNone/>
            </a:pPr>
            <a:r>
              <a:rPr lang="en-GB" sz="1200" dirty="0"/>
              <a:t>1. </a:t>
            </a:r>
            <a:r>
              <a:rPr lang="en-GB" sz="1200" dirty="0" err="1"/>
              <a:t>Sodhi</a:t>
            </a:r>
            <a:r>
              <a:rPr lang="en-GB" sz="1200" dirty="0"/>
              <a:t> CP, </a:t>
            </a:r>
            <a:r>
              <a:rPr lang="en-GB" sz="1200" dirty="0" err="1"/>
              <a:t>Wohlford-Lenane</a:t>
            </a:r>
            <a:r>
              <a:rPr lang="en-GB" sz="1200" dirty="0"/>
              <a:t> C, Yamaguchi Y, et al. American Journal of Physiology-Lung Cellular and Molecular Physiology 2018;314:L17–31. </a:t>
            </a:r>
          </a:p>
          <a:p>
            <a:pPr marL="0" indent="182563">
              <a:spcBef>
                <a:spcPts val="0"/>
              </a:spcBef>
              <a:buNone/>
            </a:pPr>
            <a:r>
              <a:rPr lang="en-GB" sz="1200" dirty="0"/>
              <a:t>2. Patel AB, </a:t>
            </a:r>
            <a:r>
              <a:rPr lang="en-GB" sz="1200" dirty="0" err="1"/>
              <a:t>Verma</a:t>
            </a:r>
            <a:r>
              <a:rPr lang="en-GB" sz="1200" dirty="0"/>
              <a:t> A. </a:t>
            </a:r>
            <a:r>
              <a:rPr lang="en-GB" sz="1200" dirty="0" err="1"/>
              <a:t>Jama</a:t>
            </a:r>
            <a:r>
              <a:rPr lang="en-GB" sz="1200" dirty="0"/>
              <a:t>. 2020 May 12;323(18):1769-70.</a:t>
            </a:r>
          </a:p>
          <a:p>
            <a:pPr marL="0" indent="0">
              <a:spcBef>
                <a:spcPts val="0"/>
              </a:spcBef>
              <a:buNone/>
            </a:pPr>
            <a:endParaRPr lang="en-GB" sz="2000" dirty="0"/>
          </a:p>
        </p:txBody>
      </p:sp>
    </p:spTree>
    <p:extLst>
      <p:ext uri="{BB962C8B-B14F-4D97-AF65-F5344CB8AC3E}">
        <p14:creationId xmlns:p14="http://schemas.microsoft.com/office/powerpoint/2010/main" val="2503060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7C9D-3B7F-6D44-8591-C9B28E2F8EF5}"/>
              </a:ext>
            </a:extLst>
          </p:cNvPr>
          <p:cNvSpPr>
            <a:spLocks noGrp="1"/>
          </p:cNvSpPr>
          <p:nvPr>
            <p:ph type="title"/>
          </p:nvPr>
        </p:nvSpPr>
        <p:spPr>
          <a:xfrm>
            <a:off x="838200" y="365125"/>
            <a:ext cx="10515600" cy="768731"/>
          </a:xfrm>
        </p:spPr>
        <p:txBody>
          <a:bodyPr/>
          <a:lstStyle/>
          <a:p>
            <a:r>
              <a:rPr lang="en-US" dirty="0"/>
              <a:t>Research Design and Method</a:t>
            </a:r>
          </a:p>
        </p:txBody>
      </p:sp>
      <p:sp>
        <p:nvSpPr>
          <p:cNvPr id="3" name="Content Placeholder 2">
            <a:extLst>
              <a:ext uri="{FF2B5EF4-FFF2-40B4-BE49-F238E27FC236}">
                <a16:creationId xmlns:a16="http://schemas.microsoft.com/office/drawing/2014/main" id="{B64FF268-F2F5-6646-817C-59147D779BBF}"/>
              </a:ext>
            </a:extLst>
          </p:cNvPr>
          <p:cNvSpPr>
            <a:spLocks noGrp="1"/>
          </p:cNvSpPr>
          <p:nvPr>
            <p:ph idx="1"/>
          </p:nvPr>
        </p:nvSpPr>
        <p:spPr>
          <a:xfrm>
            <a:off x="838200" y="1201231"/>
            <a:ext cx="10515600" cy="4804931"/>
          </a:xfrm>
        </p:spPr>
        <p:txBody>
          <a:bodyPr/>
          <a:lstStyle/>
          <a:p>
            <a:pPr algn="just">
              <a:spcBef>
                <a:spcPts val="0"/>
              </a:spcBef>
            </a:pPr>
            <a:r>
              <a:rPr lang="en-GB" sz="2000" dirty="0"/>
              <a:t>Cross-sectional observational study of routinely collected primary care data from the Royal College General Practitioners (RCGP) Research and Surveillance Centre (RSC).</a:t>
            </a:r>
          </a:p>
          <a:p>
            <a:pPr lvl="1" algn="just">
              <a:spcBef>
                <a:spcPts val="0"/>
              </a:spcBef>
              <a:buFont typeface="Trebuchet MS" panose="020B0603020202020204" pitchFamily="34" charset="0"/>
              <a:buChar char="-"/>
            </a:pPr>
            <a:r>
              <a:rPr lang="en-GB" sz="1800" dirty="0">
                <a:solidFill>
                  <a:srgbClr val="1B3555"/>
                </a:solidFill>
              </a:rPr>
              <a:t>1st January 2020 to 21st June 2020. </a:t>
            </a:r>
          </a:p>
          <a:p>
            <a:pPr lvl="1" algn="just">
              <a:spcBef>
                <a:spcPts val="0"/>
              </a:spcBef>
              <a:buFont typeface="Trebuchet MS" panose="020B0603020202020204" pitchFamily="34" charset="0"/>
              <a:buChar char="-"/>
            </a:pPr>
            <a:r>
              <a:rPr lang="en-GB" sz="1800" dirty="0">
                <a:solidFill>
                  <a:srgbClr val="1B3555"/>
                </a:solidFill>
              </a:rPr>
              <a:t>RCGP RSC is a nationally representative sentinel network of primary care practices throughout England and Wales.</a:t>
            </a:r>
            <a:r>
              <a:rPr lang="en-GB" sz="1800" baseline="30000" dirty="0">
                <a:solidFill>
                  <a:srgbClr val="1B3555"/>
                </a:solidFill>
              </a:rPr>
              <a:t>3 </a:t>
            </a:r>
            <a:endParaRPr lang="en-US" sz="1800" baseline="30000" dirty="0">
              <a:solidFill>
                <a:srgbClr val="1B3555"/>
              </a:solidFill>
            </a:endParaRPr>
          </a:p>
          <a:p>
            <a:pPr algn="just">
              <a:spcBef>
                <a:spcPts val="0"/>
              </a:spcBef>
            </a:pPr>
            <a:endParaRPr lang="en-US" sz="2000" dirty="0"/>
          </a:p>
          <a:p>
            <a:pPr algn="just">
              <a:spcBef>
                <a:spcPts val="0"/>
              </a:spcBef>
            </a:pPr>
            <a:r>
              <a:rPr lang="en-GB" sz="2000" dirty="0"/>
              <a:t>Adults (≥18 years) with confirmed or “probable” COVID-19 were identified in the RCGP RSC population, and multilevel logistic regression (to account for variation at the practice level) was performed to explore the relationship between ACE inhibitor and/or ARB use and all-cause mortality. </a:t>
            </a:r>
          </a:p>
          <a:p>
            <a:pPr algn="just">
              <a:spcBef>
                <a:spcPts val="0"/>
              </a:spcBef>
            </a:pPr>
            <a:endParaRPr lang="en-GB" sz="2000" dirty="0"/>
          </a:p>
          <a:p>
            <a:pPr algn="just">
              <a:spcBef>
                <a:spcPts val="0"/>
              </a:spcBef>
            </a:pPr>
            <a:r>
              <a:rPr lang="en-US" sz="2000" dirty="0"/>
              <a:t>Covariates adjusted for in the model were: </a:t>
            </a:r>
          </a:p>
          <a:p>
            <a:pPr lvl="1" algn="just">
              <a:spcBef>
                <a:spcPts val="0"/>
              </a:spcBef>
              <a:buFont typeface="Trebuchet MS" panose="020B0603020202020204" pitchFamily="34" charset="0"/>
              <a:buChar char="-"/>
            </a:pPr>
            <a:r>
              <a:rPr lang="en-US" sz="1800" dirty="0">
                <a:solidFill>
                  <a:srgbClr val="1B3555"/>
                </a:solidFill>
              </a:rPr>
              <a:t>age, gender, ethnicity, socioeconomic status (using Index of Multiple Deprivation), household size, body mass index, smoking status, and comorbidities (hypertension, coronary heart disease, diabetes, chronic kidney disease, asthma, and chronic obstructive pulmonary disease).</a:t>
            </a:r>
            <a:endParaRPr lang="en-US" sz="1600" dirty="0">
              <a:solidFill>
                <a:srgbClr val="1B3555"/>
              </a:solidFill>
            </a:endParaRPr>
          </a:p>
          <a:p>
            <a:pPr marL="0" lvl="1" indent="0" algn="just">
              <a:spcBef>
                <a:spcPts val="0"/>
              </a:spcBef>
              <a:buNone/>
            </a:pPr>
            <a:endParaRPr lang="en-US" sz="1600" dirty="0">
              <a:solidFill>
                <a:srgbClr val="1B3555"/>
              </a:solidFill>
            </a:endParaRPr>
          </a:p>
          <a:p>
            <a:pPr marL="0" lvl="1" indent="0" algn="just">
              <a:spcBef>
                <a:spcPts val="0"/>
              </a:spcBef>
              <a:buNone/>
            </a:pPr>
            <a:r>
              <a:rPr lang="en-US" sz="1200" dirty="0">
                <a:solidFill>
                  <a:srgbClr val="1B3555"/>
                </a:solidFill>
              </a:rPr>
              <a:t>3. Correa A, Hinton W, McGovern A, et al. BMJ Open. 2016 Apr 20;6(4):e011092</a:t>
            </a:r>
          </a:p>
        </p:txBody>
      </p:sp>
    </p:spTree>
    <p:extLst>
      <p:ext uri="{BB962C8B-B14F-4D97-AF65-F5344CB8AC3E}">
        <p14:creationId xmlns:p14="http://schemas.microsoft.com/office/powerpoint/2010/main" val="3801082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id="{6E9E1B1B-A931-4D44-8BC6-4FD2A1E70819}"/>
              </a:ext>
            </a:extLst>
          </p:cNvPr>
          <p:cNvSpPr>
            <a:spLocks noGrp="1"/>
          </p:cNvSpPr>
          <p:nvPr>
            <p:ph idx="1"/>
          </p:nvPr>
        </p:nvSpPr>
        <p:spPr>
          <a:xfrm>
            <a:off x="838200" y="1227220"/>
            <a:ext cx="10515600" cy="4988243"/>
          </a:xfrm>
        </p:spPr>
        <p:txBody>
          <a:bodyPr/>
          <a:lstStyle/>
          <a:p>
            <a:pPr algn="just">
              <a:spcBef>
                <a:spcPts val="0"/>
              </a:spcBef>
            </a:pPr>
            <a:r>
              <a:rPr lang="en-GB" sz="2000" dirty="0"/>
              <a:t>From a total population of 3,552,350 adults in the RCGP RSC cohort, 9,586 (0.27%) people were identified with  with COVID-19. </a:t>
            </a:r>
          </a:p>
          <a:p>
            <a:pPr algn="just">
              <a:spcBef>
                <a:spcPts val="0"/>
              </a:spcBef>
            </a:pPr>
            <a:endParaRPr lang="en-US" sz="2000" dirty="0"/>
          </a:p>
          <a:p>
            <a:pPr algn="just">
              <a:spcBef>
                <a:spcPts val="0"/>
              </a:spcBef>
            </a:pPr>
            <a:r>
              <a:rPr lang="en-US" sz="2000" dirty="0"/>
              <a:t>Of these, </a:t>
            </a:r>
            <a:r>
              <a:rPr lang="en-GB" sz="2000" dirty="0"/>
              <a:t>1,901 (19.8%) individuals had been prescribed either an ACE inhibitor or ARB. By the end of follow-up, 1,463 (15.3%) people had died.</a:t>
            </a:r>
          </a:p>
          <a:p>
            <a:pPr algn="just">
              <a:spcBef>
                <a:spcPts val="0"/>
              </a:spcBef>
            </a:pPr>
            <a:endParaRPr lang="en-GB" sz="2000" dirty="0"/>
          </a:p>
          <a:p>
            <a:pPr algn="just">
              <a:spcBef>
                <a:spcPts val="0"/>
              </a:spcBef>
            </a:pPr>
            <a:r>
              <a:rPr lang="en-GB" sz="2000" dirty="0"/>
              <a:t>In unadjusted analyses, ACE inhibitors (OR 1.80, 95% CI 1.55-2.09, p&lt;0.001) and ARBs (1.54, 1.25-1.89, p&lt;0.001) were significantly associated with increased likelihood of all-cause death. </a:t>
            </a:r>
          </a:p>
          <a:p>
            <a:pPr algn="just">
              <a:spcBef>
                <a:spcPts val="0"/>
              </a:spcBef>
            </a:pPr>
            <a:endParaRPr lang="en-GB" sz="2000" dirty="0"/>
          </a:p>
          <a:p>
            <a:pPr algn="just">
              <a:spcBef>
                <a:spcPts val="0"/>
              </a:spcBef>
            </a:pPr>
            <a:r>
              <a:rPr lang="en-GB" sz="2000" dirty="0"/>
              <a:t>However, after adjustment for covariates, ACE inhibitors (0.99, 0.83-1.18, p=0.881) and ARBs (0.82, 0.65-1.04, p=0.096) were not associated with all-cause death. </a:t>
            </a:r>
          </a:p>
        </p:txBody>
      </p:sp>
    </p:spTree>
    <p:extLst>
      <p:ext uri="{BB962C8B-B14F-4D97-AF65-F5344CB8AC3E}">
        <p14:creationId xmlns:p14="http://schemas.microsoft.com/office/powerpoint/2010/main" val="1604115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838200" y="998139"/>
            <a:ext cx="10515600" cy="5207699"/>
          </a:xfrm>
        </p:spPr>
        <p:txBody>
          <a:bodyPr/>
          <a:lstStyle/>
          <a:p>
            <a:pPr>
              <a:spcBef>
                <a:spcPts val="0"/>
              </a:spcBef>
            </a:pPr>
            <a:endParaRPr lang="en-GB" sz="2000" dirty="0"/>
          </a:p>
          <a:p>
            <a:pPr algn="just">
              <a:spcBef>
                <a:spcPts val="0"/>
              </a:spcBef>
            </a:pPr>
            <a:r>
              <a:rPr lang="en-GB" sz="2400" dirty="0"/>
              <a:t>ACE inhibitors and ARBs were not associated with all-cause mortality in the early phase of COVID-19 in a UK primary care population. </a:t>
            </a:r>
          </a:p>
          <a:p>
            <a:pPr algn="just">
              <a:spcBef>
                <a:spcPts val="0"/>
              </a:spcBef>
            </a:pPr>
            <a:endParaRPr lang="en-GB" sz="2400" dirty="0"/>
          </a:p>
          <a:p>
            <a:pPr algn="just">
              <a:spcBef>
                <a:spcPts val="0"/>
              </a:spcBef>
            </a:pPr>
            <a:r>
              <a:rPr lang="en-GB" sz="2400" dirty="0"/>
              <a:t>These findings are consistent with calls from professional organisations including the British and Irish Hypertension Society, European Hypertension Society and Renal Association encouraging continued adherence to these medications during the pandemic.</a:t>
            </a:r>
          </a:p>
          <a:p>
            <a:pPr>
              <a:spcBef>
                <a:spcPts val="0"/>
              </a:spcBef>
            </a:pPr>
            <a:endParaRPr lang="en-US" sz="2000" dirty="0"/>
          </a:p>
        </p:txBody>
      </p:sp>
    </p:spTree>
    <p:extLst>
      <p:ext uri="{BB962C8B-B14F-4D97-AF65-F5344CB8AC3E}">
        <p14:creationId xmlns:p14="http://schemas.microsoft.com/office/powerpoint/2010/main" val="736829743"/>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PCRG2019" id="{47FFDAD4-AAE8-AF49-BA16-D5254214DB9A}" vid="{04A9208E-0D6C-CC40-BAFE-004D06FD2269}"/>
    </a:ext>
  </a:extLst>
</a:theme>
</file>

<file path=docProps/app.xml><?xml version="1.0" encoding="utf-8"?>
<Properties xmlns="http://schemas.openxmlformats.org/officeDocument/2006/extended-properties" xmlns:vt="http://schemas.openxmlformats.org/officeDocument/2006/docPropsVTypes">
  <Template>Office Theme</Template>
  <TotalTime>140</TotalTime>
  <Words>658</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Trebuchet MS</vt:lpstr>
      <vt:lpstr>Office Theme</vt:lpstr>
      <vt:lpstr>Are ACE Inhibitors and Angiotensin Receptor Blockers associated with all-cause mortality in patients with COVID-19 infection?</vt:lpstr>
      <vt:lpstr>The Research Question</vt:lpstr>
      <vt:lpstr>Research Design and Method</vt:lpstr>
      <vt:lpstr>What the Research Found</vt:lpstr>
      <vt:lpstr>What this means for Clinical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STFM8</cp:lastModifiedBy>
  <cp:revision>23</cp:revision>
  <dcterms:created xsi:type="dcterms:W3CDTF">2019-02-14T16:03:51Z</dcterms:created>
  <dcterms:modified xsi:type="dcterms:W3CDTF">2021-03-18T14:13:32Z</dcterms:modified>
</cp:coreProperties>
</file>