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5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19"/>
    <p:restoredTop sz="94629"/>
  </p:normalViewPr>
  <p:slideViewPr>
    <p:cSldViewPr snapToGrid="0" snapToObjects="1">
      <p:cViewPr varScale="1">
        <p:scale>
          <a:sx n="72" d="100"/>
          <a:sy n="72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332"/>
            <a:ext cx="10515600" cy="4642631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Brief background:</a:t>
            </a:r>
          </a:p>
          <a:p>
            <a:r>
              <a:rPr lang="en-US" sz="2200" dirty="0"/>
              <a:t>Black women experience higher rates of infant mortality and adverse birth outcomes as compared with white women, and tend to have lower rates of prenatal care utilization</a:t>
            </a:r>
          </a:p>
          <a:p>
            <a:r>
              <a:rPr lang="en-US" sz="2200" dirty="0"/>
              <a:t>In Kalamazoo County, black mothers report regular experiences of discrimination and are more likely to have inadequate prenatal care</a:t>
            </a:r>
          </a:p>
          <a:p>
            <a:pPr marL="0" indent="0">
              <a:buNone/>
            </a:pPr>
            <a:r>
              <a:rPr lang="en-US" sz="2200" dirty="0"/>
              <a:t>Research questions:</a:t>
            </a:r>
          </a:p>
          <a:p>
            <a:r>
              <a:rPr lang="en-US" sz="2200" dirty="0"/>
              <a:t>In the Kalamazoo area, what are the expectations and experiences of women, especially women of color, with their prenatal and postpartum care? </a:t>
            </a:r>
          </a:p>
          <a:p>
            <a:r>
              <a:rPr lang="en-US" sz="2200" dirty="0"/>
              <a:t>How do women of color interact with the current health care system and how do they respond to their experiences?</a:t>
            </a: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and Method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BD6D609-EAF4-F140-BF96-E85FFABD0EAB}"/>
              </a:ext>
            </a:extLst>
          </p:cNvPr>
          <p:cNvGrpSpPr/>
          <p:nvPr/>
        </p:nvGrpSpPr>
        <p:grpSpPr>
          <a:xfrm>
            <a:off x="5634487" y="991371"/>
            <a:ext cx="6481313" cy="4851445"/>
            <a:chOff x="5634487" y="991371"/>
            <a:chExt cx="6481313" cy="4851445"/>
          </a:xfrm>
        </p:grpSpPr>
        <p:pic>
          <p:nvPicPr>
            <p:cNvPr id="6" name="Picture 5" descr="Diagram&#10;&#10;Description automatically generated">
              <a:extLst>
                <a:ext uri="{FF2B5EF4-FFF2-40B4-BE49-F238E27FC236}">
                  <a16:creationId xmlns:a16="http://schemas.microsoft.com/office/drawing/2014/main" id="{C19577C3-030E-A549-AB60-91C2D1AA4C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34487" y="991371"/>
              <a:ext cx="6481313" cy="4851445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81FDA00-C94A-854A-9DAC-F235BC820D63}"/>
                </a:ext>
              </a:extLst>
            </p:cNvPr>
            <p:cNvSpPr/>
            <p:nvPr/>
          </p:nvSpPr>
          <p:spPr>
            <a:xfrm>
              <a:off x="5734050" y="3549650"/>
              <a:ext cx="2209800" cy="22923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624"/>
            <a:ext cx="4986130" cy="4706598"/>
          </a:xfrm>
        </p:spPr>
        <p:txBody>
          <a:bodyPr/>
          <a:lstStyle/>
          <a:p>
            <a:r>
              <a:rPr lang="en-US" sz="2200" dirty="0"/>
              <a:t>Qualitative study </a:t>
            </a:r>
          </a:p>
          <a:p>
            <a:r>
              <a:rPr lang="en-US" sz="2200" dirty="0"/>
              <a:t>Semi-structured group interviews</a:t>
            </a:r>
          </a:p>
          <a:p>
            <a:r>
              <a:rPr lang="en-US" sz="2200" dirty="0"/>
              <a:t>Women were pre-recruited from the Mom’s Health Experience Survey</a:t>
            </a:r>
          </a:p>
          <a:p>
            <a:r>
              <a:rPr lang="en-US" sz="2200" dirty="0"/>
              <a:t>12 CVP focus groups were conducted with a total of 57 women</a:t>
            </a:r>
          </a:p>
          <a:p>
            <a:r>
              <a:rPr lang="en-US" sz="2200" dirty="0"/>
              <a:t>A quarter of focus groups consisted solely of women of color (WOC), including being led by at least one woman of color</a:t>
            </a:r>
          </a:p>
          <a:p>
            <a:r>
              <a:rPr lang="en-US" sz="2200" dirty="0"/>
              <a:t>All focus groups were recorded, transcribed, and consensus coded for themes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CB75E-1367-E34B-8D91-05F4AB49B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2031201"/>
            <a:ext cx="11176001" cy="3781682"/>
          </a:xfrm>
        </p:spPr>
        <p:txBody>
          <a:bodyPr/>
          <a:lstStyle/>
          <a:p>
            <a:r>
              <a:rPr lang="en-US" sz="2000" dirty="0"/>
              <a:t>Themes of invisibility and vulnerability were</a:t>
            </a:r>
          </a:p>
          <a:p>
            <a:pPr marL="0" indent="0">
              <a:buNone/>
            </a:pPr>
            <a:r>
              <a:rPr lang="en-US" sz="2000" dirty="0"/>
              <a:t>   prominent </a:t>
            </a:r>
          </a:p>
          <a:p>
            <a:r>
              <a:rPr lang="en-US" sz="2000" dirty="0"/>
              <a:t>Felt their experiences were diminished, </a:t>
            </a:r>
          </a:p>
          <a:p>
            <a:pPr marL="0" indent="0">
              <a:buNone/>
            </a:pPr>
            <a:r>
              <a:rPr lang="en-US" sz="2000" dirty="0"/>
              <a:t>   ignored, and minimized</a:t>
            </a:r>
          </a:p>
          <a:p>
            <a:r>
              <a:rPr lang="en-US" sz="2000" dirty="0"/>
              <a:t>Had to battle assumptions and stereotypes</a:t>
            </a:r>
          </a:p>
          <a:p>
            <a:r>
              <a:rPr lang="en-US" sz="2000" dirty="0"/>
              <a:t>Valued having a sense of shared </a:t>
            </a:r>
          </a:p>
          <a:p>
            <a:pPr marL="0" indent="0">
              <a:buNone/>
            </a:pPr>
            <a:r>
              <a:rPr lang="en-US" sz="2000" dirty="0"/>
              <a:t>   understanding and background</a:t>
            </a:r>
          </a:p>
          <a:p>
            <a:r>
              <a:rPr lang="en-US" sz="2000" dirty="0"/>
              <a:t>Desires don’t align with current ideas of </a:t>
            </a:r>
          </a:p>
          <a:p>
            <a:pPr marL="0" indent="0">
              <a:buNone/>
            </a:pPr>
            <a:r>
              <a:rPr lang="en-US" sz="2000" dirty="0"/>
              <a:t>   individualized care – want a shared/relational approach to their care</a:t>
            </a:r>
          </a:p>
          <a:p>
            <a:r>
              <a:rPr lang="en-US" sz="2000" dirty="0"/>
              <a:t>Displayed grace, or tolerance, for their experiences and for the system</a:t>
            </a:r>
          </a:p>
          <a:p>
            <a:endParaRPr lang="en-US" sz="2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8812CDB-9323-1343-94CD-12863657B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A0B1B4-9489-9446-8E35-559FCE9283F9}"/>
              </a:ext>
            </a:extLst>
          </p:cNvPr>
          <p:cNvSpPr txBox="1"/>
          <p:nvPr/>
        </p:nvSpPr>
        <p:spPr>
          <a:xfrm>
            <a:off x="838198" y="1153059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1B3555"/>
                </a:solidFill>
              </a:rPr>
              <a:t>Focusing on conversations among women of color specifically, certain themes and concepts arose: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EA58EF-8795-2045-BAFF-B33294BF0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424" y="1699293"/>
            <a:ext cx="5780775" cy="345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27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11F13E-189C-0249-A208-894E2820C962}"/>
              </a:ext>
            </a:extLst>
          </p:cNvPr>
          <p:cNvSpPr txBox="1"/>
          <p:nvPr/>
        </p:nvSpPr>
        <p:spPr>
          <a:xfrm>
            <a:off x="1763157" y="1400413"/>
            <a:ext cx="1012576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B3555"/>
                </a:solidFill>
              </a:rPr>
              <a:t>The experiences and suggestions uncovered by this project are a call to providers to challenge their current methods in order to improve experiences and health 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B3555"/>
                </a:solidFill>
              </a:rPr>
              <a:t>Women’s leading recommendations to community providers include 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</a:rPr>
              <a:t>More respect and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</a:rPr>
              <a:t>Continuity of care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</a:rPr>
              <a:t>Resource-first delivery 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</a:rPr>
              <a:t>Strategic follow ups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</a:rPr>
              <a:t>Increased provider diversity and representation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1B3555"/>
              </a:solidFill>
            </a:endParaRPr>
          </a:p>
        </p:txBody>
      </p:sp>
      <p:sp>
        <p:nvSpPr>
          <p:cNvPr id="11" name="Left Bracket 10">
            <a:extLst>
              <a:ext uri="{FF2B5EF4-FFF2-40B4-BE49-F238E27FC236}">
                <a16:creationId xmlns:a16="http://schemas.microsoft.com/office/drawing/2014/main" id="{E0BA739F-DBEB-C64C-982D-8428799CB1CC}"/>
              </a:ext>
            </a:extLst>
          </p:cNvPr>
          <p:cNvSpPr/>
          <p:nvPr/>
        </p:nvSpPr>
        <p:spPr>
          <a:xfrm>
            <a:off x="2021947" y="3429000"/>
            <a:ext cx="258790" cy="1478310"/>
          </a:xfrm>
          <a:prstGeom prst="leftBracket">
            <a:avLst/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6778096A-39CD-CE43-B84D-42CD79A9D4AC}"/>
              </a:ext>
            </a:extLst>
          </p:cNvPr>
          <p:cNvSpPr/>
          <p:nvPr/>
        </p:nvSpPr>
        <p:spPr>
          <a:xfrm>
            <a:off x="2021947" y="4907310"/>
            <a:ext cx="258790" cy="414703"/>
          </a:xfrm>
          <a:prstGeom prst="leftBracket">
            <a:avLst/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2F20FE-749A-2D48-8375-888ABDA77673}"/>
              </a:ext>
            </a:extLst>
          </p:cNvPr>
          <p:cNvSpPr txBox="1"/>
          <p:nvPr/>
        </p:nvSpPr>
        <p:spPr>
          <a:xfrm>
            <a:off x="357050" y="3980605"/>
            <a:ext cx="153550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EEA120"/>
                </a:solidFill>
              </a:rPr>
              <a:t>ALL Women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7B314B-CDFF-C742-AD41-08E9B05C5E2B}"/>
              </a:ext>
            </a:extLst>
          </p:cNvPr>
          <p:cNvSpPr txBox="1"/>
          <p:nvPr/>
        </p:nvSpPr>
        <p:spPr>
          <a:xfrm>
            <a:off x="55126" y="4907310"/>
            <a:ext cx="19668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EEA120"/>
                </a:solidFill>
              </a:rPr>
              <a:t>Women of Color</a:t>
            </a: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1943</TotalTime>
  <Words>319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STFM8</cp:lastModifiedBy>
  <cp:revision>12</cp:revision>
  <dcterms:created xsi:type="dcterms:W3CDTF">2019-02-14T16:03:51Z</dcterms:created>
  <dcterms:modified xsi:type="dcterms:W3CDTF">2021-03-18T16:20:37Z</dcterms:modified>
</cp:coreProperties>
</file>