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8" r:id="rId2"/>
    <p:sldId id="263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9BD"/>
    <a:srgbClr val="FBC5B5"/>
    <a:srgbClr val="EEA121"/>
    <a:srgbClr val="1B3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9"/>
    <p:restoredTop sz="80293"/>
  </p:normalViewPr>
  <p:slideViewPr>
    <p:cSldViewPr snapToGrid="0" snapToObjects="1">
      <p:cViewPr varScale="1">
        <p:scale>
          <a:sx n="58" d="100"/>
          <a:sy n="58" d="100"/>
        </p:scale>
        <p:origin x="13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81465-A424-984F-AAE7-7E44EC276B29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007D5-984D-194A-8C0D-2D39B349C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43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 panose="020B0502020104020203" pitchFamily="34" charset="77"/>
              </a:rPr>
              <a:t>Tapering defined as a decrease in monthly average dose of opioids (in MME) of at least 15% or more compared to the average dose during baseline period.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 panose="020B0502020104020203" pitchFamily="34" charset="77"/>
              </a:rPr>
              <a:t>Patients censored due death, insurance disenrollment, cancer diagnosis, use of hospice or palliative care services, or an increase monthly average opioid dose of 15% above baseline dose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007D5-984D-194A-8C0D-2D39B349C2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50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Incidence rates of adverse events by tapering status: </a:t>
            </a:r>
            <a:r>
              <a:rPr lang="en-US" sz="12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We examined outcomes among 113,618 patients after 203,920 baseline periods of stable opioid dosing</a:t>
            </a:r>
            <a:r>
              <a:rPr lang="en-US" dirty="0">
                <a:effectLst/>
              </a:rPr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007D5-984D-194A-8C0D-2D39B349C2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86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endParaRPr lang="en-US" dirty="0">
              <a:latin typeface="Gill Sans MT" panose="020B0502020104020203" pitchFamily="34" charset="77"/>
            </a:endParaRPr>
          </a:p>
          <a:p>
            <a:endParaRPr lang="en-US" sz="3200" dirty="0">
              <a:latin typeface="Gill Sans MT" panose="020B0502020104020203" pitchFamily="34" charset="77"/>
            </a:endParaRPr>
          </a:p>
          <a:p>
            <a:r>
              <a:rPr lang="en-US" sz="3200" dirty="0">
                <a:latin typeface="Gill Sans MT" panose="020B0502020104020203" pitchFamily="34" charset="77"/>
              </a:rPr>
              <a:t>What is the association between </a:t>
            </a:r>
            <a:r>
              <a:rPr lang="en-US" sz="3200" b="1" dirty="0">
                <a:latin typeface="Gill Sans MT" panose="020B0502020104020203" pitchFamily="34" charset="77"/>
              </a:rPr>
              <a:t>opioid dose tapering </a:t>
            </a:r>
            <a:r>
              <a:rPr lang="en-US" sz="3200" dirty="0">
                <a:latin typeface="Gill Sans MT" panose="020B0502020104020203" pitchFamily="34" charset="77"/>
              </a:rPr>
              <a:t>and emergency and hospital visits for </a:t>
            </a:r>
            <a:r>
              <a:rPr lang="en-US" sz="3200" b="1" dirty="0">
                <a:latin typeface="Gill Sans MT" panose="020B0502020104020203" pitchFamily="34" charset="77"/>
              </a:rPr>
              <a:t>drug overdose and mental health crises</a:t>
            </a:r>
            <a:r>
              <a:rPr lang="en-US" sz="3200" dirty="0">
                <a:latin typeface="Gill Sans MT" panose="020B0502020104020203" pitchFamily="34" charset="77"/>
              </a:rPr>
              <a:t> among patients on long-term, higher-dose opioid therapy?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9799"/>
            <a:ext cx="10515600" cy="5043107"/>
          </a:xfrm>
        </p:spPr>
        <p:txBody>
          <a:bodyPr/>
          <a:lstStyle/>
          <a:p>
            <a:r>
              <a:rPr lang="en-US" dirty="0">
                <a:latin typeface="Gill Sans MT" panose="020B0502020104020203" pitchFamily="34" charset="77"/>
              </a:rPr>
              <a:t>Cohort of adults with commercial or Medicare Advantage insurance prescribed </a:t>
            </a:r>
            <a:r>
              <a:rPr lang="en-US" b="1" dirty="0">
                <a:latin typeface="Gill Sans MT" panose="020B0502020104020203" pitchFamily="34" charset="77"/>
              </a:rPr>
              <a:t>long-term stable higher dose opioid therapy </a:t>
            </a:r>
            <a:r>
              <a:rPr lang="en-US" dirty="0">
                <a:latin typeface="Gill Sans MT" panose="020B0502020104020203" pitchFamily="34" charset="77"/>
              </a:rPr>
              <a:t>from 2008-2019, observed for up to 12 months after cohort entry</a:t>
            </a:r>
          </a:p>
          <a:p>
            <a:r>
              <a:rPr lang="en-US" dirty="0">
                <a:latin typeface="Gill Sans MT" panose="020B0502020104020203" pitchFamily="34" charset="77"/>
              </a:rPr>
              <a:t>Modeled monthly counts of outcome events using </a:t>
            </a:r>
            <a:r>
              <a:rPr lang="en-US" b="1" u="sng" dirty="0">
                <a:latin typeface="Gill Sans MT" panose="020B0502020104020203" pitchFamily="34" charset="77"/>
              </a:rPr>
              <a:t>event history analysis </a:t>
            </a:r>
            <a:r>
              <a:rPr lang="en-US" dirty="0">
                <a:latin typeface="Gill Sans MT" panose="020B0502020104020203" pitchFamily="34" charset="77"/>
              </a:rPr>
              <a:t>with tapering status specified as a time-varying covariate</a:t>
            </a:r>
          </a:p>
          <a:p>
            <a:pPr marL="457200" lvl="1" indent="0">
              <a:buNone/>
            </a:pPr>
            <a:r>
              <a:rPr lang="en-US" dirty="0">
                <a:latin typeface="Gill Sans MT" panose="020B0502020104020203" pitchFamily="34" charset="77"/>
              </a:rPr>
              <a:t>1</a:t>
            </a:r>
            <a:r>
              <a:rPr lang="en-US" b="1" dirty="0">
                <a:latin typeface="Gill Sans MT" panose="020B0502020104020203" pitchFamily="34" charset="77"/>
              </a:rPr>
              <a:t>.  Opioid Overdose/Toxicity</a:t>
            </a:r>
            <a:r>
              <a:rPr lang="en-US" dirty="0">
                <a:latin typeface="Gill Sans MT" panose="020B0502020104020203" pitchFamily="34" charset="77"/>
              </a:rPr>
              <a:t>:  </a:t>
            </a:r>
            <a:r>
              <a:rPr lang="en-US" dirty="0">
                <a:solidFill>
                  <a:schemeClr val="tx1"/>
                </a:solidFill>
                <a:latin typeface="Gill Sans MT" panose="020B0502020104020203" pitchFamily="34" charset="77"/>
              </a:rPr>
              <a:t>Any hospitalization or ED visit for opioid overdose during the 12 month follow up</a:t>
            </a:r>
            <a:endParaRPr lang="en-US" dirty="0">
              <a:latin typeface="Gill Sans MT" panose="020B0502020104020203" pitchFamily="34" charset="77"/>
            </a:endParaRPr>
          </a:p>
          <a:p>
            <a:pPr marL="457200" lvl="1" indent="0">
              <a:buNone/>
            </a:pPr>
            <a:r>
              <a:rPr lang="en-US" b="1" dirty="0">
                <a:latin typeface="Gill Sans MT" panose="020B0502020104020203" pitchFamily="34" charset="77"/>
              </a:rPr>
              <a:t>2.  Depression/Anxiety/Suicide Event</a:t>
            </a:r>
            <a:r>
              <a:rPr lang="en-US" dirty="0">
                <a:latin typeface="Gill Sans MT" panose="020B0502020104020203" pitchFamily="34" charset="77"/>
              </a:rPr>
              <a:t>:  </a:t>
            </a:r>
            <a:r>
              <a:rPr lang="en-US" dirty="0">
                <a:solidFill>
                  <a:schemeClr val="tx1"/>
                </a:solidFill>
                <a:latin typeface="Gill Sans MT" panose="020B0502020104020203" pitchFamily="34" charset="77"/>
              </a:rPr>
              <a:t>Any hospitalization or ED visit for depression, anxiety, or suicidality during the 12 month follow up period</a:t>
            </a:r>
            <a:endParaRPr lang="en-US" dirty="0">
              <a:latin typeface="Gill Sans MT" panose="020B0502020104020203" pitchFamily="34" charset="77"/>
            </a:endParaRPr>
          </a:p>
          <a:p>
            <a:r>
              <a:rPr lang="en-US" dirty="0">
                <a:latin typeface="Gill Sans MT" panose="020B0502020104020203" pitchFamily="34" charset="77"/>
              </a:rPr>
              <a:t>Negative binomial regression to estimate </a:t>
            </a:r>
            <a:r>
              <a:rPr lang="en-US" b="1" dirty="0">
                <a:latin typeface="Gill Sans MT" panose="020B0502020104020203" pitchFamily="34" charset="77"/>
              </a:rPr>
              <a:t>adjusted incidence rate ratios and rate differences by tapering status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E434F75-C8C1-204C-BB2B-DCE1A8B2A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173645"/>
              </p:ext>
            </p:extLst>
          </p:nvPr>
        </p:nvGraphicFramePr>
        <p:xfrm>
          <a:off x="785353" y="1043248"/>
          <a:ext cx="10236431" cy="5066743"/>
        </p:xfrm>
        <a:graphic>
          <a:graphicData uri="http://schemas.openxmlformats.org/drawingml/2006/table">
            <a:tbl>
              <a:tblPr firstRow="1" firstCol="1" bandRow="1"/>
              <a:tblGrid>
                <a:gridCol w="1481404">
                  <a:extLst>
                    <a:ext uri="{9D8B030D-6E8A-4147-A177-3AD203B41FA5}">
                      <a16:colId xmlns:a16="http://schemas.microsoft.com/office/drawing/2014/main" val="4142682868"/>
                    </a:ext>
                  </a:extLst>
                </a:gridCol>
                <a:gridCol w="1811168">
                  <a:extLst>
                    <a:ext uri="{9D8B030D-6E8A-4147-A177-3AD203B41FA5}">
                      <a16:colId xmlns:a16="http://schemas.microsoft.com/office/drawing/2014/main" val="2795183168"/>
                    </a:ext>
                  </a:extLst>
                </a:gridCol>
                <a:gridCol w="1713419">
                  <a:extLst>
                    <a:ext uri="{9D8B030D-6E8A-4147-A177-3AD203B41FA5}">
                      <a16:colId xmlns:a16="http://schemas.microsoft.com/office/drawing/2014/main" val="1078050352"/>
                    </a:ext>
                  </a:extLst>
                </a:gridCol>
                <a:gridCol w="1623240">
                  <a:extLst>
                    <a:ext uri="{9D8B030D-6E8A-4147-A177-3AD203B41FA5}">
                      <a16:colId xmlns:a16="http://schemas.microsoft.com/office/drawing/2014/main" val="3481905720"/>
                    </a:ext>
                  </a:extLst>
                </a:gridCol>
                <a:gridCol w="1803600">
                  <a:extLst>
                    <a:ext uri="{9D8B030D-6E8A-4147-A177-3AD203B41FA5}">
                      <a16:colId xmlns:a16="http://schemas.microsoft.com/office/drawing/2014/main" val="3772395229"/>
                    </a:ext>
                  </a:extLst>
                </a:gridCol>
                <a:gridCol w="1803600">
                  <a:extLst>
                    <a:ext uri="{9D8B030D-6E8A-4147-A177-3AD203B41FA5}">
                      <a16:colId xmlns:a16="http://schemas.microsoft.com/office/drawing/2014/main" val="292109324"/>
                    </a:ext>
                  </a:extLst>
                </a:gridCol>
              </a:tblGrid>
              <a:tr h="509333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Emergency or hospital events by diagnosis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Patients by Tapering Status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Adjusted IRR*, Tapered vs. Not (95% CI)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9410520"/>
                  </a:ext>
                </a:extLst>
              </a:tr>
              <a:tr h="12806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 Tapered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(N=84,517 persons; 74,326 person-years of follow-up 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Tapered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(N=29,101 persons; 26,731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person-years of follow-up 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380336"/>
                  </a:ext>
                </a:extLst>
              </a:tr>
              <a:tr h="9681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Unadjusted IR per 1000 </a:t>
                      </a:r>
                      <a:r>
                        <a:rPr lang="en-US" sz="18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py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(95% CI)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Adjusted IR per 1000 </a:t>
                      </a:r>
                      <a:r>
                        <a:rPr lang="en-US" sz="18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(95% CI)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Unadjusted IR per 1000 </a:t>
                      </a:r>
                      <a:r>
                        <a:rPr lang="en-US" sz="18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py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(95% CI)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Adjusted IR per 1000 </a:t>
                      </a:r>
                      <a:r>
                        <a:rPr lang="en-US" sz="18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(95% CI)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CD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055848"/>
                  </a:ext>
                </a:extLst>
              </a:tr>
              <a:tr h="9761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Overdose or Withdrawal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6.3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(6.0, 6.6)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(4.4, 4.9)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10.8 </a:t>
                      </a:r>
                      <a:endParaRPr lang="en-US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(9.9, 11.7)</a:t>
                      </a:r>
                      <a:endParaRPr lang="en-US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6.8</a:t>
                      </a:r>
                      <a:endParaRPr lang="en-US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(6.2, 7.4)</a:t>
                      </a:r>
                      <a:endParaRPr lang="en-US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1.48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(1.34-1.62)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913927"/>
                  </a:ext>
                </a:extLst>
              </a:tr>
              <a:tr h="11686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Depression, Anxiety, or Suicide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(4.2, 4.9)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(2.5, 3.0)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10.4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(9.1, 11.6)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5.4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(4.6, 6.1)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1.97 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(1.69-2.29)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595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5207699"/>
          </a:xfrm>
        </p:spPr>
        <p:txBody>
          <a:bodyPr/>
          <a:lstStyle/>
          <a:p>
            <a:endParaRPr lang="en-US" dirty="0">
              <a:latin typeface="Gill Sans MT" panose="020B0502020104020203" pitchFamily="34" charset="77"/>
            </a:endParaRPr>
          </a:p>
          <a:p>
            <a:r>
              <a:rPr lang="en-US" dirty="0">
                <a:latin typeface="Gill Sans MT" panose="020B0502020104020203" pitchFamily="34" charset="77"/>
              </a:rPr>
              <a:t>Patients on long-term, high-dose opioid therapy who undergo dose tapering have an </a:t>
            </a:r>
            <a:r>
              <a:rPr lang="en-US" b="1" dirty="0">
                <a:latin typeface="Gill Sans MT" panose="020B0502020104020203" pitchFamily="34" charset="77"/>
              </a:rPr>
              <a:t>increased risk of subsequent overdose and mental health crises</a:t>
            </a:r>
            <a:r>
              <a:rPr lang="en-US" dirty="0">
                <a:latin typeface="Gill Sans MT" panose="020B0502020104020203" pitchFamily="34" charset="77"/>
              </a:rPr>
              <a:t>​</a:t>
            </a:r>
          </a:p>
          <a:p>
            <a:r>
              <a:rPr lang="en-US" dirty="0">
                <a:latin typeface="Gill Sans MT" panose="020B0502020104020203" pitchFamily="34" charset="77"/>
              </a:rPr>
              <a:t>These </a:t>
            </a:r>
            <a:r>
              <a:rPr lang="en-US" b="1" dirty="0">
                <a:latin typeface="Gill Sans MT" panose="020B0502020104020203" pitchFamily="34" charset="77"/>
              </a:rPr>
              <a:t>risks are greater after faster dose reduction </a:t>
            </a:r>
            <a:r>
              <a:rPr lang="en-US" dirty="0">
                <a:latin typeface="Gill Sans MT" panose="020B0502020104020203" pitchFamily="34" charset="77"/>
              </a:rPr>
              <a:t>(higher Vmax)​ and for those at </a:t>
            </a:r>
            <a:r>
              <a:rPr lang="en-US" b="1" dirty="0">
                <a:latin typeface="Gill Sans MT" panose="020B0502020104020203" pitchFamily="34" charset="77"/>
              </a:rPr>
              <a:t>higher baseline dose</a:t>
            </a:r>
          </a:p>
          <a:p>
            <a:r>
              <a:rPr lang="en-US" dirty="0">
                <a:latin typeface="Gill Sans MT" panose="020B0502020104020203" pitchFamily="34" charset="77"/>
              </a:rPr>
              <a:t>Findings should inform much greater caution in opioid dose tapering among long-term patients, particularly among those at the highest doses and with comorbidities that confer risk for adverse outcomes</a:t>
            </a:r>
            <a:endParaRPr lang="en-US" sz="4400" dirty="0">
              <a:latin typeface="Gill Sans MT" panose="020B050202010402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8490</TotalTime>
  <Words>471</Words>
  <Application>Microsoft Office PowerPoint</Application>
  <PresentationFormat>Widescreen</PresentationFormat>
  <Paragraphs>72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Gill Sans MT</vt:lpstr>
      <vt:lpstr>Times New Roman</vt:lpstr>
      <vt:lpstr>Trebuchet MS</vt:lpstr>
      <vt:lpstr>Office Theme</vt:lpstr>
      <vt:lpstr>The Research Question</vt:lpstr>
      <vt:lpstr>Research Design and Method</vt:lpstr>
      <vt:lpstr>What the Research Found</vt:lpstr>
      <vt:lpstr>What this means for Clinical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STFM8</cp:lastModifiedBy>
  <cp:revision>3</cp:revision>
  <dcterms:created xsi:type="dcterms:W3CDTF">2019-02-14T16:03:51Z</dcterms:created>
  <dcterms:modified xsi:type="dcterms:W3CDTF">2021-03-18T19:41:10Z</dcterms:modified>
</cp:coreProperties>
</file>