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0"/>
    <p:restoredTop sz="94629"/>
  </p:normalViewPr>
  <p:slideViewPr>
    <p:cSldViewPr snapToGrid="0" snapToObjects="1">
      <p:cViewPr varScale="1">
        <p:scale>
          <a:sx n="72" d="100"/>
          <a:sy n="72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hearmyvoicenow.org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honline.org/article/S1054-139X(20)30463-8/fulltex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p.org/en-us/advocacy-and-policy/aap-health-initiatives/Mental-Health/Documents/MH_ScreeningChart.pdf" TargetMode="External"/><Relationship Id="rId2" Type="http://schemas.openxmlformats.org/officeDocument/2006/relationships/hyperlink" Target="https://frac.org/wp-content/uploads/frac-aap-toolkit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aacap.org/AACAP/Families_and_Youth/Resource_Libraries/covid-19/resources_helping_kids_parents_cope.aspx#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endParaRPr lang="en-US" sz="2600" dirty="0"/>
          </a:p>
          <a:p>
            <a:r>
              <a:rPr lang="en-US" sz="2600" dirty="0"/>
              <a:t>Youth are experiencing significant negative impacts during the COVID-19 pandemic including education interruption, job loss, and food/housing instability</a:t>
            </a:r>
          </a:p>
          <a:p>
            <a:r>
              <a:rPr lang="en-US" sz="2600" dirty="0"/>
              <a:t>Understanding youth experiences are important in developing and implementing effective programs that address their needs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latin typeface="+mj-lt"/>
              </a:rPr>
              <a:t>We aimed to assess the needs and coping strategies employed by youth during COVID-19 by asking a diverse sample of U.S. youth about their experiences.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819"/>
            <a:ext cx="10515600" cy="5043107"/>
          </a:xfrm>
        </p:spPr>
        <p:txBody>
          <a:bodyPr/>
          <a:lstStyle/>
          <a:p>
            <a:r>
              <a:rPr lang="en-US" sz="2600" dirty="0"/>
              <a:t>Participants: </a:t>
            </a:r>
            <a:r>
              <a:rPr lang="en-US" sz="2600" dirty="0">
                <a:hlinkClick r:id="rId2"/>
              </a:rPr>
              <a:t>MyVoice</a:t>
            </a:r>
            <a:r>
              <a:rPr lang="en-US" sz="2600" dirty="0"/>
              <a:t> national cohort of youth</a:t>
            </a:r>
          </a:p>
          <a:p>
            <a:pPr lvl="1"/>
            <a:r>
              <a:rPr lang="en-US" sz="2200" dirty="0"/>
              <a:t>Age 14-24 from across the United States recruited via social media</a:t>
            </a:r>
          </a:p>
          <a:p>
            <a:r>
              <a:rPr lang="en-US" sz="2600" dirty="0"/>
              <a:t>Questions posed on March 20, 2020 via text message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What resources do you need right now? Are you able to get them?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How have you been dealing with the impact of the coronavirus pandemic on your life?</a:t>
            </a:r>
          </a:p>
          <a:p>
            <a:r>
              <a:rPr lang="en-US" sz="2600" dirty="0"/>
              <a:t>Codebook developed using thematic analysis for open-ended text message responses by 2 independent coders</a:t>
            </a:r>
          </a:p>
          <a:p>
            <a:r>
              <a:rPr lang="en-US" sz="2600" dirty="0"/>
              <a:t>Descriptive statistics calculated for demographic data and code frequencies</a:t>
            </a:r>
          </a:p>
        </p:txBody>
      </p:sp>
      <p:pic>
        <p:nvPicPr>
          <p:cNvPr id="4" name="Picture 4" descr="https://dl.boxcloud.com/api/2.0/internal_files/221084428208/versions/233549950128/representations/png_paged_2048x2048/content/1.png?access_token=1!cYZgTYdbDp_yPgsMSGOi3IbFW3GQevqcvkoHAvjLaCmwyPdFZA_9Dq1kJc1yA3gcO-yFoAVacrqh-YzVa0ImhjS5Ij0Fma21z25Ge5QDn0oHwuMsFJOlx9JW1eYHJT2eUb0Rz28hAAfYduQ9MXIhzbQ-mkvs0lp2Vxr3c0Zrd6Zr0cZXSrHUl-4NMiOywN-pEi8QxDv7QfOKdPFKrEGzv90GRbn7G4J1652NJJvbAwPg6GLUNrdL4wl9QKUFNdFqHxksSUChWj__iMfHCa4x_E1kpTOviIkXBT4PDAOhol2R9beYYOGftwH_hbHYZEj_rd_q2xjNFQuqPUxPhD6H3ScwmIwaFdFn9k1XfNb_M4ZJJTH_w3ZvC28LgafJTVBkXNs9CMUEUnjketnq&amp;box_client_name=box-content-preview&amp;box_client_version=1.11.1">
            <a:extLst>
              <a:ext uri="{FF2B5EF4-FFF2-40B4-BE49-F238E27FC236}">
                <a16:creationId xmlns:a16="http://schemas.microsoft.com/office/drawing/2014/main" id="{4FDAEF46-AD32-4F82-817D-A14FF35D58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8" t="22109" r="6397" b="29258"/>
          <a:stretch/>
        </p:blipFill>
        <p:spPr bwMode="auto">
          <a:xfrm>
            <a:off x="8384385" y="5442790"/>
            <a:ext cx="370332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r>
              <a:rPr lang="en-US" sz="2600" dirty="0">
                <a:hlinkClick r:id="rId2"/>
              </a:rPr>
              <a:t>Data collected</a:t>
            </a:r>
            <a:r>
              <a:rPr lang="en-US" sz="2600" dirty="0"/>
              <a:t> from 950 participants (90.9% response rate)</a:t>
            </a:r>
          </a:p>
          <a:p>
            <a:r>
              <a:rPr lang="en-US" sz="2600" dirty="0"/>
              <a:t>Youth face diverse needs and some are unable to obtain necessary resources</a:t>
            </a:r>
          </a:p>
          <a:p>
            <a:pPr lvl="1"/>
            <a:r>
              <a:rPr lang="en-US" sz="2200" dirty="0"/>
              <a:t>Approximately 1/3</a:t>
            </a:r>
            <a:r>
              <a:rPr lang="en-US" sz="2200" baseline="30000" dirty="0"/>
              <a:t>rd</a:t>
            </a:r>
            <a:r>
              <a:rPr lang="en-US" sz="2200" dirty="0"/>
              <a:t> reported unavailable resources including food or water, household supplies, cleaning supplies, and money or work</a:t>
            </a:r>
          </a:p>
          <a:p>
            <a:r>
              <a:rPr lang="en-US" sz="2600" dirty="0"/>
              <a:t>Many are experiencing negative emotions including depression, anxiety, and anger, with fewer mentioning indifference or feeling positive</a:t>
            </a:r>
          </a:p>
          <a:p>
            <a:r>
              <a:rPr lang="en-US" sz="2600" dirty="0"/>
              <a:t>Youth reported a wide range of coping strategies to handle stressors including practicing prevention strategies, staying connected, staying positive, distraction, and doing school work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2821"/>
            <a:ext cx="10515600" cy="5207699"/>
          </a:xfrm>
        </p:spPr>
        <p:txBody>
          <a:bodyPr/>
          <a:lstStyle/>
          <a:p>
            <a:r>
              <a:rPr lang="en-US" dirty="0"/>
              <a:t>Continued outreach efforts should specifically consider youth needs including:</a:t>
            </a:r>
          </a:p>
          <a:p>
            <a:pPr lvl="1"/>
            <a:r>
              <a:rPr lang="en-US" dirty="0"/>
              <a:t>Day-to-day essentials</a:t>
            </a:r>
          </a:p>
          <a:p>
            <a:pPr lvl="1"/>
            <a:r>
              <a:rPr lang="en-US" dirty="0"/>
              <a:t>Internet access for safe socialization, education, and work</a:t>
            </a:r>
          </a:p>
          <a:p>
            <a:pPr lvl="1"/>
            <a:r>
              <a:rPr lang="en-US" dirty="0"/>
              <a:t>Emotional support and care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Healthcare providers can support youth by:</a:t>
            </a:r>
          </a:p>
          <a:p>
            <a:pPr lvl="1"/>
            <a:r>
              <a:rPr lang="en-US" dirty="0"/>
              <a:t>Asking about essential needs and sharing relevant </a:t>
            </a:r>
            <a:r>
              <a:rPr lang="en-US" dirty="0">
                <a:hlinkClick r:id="rId2"/>
              </a:rPr>
              <a:t>resources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Assessing mental health </a:t>
            </a:r>
            <a:r>
              <a:rPr lang="en-US" dirty="0">
                <a:hlinkClick r:id="rId3"/>
              </a:rPr>
              <a:t>status</a:t>
            </a:r>
            <a:endParaRPr lang="en-US" dirty="0"/>
          </a:p>
          <a:p>
            <a:pPr lvl="1"/>
            <a:r>
              <a:rPr lang="en-US" dirty="0"/>
              <a:t>Discussing safe </a:t>
            </a:r>
            <a:r>
              <a:rPr lang="en-US" dirty="0">
                <a:hlinkClick r:id="rId4"/>
              </a:rPr>
              <a:t>coping</a:t>
            </a:r>
            <a:r>
              <a:rPr lang="en-US" dirty="0"/>
              <a:t> strategies and efforts</a:t>
            </a:r>
          </a:p>
          <a:p>
            <a:pPr lvl="1"/>
            <a:r>
              <a:rPr lang="en-US" dirty="0"/>
              <a:t>Encouraging engagement in school, work, and social connection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1404</TotalTime>
  <Words>314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Office Theme</vt:lpstr>
      <vt:lpstr>The Research Question</vt:lpstr>
      <vt:lpstr>Research Design and Method</vt:lpstr>
      <vt:lpstr>Findings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STFM8</cp:lastModifiedBy>
  <cp:revision>17</cp:revision>
  <dcterms:created xsi:type="dcterms:W3CDTF">2019-02-14T16:03:51Z</dcterms:created>
  <dcterms:modified xsi:type="dcterms:W3CDTF">2021-03-17T17:34:56Z</dcterms:modified>
</cp:coreProperties>
</file>