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8" r:id="rId2"/>
    <p:sldId id="263" r:id="rId3"/>
    <p:sldId id="261" r:id="rId4"/>
    <p:sldId id="26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79BD"/>
    <a:srgbClr val="FBC5B5"/>
    <a:srgbClr val="EEA121"/>
    <a:srgbClr val="1B35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0"/>
    <p:restoredTop sz="94629"/>
  </p:normalViewPr>
  <p:slideViewPr>
    <p:cSldViewPr snapToGrid="0" snapToObjects="1">
      <p:cViewPr varScale="1">
        <p:scale>
          <a:sx n="72" d="100"/>
          <a:sy n="72" d="100"/>
        </p:scale>
        <p:origin x="78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072432-5AC1-4204-9C73-86386582A532}" type="datetimeFigureOut">
              <a:rPr lang="fr-CH" smtClean="0"/>
              <a:t>17.03.2021</a:t>
            </a:fld>
            <a:endParaRPr lang="fr-CH"/>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H"/>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H"/>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BF3ECB-8331-4FB9-A691-AFA2793D2390}" type="slidenum">
              <a:rPr lang="fr-CH" smtClean="0"/>
              <a:t>‹#›</a:t>
            </a:fld>
            <a:endParaRPr lang="fr-CH"/>
          </a:p>
        </p:txBody>
      </p:sp>
    </p:spTree>
    <p:extLst>
      <p:ext uri="{BB962C8B-B14F-4D97-AF65-F5344CB8AC3E}">
        <p14:creationId xmlns:p14="http://schemas.microsoft.com/office/powerpoint/2010/main" val="15002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5943925-C973-3142-89C9-7FBD23CD6412}"/>
              </a:ext>
            </a:extLst>
          </p:cNvPr>
          <p:cNvPicPr>
            <a:picLocks noChangeAspect="1"/>
          </p:cNvPicPr>
          <p:nvPr userDrawn="1"/>
        </p:nvPicPr>
        <p:blipFill>
          <a:blip r:embed="rId2"/>
          <a:stretch>
            <a:fillRect/>
          </a:stretch>
        </p:blipFill>
        <p:spPr>
          <a:xfrm>
            <a:off x="0" y="11575"/>
            <a:ext cx="12187160" cy="6856149"/>
          </a:xfrm>
          <a:prstGeom prst="rect">
            <a:avLst/>
          </a:prstGeom>
        </p:spPr>
      </p:pic>
    </p:spTree>
    <p:extLst>
      <p:ext uri="{BB962C8B-B14F-4D97-AF65-F5344CB8AC3E}">
        <p14:creationId xmlns:p14="http://schemas.microsoft.com/office/powerpoint/2010/main" val="3465778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le &amp; Authors">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F68EECA-6274-CA45-88F4-44C254ABAF26}"/>
              </a:ext>
            </a:extLst>
          </p:cNvPr>
          <p:cNvPicPr>
            <a:picLocks noChangeAspect="1"/>
          </p:cNvPicPr>
          <p:nvPr userDrawn="1"/>
        </p:nvPicPr>
        <p:blipFill>
          <a:blip r:embed="rId2"/>
          <a:stretch>
            <a:fillRect/>
          </a:stretch>
        </p:blipFill>
        <p:spPr>
          <a:xfrm>
            <a:off x="2661" y="11575"/>
            <a:ext cx="12189339" cy="6856149"/>
          </a:xfrm>
          <a:prstGeom prst="rect">
            <a:avLst/>
          </a:prstGeom>
        </p:spPr>
      </p:pic>
      <p:sp>
        <p:nvSpPr>
          <p:cNvPr id="2" name="Title 1">
            <a:extLst>
              <a:ext uri="{FF2B5EF4-FFF2-40B4-BE49-F238E27FC236}">
                <a16:creationId xmlns:a16="http://schemas.microsoft.com/office/drawing/2014/main" id="{523E62CC-5B40-6940-9DAC-87BD536F1B2E}"/>
              </a:ext>
            </a:extLst>
          </p:cNvPr>
          <p:cNvSpPr>
            <a:spLocks noGrp="1"/>
          </p:cNvSpPr>
          <p:nvPr>
            <p:ph type="title"/>
          </p:nvPr>
        </p:nvSpPr>
        <p:spPr>
          <a:xfrm>
            <a:off x="831850" y="1709738"/>
            <a:ext cx="10515600" cy="2852737"/>
          </a:xfrm>
          <a:prstGeom prst="rect">
            <a:avLst/>
          </a:prstGeom>
        </p:spPr>
        <p:txBody>
          <a:bodyPr anchor="b"/>
          <a:lstStyle>
            <a:lvl1pPr>
              <a:defRPr sz="6000">
                <a:solidFill>
                  <a:srgbClr val="4179BD"/>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ABF835-5CAD-1A43-9956-51DF8240D8E7}"/>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rgbClr val="EEA12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11093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EB2AD6A-8823-C247-99B6-AE2CEBD45B71}"/>
              </a:ext>
            </a:extLst>
          </p:cNvPr>
          <p:cNvPicPr>
            <a:picLocks noChangeAspect="1"/>
          </p:cNvPicPr>
          <p:nvPr userDrawn="1"/>
        </p:nvPicPr>
        <p:blipFill>
          <a:blip r:embed="rId2"/>
          <a:stretch>
            <a:fillRect/>
          </a:stretch>
        </p:blipFill>
        <p:spPr>
          <a:xfrm>
            <a:off x="-8914" y="11575"/>
            <a:ext cx="12189339" cy="6856149"/>
          </a:xfrm>
          <a:prstGeom prst="rect">
            <a:avLst/>
          </a:prstGeom>
        </p:spPr>
      </p:pic>
      <p:sp>
        <p:nvSpPr>
          <p:cNvPr id="2" name="Title 1">
            <a:extLst>
              <a:ext uri="{FF2B5EF4-FFF2-40B4-BE49-F238E27FC236}">
                <a16:creationId xmlns:a16="http://schemas.microsoft.com/office/drawing/2014/main" id="{FE42C82D-6602-C34E-A05E-82E313AA93F9}"/>
              </a:ext>
            </a:extLst>
          </p:cNvPr>
          <p:cNvSpPr>
            <a:spLocks noGrp="1"/>
          </p:cNvSpPr>
          <p:nvPr>
            <p:ph type="title"/>
          </p:nvPr>
        </p:nvSpPr>
        <p:spPr>
          <a:xfrm>
            <a:off x="838200" y="365125"/>
            <a:ext cx="10515600" cy="1325563"/>
          </a:xfrm>
          <a:prstGeom prst="rect">
            <a:avLst/>
          </a:prstGeom>
        </p:spPr>
        <p:txBody>
          <a:bodyPr/>
          <a:lstStyle>
            <a:lvl1pPr>
              <a:defRPr>
                <a:solidFill>
                  <a:srgbClr val="4179BD"/>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AC8B36B-561E-D247-B052-4329EFAE6C93}"/>
              </a:ext>
            </a:extLst>
          </p:cNvPr>
          <p:cNvSpPr>
            <a:spLocks noGrp="1"/>
          </p:cNvSpPr>
          <p:nvPr>
            <p:ph idx="1"/>
          </p:nvPr>
        </p:nvSpPr>
        <p:spPr>
          <a:xfrm>
            <a:off x="838200" y="1825625"/>
            <a:ext cx="10515600" cy="4351338"/>
          </a:xfrm>
          <a:prstGeom prst="rect">
            <a:avLst/>
          </a:prstGeom>
        </p:spPr>
        <p:txBody>
          <a:bodyPr/>
          <a:lstStyle>
            <a:lvl1pPr>
              <a:defRPr>
                <a:solidFill>
                  <a:srgbClr val="1B3555"/>
                </a:solidFill>
              </a:defRPr>
            </a:lvl1pPr>
            <a:lvl2pPr>
              <a:defRPr>
                <a:solidFill>
                  <a:srgbClr val="EEA121"/>
                </a:solidFill>
              </a:defRPr>
            </a:lvl2pPr>
            <a:lvl3pPr>
              <a:defRPr>
                <a:solidFill>
                  <a:srgbClr val="FBC5B5"/>
                </a:solidFill>
              </a:defRPr>
            </a:lvl3pPr>
            <a:lvl4pPr>
              <a:defRPr>
                <a:solidFill>
                  <a:srgbClr val="4179BD"/>
                </a:solidFill>
              </a:defRPr>
            </a:lvl4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529240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5943925-C973-3142-89C9-7FBD23CD6412}"/>
              </a:ext>
            </a:extLst>
          </p:cNvPr>
          <p:cNvPicPr>
            <a:picLocks noChangeAspect="1"/>
          </p:cNvPicPr>
          <p:nvPr userDrawn="1"/>
        </p:nvPicPr>
        <p:blipFill>
          <a:blip r:embed="rId2"/>
          <a:stretch>
            <a:fillRect/>
          </a:stretch>
        </p:blipFill>
        <p:spPr>
          <a:xfrm>
            <a:off x="2661" y="11575"/>
            <a:ext cx="12189339" cy="6856149"/>
          </a:xfrm>
          <a:prstGeom prst="rect">
            <a:avLst/>
          </a:prstGeom>
        </p:spPr>
      </p:pic>
    </p:spTree>
    <p:extLst>
      <p:ext uri="{BB962C8B-B14F-4D97-AF65-F5344CB8AC3E}">
        <p14:creationId xmlns:p14="http://schemas.microsoft.com/office/powerpoint/2010/main" val="21280570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281555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0"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98E8A-B3E6-294D-9514-5C6EEE417EBD}"/>
              </a:ext>
            </a:extLst>
          </p:cNvPr>
          <p:cNvSpPr>
            <a:spLocks noGrp="1"/>
          </p:cNvSpPr>
          <p:nvPr>
            <p:ph type="title"/>
          </p:nvPr>
        </p:nvSpPr>
        <p:spPr>
          <a:xfrm>
            <a:off x="838200" y="365125"/>
            <a:ext cx="10515600" cy="732155"/>
          </a:xfrm>
        </p:spPr>
        <p:txBody>
          <a:bodyPr/>
          <a:lstStyle/>
          <a:p>
            <a:r>
              <a:rPr lang="en-US" dirty="0"/>
              <a:t>The Research Question</a:t>
            </a:r>
          </a:p>
        </p:txBody>
      </p:sp>
      <p:sp>
        <p:nvSpPr>
          <p:cNvPr id="3" name="Content Placeholder 2">
            <a:extLst>
              <a:ext uri="{FF2B5EF4-FFF2-40B4-BE49-F238E27FC236}">
                <a16:creationId xmlns:a16="http://schemas.microsoft.com/office/drawing/2014/main" id="{4D6F2B13-E236-6F49-A2E7-6713D570B2BC}"/>
              </a:ext>
            </a:extLst>
          </p:cNvPr>
          <p:cNvSpPr>
            <a:spLocks noGrp="1"/>
          </p:cNvSpPr>
          <p:nvPr>
            <p:ph idx="1"/>
          </p:nvPr>
        </p:nvSpPr>
        <p:spPr>
          <a:xfrm>
            <a:off x="838200" y="1097280"/>
            <a:ext cx="10515600" cy="5079683"/>
          </a:xfrm>
        </p:spPr>
        <p:txBody>
          <a:bodyPr/>
          <a:lstStyle/>
          <a:p>
            <a:r>
              <a:rPr lang="en-GB" dirty="0"/>
              <a:t>Does the systematic use of a brief geriatric evaluation, specifically designed for GPs and consisting of a brief assessment of the most relevant geriatric syndromes combined with management recommendations, slow down functional decline in older patients?</a:t>
            </a:r>
            <a:endParaRPr lang="fr-CH" dirty="0"/>
          </a:p>
          <a:p>
            <a:endParaRPr lang="en-US" dirty="0"/>
          </a:p>
        </p:txBody>
      </p:sp>
    </p:spTree>
    <p:extLst>
      <p:ext uri="{BB962C8B-B14F-4D97-AF65-F5344CB8AC3E}">
        <p14:creationId xmlns:p14="http://schemas.microsoft.com/office/powerpoint/2010/main" val="2332514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ectangle à coins arrondis 52"/>
          <p:cNvSpPr/>
          <p:nvPr/>
        </p:nvSpPr>
        <p:spPr>
          <a:xfrm>
            <a:off x="4906670" y="1372549"/>
            <a:ext cx="3809940" cy="26075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0" rtlCol="0" anchor="t" anchorCtr="0"/>
          <a:lstStyle/>
          <a:p>
            <a:pPr algn="ctr"/>
            <a:r>
              <a:rPr lang="fr-CH" dirty="0"/>
              <a:t>AGE intervention; </a:t>
            </a:r>
            <a:r>
              <a:rPr lang="fr-CH" dirty="0">
                <a:latin typeface="Trebuchet MS" panose="020B0603020202020204" pitchFamily="34" charset="0"/>
              </a:rPr>
              <a:t>n=23 FP</a:t>
            </a:r>
          </a:p>
          <a:p>
            <a:pPr algn="ctr"/>
            <a:endParaRPr lang="fr-CH" dirty="0"/>
          </a:p>
        </p:txBody>
      </p:sp>
      <p:sp>
        <p:nvSpPr>
          <p:cNvPr id="2" name="Title 1">
            <a:extLst>
              <a:ext uri="{FF2B5EF4-FFF2-40B4-BE49-F238E27FC236}">
                <a16:creationId xmlns:a16="http://schemas.microsoft.com/office/drawing/2014/main" id="{3CFF7C9D-3B7F-6D44-8591-C9B28E2F8EF5}"/>
              </a:ext>
            </a:extLst>
          </p:cNvPr>
          <p:cNvSpPr>
            <a:spLocks noGrp="1"/>
          </p:cNvSpPr>
          <p:nvPr>
            <p:ph type="title"/>
          </p:nvPr>
        </p:nvSpPr>
        <p:spPr>
          <a:xfrm>
            <a:off x="838200" y="365125"/>
            <a:ext cx="10515600" cy="768731"/>
          </a:xfrm>
        </p:spPr>
        <p:txBody>
          <a:bodyPr/>
          <a:lstStyle/>
          <a:p>
            <a:r>
              <a:rPr lang="en-US" dirty="0"/>
              <a:t>Research Design and Method</a:t>
            </a:r>
          </a:p>
        </p:txBody>
      </p:sp>
      <p:sp>
        <p:nvSpPr>
          <p:cNvPr id="15" name="Rectangle à coins arrondis 14"/>
          <p:cNvSpPr/>
          <p:nvPr/>
        </p:nvSpPr>
        <p:spPr>
          <a:xfrm>
            <a:off x="299919" y="3085361"/>
            <a:ext cx="1447545" cy="68466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400" dirty="0">
                <a:latin typeface="Trebuchet MS" panose="020B0603020202020204" pitchFamily="34" charset="0"/>
              </a:rPr>
              <a:t>46 </a:t>
            </a:r>
            <a:r>
              <a:rPr lang="fr-CH" sz="1400" dirty="0" err="1">
                <a:latin typeface="Trebuchet MS" panose="020B0603020202020204" pitchFamily="34" charset="0"/>
              </a:rPr>
              <a:t>family</a:t>
            </a:r>
            <a:r>
              <a:rPr lang="fr-CH" sz="1400" dirty="0">
                <a:latin typeface="Trebuchet MS" panose="020B0603020202020204" pitchFamily="34" charset="0"/>
              </a:rPr>
              <a:t> </a:t>
            </a:r>
            <a:r>
              <a:rPr lang="fr-CH" sz="1400" dirty="0" err="1">
                <a:latin typeface="Trebuchet MS" panose="020B0603020202020204" pitchFamily="34" charset="0"/>
              </a:rPr>
              <a:t>physicians</a:t>
            </a:r>
            <a:r>
              <a:rPr lang="fr-CH" sz="1400" dirty="0">
                <a:latin typeface="Trebuchet MS" panose="020B0603020202020204" pitchFamily="34" charset="0"/>
              </a:rPr>
              <a:t> (FP)</a:t>
            </a:r>
          </a:p>
        </p:txBody>
      </p:sp>
      <p:sp>
        <p:nvSpPr>
          <p:cNvPr id="16" name="Rectangle à coins arrondis 15"/>
          <p:cNvSpPr/>
          <p:nvPr/>
        </p:nvSpPr>
        <p:spPr>
          <a:xfrm>
            <a:off x="2156026" y="3095455"/>
            <a:ext cx="1464482" cy="68466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400" dirty="0">
                <a:latin typeface="Trebuchet MS" panose="020B0603020202020204" pitchFamily="34" charset="0"/>
              </a:rPr>
              <a:t>10 patients per FP</a:t>
            </a:r>
          </a:p>
        </p:txBody>
      </p:sp>
      <p:sp>
        <p:nvSpPr>
          <p:cNvPr id="18" name="Rectangle à coins arrondis 17"/>
          <p:cNvSpPr/>
          <p:nvPr/>
        </p:nvSpPr>
        <p:spPr>
          <a:xfrm>
            <a:off x="3831520" y="2930123"/>
            <a:ext cx="1087393" cy="93415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400" dirty="0">
                <a:solidFill>
                  <a:schemeClr val="tx1"/>
                </a:solidFill>
                <a:latin typeface="Trebuchet MS" panose="020B0603020202020204" pitchFamily="34" charset="0"/>
              </a:rPr>
              <a:t>FP randomisation</a:t>
            </a:r>
          </a:p>
        </p:txBody>
      </p:sp>
      <p:sp>
        <p:nvSpPr>
          <p:cNvPr id="21" name="Rectangle à coins arrondis 20"/>
          <p:cNvSpPr/>
          <p:nvPr/>
        </p:nvSpPr>
        <p:spPr>
          <a:xfrm>
            <a:off x="4906670" y="5260548"/>
            <a:ext cx="3759498" cy="68466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err="1">
                <a:latin typeface="Trebuchet MS" panose="020B0603020202020204" pitchFamily="34" charset="0"/>
              </a:rPr>
              <a:t>Usual</a:t>
            </a:r>
            <a:r>
              <a:rPr lang="fr-CH" dirty="0">
                <a:latin typeface="Trebuchet MS" panose="020B0603020202020204" pitchFamily="34" charset="0"/>
              </a:rPr>
              <a:t> care</a:t>
            </a:r>
          </a:p>
          <a:p>
            <a:pPr algn="ctr"/>
            <a:r>
              <a:rPr lang="fr-CH" dirty="0">
                <a:latin typeface="Trebuchet MS" panose="020B0603020202020204" pitchFamily="34" charset="0"/>
              </a:rPr>
              <a:t>n=23 FP</a:t>
            </a:r>
          </a:p>
        </p:txBody>
      </p:sp>
      <p:sp>
        <p:nvSpPr>
          <p:cNvPr id="22" name="ZoneTexte 21"/>
          <p:cNvSpPr txBox="1"/>
          <p:nvPr/>
        </p:nvSpPr>
        <p:spPr>
          <a:xfrm>
            <a:off x="-11776" y="5224040"/>
            <a:ext cx="4467890" cy="938719"/>
          </a:xfrm>
          <a:prstGeom prst="rect">
            <a:avLst/>
          </a:prstGeom>
          <a:noFill/>
        </p:spPr>
        <p:txBody>
          <a:bodyPr wrap="none" rtlCol="0">
            <a:spAutoFit/>
          </a:bodyPr>
          <a:lstStyle/>
          <a:p>
            <a:r>
              <a:rPr lang="fr-CH" sz="1100" dirty="0">
                <a:latin typeface="Trebuchet MS" panose="020B0603020202020204" pitchFamily="34" charset="0"/>
              </a:rPr>
              <a:t>AGE: Active </a:t>
            </a:r>
            <a:r>
              <a:rPr lang="fr-CH" sz="1100" dirty="0" err="1">
                <a:latin typeface="Trebuchet MS" panose="020B0603020202020204" pitchFamily="34" charset="0"/>
              </a:rPr>
              <a:t>geriatric</a:t>
            </a:r>
            <a:r>
              <a:rPr lang="fr-CH" sz="1100" dirty="0">
                <a:latin typeface="Trebuchet MS" panose="020B0603020202020204" pitchFamily="34" charset="0"/>
              </a:rPr>
              <a:t> </a:t>
            </a:r>
            <a:r>
              <a:rPr lang="fr-CH" sz="1100" dirty="0" err="1">
                <a:latin typeface="Trebuchet MS" panose="020B0603020202020204" pitchFamily="34" charset="0"/>
              </a:rPr>
              <a:t>evaluation</a:t>
            </a:r>
            <a:endParaRPr lang="fr-CH" sz="1100" dirty="0">
              <a:latin typeface="Trebuchet MS" panose="020B0603020202020204" pitchFamily="34" charset="0"/>
            </a:endParaRPr>
          </a:p>
          <a:p>
            <a:r>
              <a:rPr lang="en-US" sz="1100" dirty="0">
                <a:latin typeface="Trebuchet MS" panose="020B0603020202020204" pitchFamily="34" charset="0"/>
              </a:rPr>
              <a:t>ADL: basic Activities of Daily Living</a:t>
            </a:r>
          </a:p>
          <a:p>
            <a:r>
              <a:rPr lang="en-US" sz="1100" dirty="0">
                <a:latin typeface="Trebuchet MS" panose="020B0603020202020204" pitchFamily="34" charset="0"/>
              </a:rPr>
              <a:t>FP: family physician</a:t>
            </a:r>
          </a:p>
          <a:p>
            <a:r>
              <a:rPr lang="en-US" sz="1100" dirty="0">
                <a:latin typeface="Trebuchet MS" panose="020B0603020202020204" pitchFamily="34" charset="0"/>
              </a:rPr>
              <a:t>IADL: Instrumental Activities of Daily Living</a:t>
            </a:r>
          </a:p>
          <a:p>
            <a:r>
              <a:rPr lang="en-US" sz="1100" dirty="0">
                <a:latin typeface="Trebuchet MS" panose="020B0603020202020204" pitchFamily="34" charset="0"/>
              </a:rPr>
              <a:t>WHOQOL-OLD: WHO quality-of-life questionnaire – older individuals</a:t>
            </a:r>
          </a:p>
        </p:txBody>
      </p:sp>
      <p:sp>
        <p:nvSpPr>
          <p:cNvPr id="23" name="ZoneTexte 22"/>
          <p:cNvSpPr txBox="1"/>
          <p:nvPr/>
        </p:nvSpPr>
        <p:spPr>
          <a:xfrm>
            <a:off x="9500448" y="3858180"/>
            <a:ext cx="1661441" cy="646331"/>
          </a:xfrm>
          <a:prstGeom prst="rect">
            <a:avLst/>
          </a:prstGeom>
          <a:noFill/>
        </p:spPr>
        <p:txBody>
          <a:bodyPr wrap="square" rtlCol="0">
            <a:spAutoFit/>
          </a:bodyPr>
          <a:lstStyle/>
          <a:p>
            <a:pPr algn="ctr"/>
            <a:r>
              <a:rPr lang="fr-CH" sz="1200" dirty="0">
                <a:solidFill>
                  <a:schemeClr val="tx1"/>
                </a:solidFill>
                <a:latin typeface="Trebuchet MS" panose="020B0603020202020204" pitchFamily="34" charset="0"/>
                <a:ea typeface="+mn-ea"/>
                <a:cs typeface="+mn-cs"/>
              </a:rPr>
              <a:t>% IADL </a:t>
            </a:r>
            <a:r>
              <a:rPr lang="fr-CH" sz="1200" dirty="0" err="1">
                <a:solidFill>
                  <a:schemeClr val="tx1"/>
                </a:solidFill>
                <a:latin typeface="Trebuchet MS" panose="020B0603020202020204" pitchFamily="34" charset="0"/>
                <a:ea typeface="+mn-ea"/>
                <a:cs typeface="+mn-cs"/>
              </a:rPr>
              <a:t>loss</a:t>
            </a:r>
            <a:endParaRPr lang="fr-CH" sz="1200" dirty="0">
              <a:solidFill>
                <a:schemeClr val="tx1"/>
              </a:solidFill>
              <a:latin typeface="Trebuchet MS" panose="020B0603020202020204" pitchFamily="34" charset="0"/>
              <a:ea typeface="+mn-ea"/>
              <a:cs typeface="+mn-cs"/>
            </a:endParaRPr>
          </a:p>
          <a:p>
            <a:pPr algn="ctr"/>
            <a:r>
              <a:rPr lang="fr-CH" sz="1200" dirty="0">
                <a:solidFill>
                  <a:schemeClr val="tx1"/>
                </a:solidFill>
                <a:latin typeface="Trebuchet MS" panose="020B0603020202020204" pitchFamily="34" charset="0"/>
                <a:ea typeface="+mn-ea"/>
                <a:cs typeface="+mn-cs"/>
              </a:rPr>
              <a:t>% ADL </a:t>
            </a:r>
            <a:r>
              <a:rPr lang="fr-CH" sz="1200" dirty="0" err="1">
                <a:solidFill>
                  <a:schemeClr val="tx1"/>
                </a:solidFill>
                <a:latin typeface="Trebuchet MS" panose="020B0603020202020204" pitchFamily="34" charset="0"/>
                <a:ea typeface="+mn-ea"/>
                <a:cs typeface="+mn-cs"/>
              </a:rPr>
              <a:t>loss</a:t>
            </a:r>
            <a:r>
              <a:rPr lang="fr-CH" sz="1200" dirty="0">
                <a:solidFill>
                  <a:schemeClr val="tx1"/>
                </a:solidFill>
                <a:latin typeface="Trebuchet MS" panose="020B0603020202020204" pitchFamily="34" charset="0"/>
                <a:ea typeface="+mn-ea"/>
                <a:cs typeface="+mn-cs"/>
              </a:rPr>
              <a:t> </a:t>
            </a:r>
          </a:p>
          <a:p>
            <a:pPr algn="ctr"/>
            <a:r>
              <a:rPr lang="fr-CH" sz="1200" dirty="0">
                <a:solidFill>
                  <a:schemeClr val="tx1"/>
                </a:solidFill>
                <a:latin typeface="Trebuchet MS" panose="020B0603020202020204" pitchFamily="34" charset="0"/>
                <a:ea typeface="+mn-ea"/>
                <a:cs typeface="+mn-cs"/>
              </a:rPr>
              <a:t>WHOQOL-OLD score</a:t>
            </a:r>
          </a:p>
        </p:txBody>
      </p:sp>
      <p:sp>
        <p:nvSpPr>
          <p:cNvPr id="24" name="ZoneTexte 23"/>
          <p:cNvSpPr txBox="1"/>
          <p:nvPr/>
        </p:nvSpPr>
        <p:spPr>
          <a:xfrm>
            <a:off x="2151734" y="3804700"/>
            <a:ext cx="1353704" cy="646331"/>
          </a:xfrm>
          <a:prstGeom prst="rect">
            <a:avLst/>
          </a:prstGeom>
          <a:noFill/>
        </p:spPr>
        <p:txBody>
          <a:bodyPr wrap="none" rtlCol="0">
            <a:spAutoFit/>
          </a:bodyPr>
          <a:lstStyle/>
          <a:p>
            <a:pPr algn="ctr"/>
            <a:r>
              <a:rPr lang="fr-CH" sz="1200" dirty="0">
                <a:solidFill>
                  <a:schemeClr val="tx1"/>
                </a:solidFill>
                <a:latin typeface="Trebuchet MS" panose="020B0603020202020204" pitchFamily="34" charset="0"/>
                <a:ea typeface="+mn-ea"/>
                <a:cs typeface="+mn-cs"/>
              </a:rPr>
              <a:t>75+</a:t>
            </a:r>
          </a:p>
          <a:p>
            <a:pPr algn="ctr"/>
            <a:r>
              <a:rPr lang="fr-CH" sz="1200" dirty="0">
                <a:solidFill>
                  <a:schemeClr val="tx1"/>
                </a:solidFill>
                <a:latin typeface="Trebuchet MS" panose="020B0603020202020204" pitchFamily="34" charset="0"/>
                <a:ea typeface="+mn-ea"/>
                <a:cs typeface="+mn-cs"/>
              </a:rPr>
              <a:t>Home-</a:t>
            </a:r>
            <a:r>
              <a:rPr lang="fr-CH" sz="1200" dirty="0" err="1">
                <a:solidFill>
                  <a:schemeClr val="tx1"/>
                </a:solidFill>
                <a:latin typeface="Trebuchet MS" panose="020B0603020202020204" pitchFamily="34" charset="0"/>
                <a:ea typeface="+mn-ea"/>
                <a:cs typeface="+mn-cs"/>
              </a:rPr>
              <a:t>dwelling</a:t>
            </a:r>
            <a:endParaRPr lang="fr-CH" sz="1200" dirty="0">
              <a:solidFill>
                <a:schemeClr val="tx1"/>
              </a:solidFill>
              <a:latin typeface="Trebuchet MS" panose="020B0603020202020204" pitchFamily="34" charset="0"/>
              <a:ea typeface="+mn-ea"/>
              <a:cs typeface="+mn-cs"/>
            </a:endParaRPr>
          </a:p>
          <a:p>
            <a:pPr algn="ctr"/>
            <a:r>
              <a:rPr lang="fr-CH" sz="1200" dirty="0">
                <a:solidFill>
                  <a:schemeClr val="tx1"/>
                </a:solidFill>
                <a:latin typeface="Trebuchet MS" panose="020B0603020202020204" pitchFamily="34" charset="0"/>
                <a:ea typeface="+mn-ea"/>
                <a:cs typeface="+mn-cs"/>
              </a:rPr>
              <a:t>≥2x FP </a:t>
            </a:r>
            <a:r>
              <a:rPr lang="fr-CH" sz="1200" dirty="0" err="1">
                <a:solidFill>
                  <a:schemeClr val="tx1"/>
                </a:solidFill>
                <a:latin typeface="Trebuchet MS" panose="020B0603020202020204" pitchFamily="34" charset="0"/>
                <a:ea typeface="+mn-ea"/>
                <a:cs typeface="+mn-cs"/>
              </a:rPr>
              <a:t>prior</a:t>
            </a:r>
            <a:r>
              <a:rPr lang="fr-CH" sz="1200" dirty="0">
                <a:solidFill>
                  <a:schemeClr val="tx1"/>
                </a:solidFill>
                <a:latin typeface="Trebuchet MS" panose="020B0603020202020204" pitchFamily="34" charset="0"/>
                <a:ea typeface="+mn-ea"/>
                <a:cs typeface="+mn-cs"/>
              </a:rPr>
              <a:t> </a:t>
            </a:r>
            <a:r>
              <a:rPr lang="fr-CH" sz="1200" dirty="0" err="1">
                <a:solidFill>
                  <a:schemeClr val="tx1"/>
                </a:solidFill>
                <a:latin typeface="Trebuchet MS" panose="020B0603020202020204" pitchFamily="34" charset="0"/>
                <a:ea typeface="+mn-ea"/>
                <a:cs typeface="+mn-cs"/>
              </a:rPr>
              <a:t>year</a:t>
            </a:r>
            <a:endParaRPr lang="fr-CH" sz="1200" dirty="0">
              <a:solidFill>
                <a:schemeClr val="tx1"/>
              </a:solidFill>
              <a:latin typeface="Trebuchet MS" panose="020B0603020202020204" pitchFamily="34" charset="0"/>
              <a:ea typeface="+mn-ea"/>
              <a:cs typeface="+mn-cs"/>
            </a:endParaRPr>
          </a:p>
        </p:txBody>
      </p:sp>
      <p:sp>
        <p:nvSpPr>
          <p:cNvPr id="25" name="ZoneTexte 24"/>
          <p:cNvSpPr txBox="1"/>
          <p:nvPr/>
        </p:nvSpPr>
        <p:spPr>
          <a:xfrm>
            <a:off x="252391" y="3770022"/>
            <a:ext cx="1589859" cy="646331"/>
          </a:xfrm>
          <a:prstGeom prst="rect">
            <a:avLst/>
          </a:prstGeom>
          <a:noFill/>
        </p:spPr>
        <p:txBody>
          <a:bodyPr wrap="none" rtlCol="0">
            <a:spAutoFit/>
          </a:bodyPr>
          <a:lstStyle/>
          <a:p>
            <a:pPr algn="ctr"/>
            <a:r>
              <a:rPr lang="fr-CH" sz="1200" dirty="0">
                <a:solidFill>
                  <a:schemeClr val="tx1"/>
                </a:solidFill>
                <a:latin typeface="Trebuchet MS" panose="020B0603020202020204" pitchFamily="34" charset="0"/>
                <a:ea typeface="+mn-ea"/>
                <a:cs typeface="+mn-cs"/>
              </a:rPr>
              <a:t>Western </a:t>
            </a:r>
            <a:r>
              <a:rPr lang="fr-CH" sz="1200" dirty="0" err="1">
                <a:solidFill>
                  <a:schemeClr val="tx1"/>
                </a:solidFill>
                <a:latin typeface="Trebuchet MS" panose="020B0603020202020204" pitchFamily="34" charset="0"/>
                <a:ea typeface="+mn-ea"/>
                <a:cs typeface="+mn-cs"/>
              </a:rPr>
              <a:t>Switzerland</a:t>
            </a:r>
            <a:endParaRPr lang="fr-CH" sz="1200" dirty="0">
              <a:solidFill>
                <a:schemeClr val="tx1"/>
              </a:solidFill>
              <a:latin typeface="Trebuchet MS" panose="020B0603020202020204" pitchFamily="34" charset="0"/>
              <a:ea typeface="+mn-ea"/>
              <a:cs typeface="+mn-cs"/>
            </a:endParaRPr>
          </a:p>
          <a:p>
            <a:pPr algn="ctr"/>
            <a:r>
              <a:rPr lang="fr-CH" sz="1200" dirty="0">
                <a:solidFill>
                  <a:schemeClr val="tx1"/>
                </a:solidFill>
                <a:latin typeface="Trebuchet MS" panose="020B0603020202020204" pitchFamily="34" charset="0"/>
                <a:ea typeface="+mn-ea"/>
                <a:cs typeface="+mn-cs"/>
              </a:rPr>
              <a:t>FP ≥ 50%</a:t>
            </a:r>
          </a:p>
          <a:p>
            <a:pPr algn="ctr"/>
            <a:r>
              <a:rPr lang="fr-CH" sz="1200" dirty="0">
                <a:solidFill>
                  <a:schemeClr val="tx1"/>
                </a:solidFill>
                <a:latin typeface="Trebuchet MS" panose="020B0603020202020204" pitchFamily="34" charset="0"/>
                <a:ea typeface="+mn-ea"/>
                <a:cs typeface="+mn-cs"/>
              </a:rPr>
              <a:t>Non-</a:t>
            </a:r>
            <a:r>
              <a:rPr lang="fr-CH" sz="1200" dirty="0" err="1">
                <a:solidFill>
                  <a:schemeClr val="tx1"/>
                </a:solidFill>
                <a:latin typeface="Trebuchet MS" panose="020B0603020202020204" pitchFamily="34" charset="0"/>
                <a:ea typeface="+mn-ea"/>
                <a:cs typeface="+mn-cs"/>
              </a:rPr>
              <a:t>geriatrician</a:t>
            </a:r>
            <a:endParaRPr lang="fr-CH" sz="1200" dirty="0">
              <a:solidFill>
                <a:schemeClr val="tx1"/>
              </a:solidFill>
              <a:latin typeface="Trebuchet MS" panose="020B0603020202020204" pitchFamily="34" charset="0"/>
              <a:ea typeface="+mn-ea"/>
              <a:cs typeface="+mn-cs"/>
            </a:endParaRPr>
          </a:p>
        </p:txBody>
      </p:sp>
      <p:sp>
        <p:nvSpPr>
          <p:cNvPr id="26" name="ZoneTexte 25"/>
          <p:cNvSpPr txBox="1"/>
          <p:nvPr/>
        </p:nvSpPr>
        <p:spPr>
          <a:xfrm>
            <a:off x="4918913" y="4390932"/>
            <a:ext cx="680379" cy="307777"/>
          </a:xfrm>
          <a:prstGeom prst="rect">
            <a:avLst/>
          </a:prstGeom>
          <a:noFill/>
        </p:spPr>
        <p:txBody>
          <a:bodyPr wrap="none" rtlCol="0">
            <a:spAutoFit/>
          </a:bodyPr>
          <a:lstStyle/>
          <a:p>
            <a:r>
              <a:rPr lang="fr-CH" sz="1400" dirty="0" err="1">
                <a:solidFill>
                  <a:schemeClr val="tx1"/>
                </a:solidFill>
                <a:latin typeface="Trebuchet MS" panose="020B0603020202020204" pitchFamily="34" charset="0"/>
              </a:rPr>
              <a:t>Year</a:t>
            </a:r>
            <a:r>
              <a:rPr lang="fr-CH" sz="1400" dirty="0">
                <a:solidFill>
                  <a:schemeClr val="tx1"/>
                </a:solidFill>
                <a:latin typeface="Trebuchet MS" panose="020B0603020202020204" pitchFamily="34" charset="0"/>
              </a:rPr>
              <a:t> 0</a:t>
            </a:r>
          </a:p>
        </p:txBody>
      </p:sp>
      <p:sp>
        <p:nvSpPr>
          <p:cNvPr id="27" name="ZoneTexte 26"/>
          <p:cNvSpPr txBox="1"/>
          <p:nvPr/>
        </p:nvSpPr>
        <p:spPr>
          <a:xfrm>
            <a:off x="6572328" y="4357641"/>
            <a:ext cx="680379" cy="307777"/>
          </a:xfrm>
          <a:prstGeom prst="rect">
            <a:avLst/>
          </a:prstGeom>
          <a:noFill/>
        </p:spPr>
        <p:txBody>
          <a:bodyPr wrap="none" rtlCol="0">
            <a:spAutoFit/>
          </a:bodyPr>
          <a:lstStyle/>
          <a:p>
            <a:r>
              <a:rPr lang="fr-CH" sz="1400" dirty="0" err="1">
                <a:solidFill>
                  <a:schemeClr val="tx1"/>
                </a:solidFill>
                <a:latin typeface="Trebuchet MS" panose="020B0603020202020204" pitchFamily="34" charset="0"/>
              </a:rPr>
              <a:t>Year</a:t>
            </a:r>
            <a:r>
              <a:rPr lang="fr-CH" sz="1400" dirty="0">
                <a:solidFill>
                  <a:schemeClr val="tx1"/>
                </a:solidFill>
                <a:latin typeface="Trebuchet MS" panose="020B0603020202020204" pitchFamily="34" charset="0"/>
              </a:rPr>
              <a:t> 1</a:t>
            </a:r>
          </a:p>
        </p:txBody>
      </p:sp>
      <p:sp>
        <p:nvSpPr>
          <p:cNvPr id="28" name="ZoneTexte 27"/>
          <p:cNvSpPr txBox="1"/>
          <p:nvPr/>
        </p:nvSpPr>
        <p:spPr>
          <a:xfrm>
            <a:off x="8160190" y="4357641"/>
            <a:ext cx="680379" cy="307777"/>
          </a:xfrm>
          <a:prstGeom prst="rect">
            <a:avLst/>
          </a:prstGeom>
          <a:noFill/>
        </p:spPr>
        <p:txBody>
          <a:bodyPr wrap="none" rtlCol="0">
            <a:spAutoFit/>
          </a:bodyPr>
          <a:lstStyle/>
          <a:p>
            <a:r>
              <a:rPr lang="fr-CH" sz="1400" dirty="0" err="1">
                <a:solidFill>
                  <a:schemeClr val="tx1"/>
                </a:solidFill>
                <a:latin typeface="Trebuchet MS" panose="020B0603020202020204" pitchFamily="34" charset="0"/>
              </a:rPr>
              <a:t>Year</a:t>
            </a:r>
            <a:r>
              <a:rPr lang="fr-CH" sz="1400" dirty="0">
                <a:solidFill>
                  <a:schemeClr val="tx1"/>
                </a:solidFill>
                <a:latin typeface="Trebuchet MS" panose="020B0603020202020204" pitchFamily="34" charset="0"/>
              </a:rPr>
              <a:t> 2</a:t>
            </a:r>
          </a:p>
        </p:txBody>
      </p:sp>
      <p:sp>
        <p:nvSpPr>
          <p:cNvPr id="29" name="Flèche droite 28"/>
          <p:cNvSpPr/>
          <p:nvPr/>
        </p:nvSpPr>
        <p:spPr>
          <a:xfrm>
            <a:off x="1810906" y="3318876"/>
            <a:ext cx="288032" cy="216024"/>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CH" sz="2000">
              <a:latin typeface="Trebuchet MS" panose="020B0603020202020204" pitchFamily="34" charset="0"/>
            </a:endParaRPr>
          </a:p>
        </p:txBody>
      </p:sp>
      <p:sp>
        <p:nvSpPr>
          <p:cNvPr id="30" name="Flèche droite 29"/>
          <p:cNvSpPr/>
          <p:nvPr/>
        </p:nvSpPr>
        <p:spPr>
          <a:xfrm>
            <a:off x="3681507" y="3329773"/>
            <a:ext cx="288032" cy="216024"/>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CH" sz="2000">
              <a:latin typeface="Trebuchet MS" panose="020B0603020202020204" pitchFamily="34" charset="0"/>
            </a:endParaRPr>
          </a:p>
        </p:txBody>
      </p:sp>
      <p:sp>
        <p:nvSpPr>
          <p:cNvPr id="33" name="Flèche droite 32"/>
          <p:cNvSpPr/>
          <p:nvPr/>
        </p:nvSpPr>
        <p:spPr>
          <a:xfrm rot="19895978">
            <a:off x="4257584" y="2307382"/>
            <a:ext cx="516087" cy="26755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CH" sz="2000">
              <a:latin typeface="Trebuchet MS" panose="020B0603020202020204" pitchFamily="34" charset="0"/>
            </a:endParaRPr>
          </a:p>
        </p:txBody>
      </p:sp>
      <p:sp>
        <p:nvSpPr>
          <p:cNvPr id="34" name="Flèche droite 33"/>
          <p:cNvSpPr/>
          <p:nvPr/>
        </p:nvSpPr>
        <p:spPr>
          <a:xfrm rot="1871315">
            <a:off x="4198071" y="4790382"/>
            <a:ext cx="516087" cy="26755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CH" sz="2000">
              <a:latin typeface="Trebuchet MS" panose="020B0603020202020204" pitchFamily="34" charset="0"/>
            </a:endParaRPr>
          </a:p>
        </p:txBody>
      </p:sp>
      <p:pic>
        <p:nvPicPr>
          <p:cNvPr id="35" name="Image 34"/>
          <p:cNvPicPr>
            <a:picLocks noChangeAspect="1"/>
          </p:cNvPicPr>
          <p:nvPr/>
        </p:nvPicPr>
        <p:blipFill>
          <a:blip r:embed="rId2"/>
          <a:stretch>
            <a:fillRect/>
          </a:stretch>
        </p:blipFill>
        <p:spPr>
          <a:xfrm>
            <a:off x="5061923" y="4089104"/>
            <a:ext cx="380902" cy="380902"/>
          </a:xfrm>
          <a:prstGeom prst="rect">
            <a:avLst/>
          </a:prstGeom>
        </p:spPr>
      </p:pic>
      <p:pic>
        <p:nvPicPr>
          <p:cNvPr id="36" name="Image 35"/>
          <p:cNvPicPr>
            <a:picLocks noChangeAspect="1"/>
          </p:cNvPicPr>
          <p:nvPr/>
        </p:nvPicPr>
        <p:blipFill>
          <a:blip r:embed="rId2"/>
          <a:stretch>
            <a:fillRect/>
          </a:stretch>
        </p:blipFill>
        <p:spPr>
          <a:xfrm>
            <a:off x="6699212" y="4062678"/>
            <a:ext cx="380902" cy="380902"/>
          </a:xfrm>
          <a:prstGeom prst="rect">
            <a:avLst/>
          </a:prstGeom>
        </p:spPr>
      </p:pic>
      <p:pic>
        <p:nvPicPr>
          <p:cNvPr id="37" name="Image 36"/>
          <p:cNvPicPr>
            <a:picLocks noChangeAspect="1"/>
          </p:cNvPicPr>
          <p:nvPr/>
        </p:nvPicPr>
        <p:blipFill>
          <a:blip r:embed="rId2"/>
          <a:stretch>
            <a:fillRect/>
          </a:stretch>
        </p:blipFill>
        <p:spPr>
          <a:xfrm>
            <a:off x="8309168" y="4057023"/>
            <a:ext cx="380902" cy="380902"/>
          </a:xfrm>
          <a:prstGeom prst="rect">
            <a:avLst/>
          </a:prstGeom>
        </p:spPr>
      </p:pic>
      <p:pic>
        <p:nvPicPr>
          <p:cNvPr id="38" name="Image 37"/>
          <p:cNvPicPr>
            <a:picLocks noChangeAspect="1"/>
          </p:cNvPicPr>
          <p:nvPr/>
        </p:nvPicPr>
        <p:blipFill>
          <a:blip r:embed="rId3"/>
          <a:stretch>
            <a:fillRect/>
          </a:stretch>
        </p:blipFill>
        <p:spPr>
          <a:xfrm>
            <a:off x="5070282" y="4688109"/>
            <a:ext cx="389843" cy="389843"/>
          </a:xfrm>
          <a:prstGeom prst="rect">
            <a:avLst/>
          </a:prstGeom>
        </p:spPr>
      </p:pic>
      <p:pic>
        <p:nvPicPr>
          <p:cNvPr id="39" name="Image 38"/>
          <p:cNvPicPr>
            <a:picLocks noChangeAspect="1"/>
          </p:cNvPicPr>
          <p:nvPr/>
        </p:nvPicPr>
        <p:blipFill>
          <a:blip r:embed="rId3"/>
          <a:stretch>
            <a:fillRect/>
          </a:stretch>
        </p:blipFill>
        <p:spPr>
          <a:xfrm>
            <a:off x="6699212" y="4688108"/>
            <a:ext cx="389843" cy="389843"/>
          </a:xfrm>
          <a:prstGeom prst="rect">
            <a:avLst/>
          </a:prstGeom>
        </p:spPr>
      </p:pic>
      <p:pic>
        <p:nvPicPr>
          <p:cNvPr id="40" name="Image 39"/>
          <p:cNvPicPr>
            <a:picLocks noChangeAspect="1"/>
          </p:cNvPicPr>
          <p:nvPr/>
        </p:nvPicPr>
        <p:blipFill>
          <a:blip r:embed="rId3"/>
          <a:stretch>
            <a:fillRect/>
          </a:stretch>
        </p:blipFill>
        <p:spPr>
          <a:xfrm>
            <a:off x="8326690" y="4688108"/>
            <a:ext cx="389843" cy="389843"/>
          </a:xfrm>
          <a:prstGeom prst="rect">
            <a:avLst/>
          </a:prstGeom>
        </p:spPr>
      </p:pic>
      <p:sp>
        <p:nvSpPr>
          <p:cNvPr id="41" name="ZoneTexte 40"/>
          <p:cNvSpPr txBox="1"/>
          <p:nvPr/>
        </p:nvSpPr>
        <p:spPr>
          <a:xfrm>
            <a:off x="9440496" y="4590067"/>
            <a:ext cx="1801547" cy="461665"/>
          </a:xfrm>
          <a:prstGeom prst="rect">
            <a:avLst/>
          </a:prstGeom>
          <a:noFill/>
        </p:spPr>
        <p:txBody>
          <a:bodyPr wrap="square" rtlCol="0">
            <a:spAutoFit/>
          </a:bodyPr>
          <a:lstStyle/>
          <a:p>
            <a:pPr algn="ctr"/>
            <a:r>
              <a:rPr lang="fr-CH" sz="1200" dirty="0" err="1">
                <a:solidFill>
                  <a:schemeClr val="tx1"/>
                </a:solidFill>
                <a:latin typeface="Trebuchet MS" panose="020B0603020202020204" pitchFamily="34" charset="0"/>
                <a:ea typeface="+mn-ea"/>
                <a:cs typeface="+mn-cs"/>
              </a:rPr>
              <a:t>Medical</a:t>
            </a:r>
            <a:r>
              <a:rPr lang="fr-CH" sz="1200" dirty="0">
                <a:solidFill>
                  <a:schemeClr val="tx1"/>
                </a:solidFill>
                <a:latin typeface="Trebuchet MS" panose="020B0603020202020204" pitchFamily="34" charset="0"/>
                <a:ea typeface="+mn-ea"/>
                <a:cs typeface="+mn-cs"/>
              </a:rPr>
              <a:t> file:</a:t>
            </a:r>
          </a:p>
          <a:p>
            <a:pPr algn="ctr"/>
            <a:r>
              <a:rPr lang="fr-CH" sz="1200" dirty="0" err="1">
                <a:solidFill>
                  <a:schemeClr val="tx1"/>
                </a:solidFill>
                <a:latin typeface="Trebuchet MS" panose="020B0603020202020204" pitchFamily="34" charset="0"/>
                <a:ea typeface="+mn-ea"/>
                <a:cs typeface="+mn-cs"/>
              </a:rPr>
              <a:t>Health</a:t>
            </a:r>
            <a:r>
              <a:rPr lang="fr-CH" sz="1200" dirty="0">
                <a:solidFill>
                  <a:schemeClr val="tx1"/>
                </a:solidFill>
                <a:latin typeface="Trebuchet MS" panose="020B0603020202020204" pitchFamily="34" charset="0"/>
                <a:ea typeface="+mn-ea"/>
                <a:cs typeface="+mn-cs"/>
              </a:rPr>
              <a:t> care use</a:t>
            </a:r>
          </a:p>
        </p:txBody>
      </p:sp>
      <p:sp>
        <p:nvSpPr>
          <p:cNvPr id="43" name="Flèche droite 42"/>
          <p:cNvSpPr/>
          <p:nvPr/>
        </p:nvSpPr>
        <p:spPr>
          <a:xfrm>
            <a:off x="9130317" y="4374043"/>
            <a:ext cx="288032" cy="216024"/>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CH" sz="2000">
              <a:latin typeface="Trebuchet MS" panose="020B0603020202020204" pitchFamily="34" charset="0"/>
            </a:endParaRPr>
          </a:p>
        </p:txBody>
      </p:sp>
      <p:sp>
        <p:nvSpPr>
          <p:cNvPr id="44" name="ZoneTexte 43"/>
          <p:cNvSpPr txBox="1"/>
          <p:nvPr/>
        </p:nvSpPr>
        <p:spPr>
          <a:xfrm>
            <a:off x="9500449" y="3527955"/>
            <a:ext cx="1661441" cy="400110"/>
          </a:xfrm>
          <a:prstGeom prst="rect">
            <a:avLst/>
          </a:prstGeom>
          <a:noFill/>
        </p:spPr>
        <p:txBody>
          <a:bodyPr wrap="square" rtlCol="0">
            <a:spAutoFit/>
          </a:bodyPr>
          <a:lstStyle/>
          <a:p>
            <a:pPr algn="ctr"/>
            <a:r>
              <a:rPr lang="fr-CH" sz="2000" dirty="0">
                <a:solidFill>
                  <a:schemeClr val="tx1"/>
                </a:solidFill>
                <a:latin typeface="Trebuchet MS" panose="020B0603020202020204" pitchFamily="34" charset="0"/>
              </a:rPr>
              <a:t>OUTCOMES:</a:t>
            </a:r>
            <a:endParaRPr lang="fr-CH" sz="2000" dirty="0">
              <a:latin typeface="Trebuchet MS" panose="020B0603020202020204" pitchFamily="34" charset="0"/>
            </a:endParaRPr>
          </a:p>
        </p:txBody>
      </p:sp>
      <p:sp>
        <p:nvSpPr>
          <p:cNvPr id="45" name="Rectangle à coins arrondis 44"/>
          <p:cNvSpPr/>
          <p:nvPr/>
        </p:nvSpPr>
        <p:spPr>
          <a:xfrm>
            <a:off x="6868574" y="1892197"/>
            <a:ext cx="1659435" cy="1943295"/>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200" dirty="0"/>
              <a:t>Social </a:t>
            </a:r>
            <a:r>
              <a:rPr lang="fr-CH" sz="1200" dirty="0" err="1"/>
              <a:t>context</a:t>
            </a:r>
            <a:endParaRPr lang="fr-CH" sz="1200" dirty="0"/>
          </a:p>
          <a:p>
            <a:pPr algn="ctr"/>
            <a:r>
              <a:rPr lang="fr-CH" sz="1200" dirty="0" err="1"/>
              <a:t>Medication</a:t>
            </a:r>
            <a:endParaRPr lang="fr-CH" sz="1200" dirty="0"/>
          </a:p>
          <a:p>
            <a:pPr algn="ctr"/>
            <a:r>
              <a:rPr lang="fr-CH" sz="1200" dirty="0" err="1"/>
              <a:t>Prognosis</a:t>
            </a:r>
            <a:endParaRPr lang="fr-CH" sz="1200" dirty="0"/>
          </a:p>
          <a:p>
            <a:pPr algn="ctr"/>
            <a:r>
              <a:rPr lang="fr-CH" sz="1200" dirty="0"/>
              <a:t>Patient </a:t>
            </a:r>
            <a:r>
              <a:rPr lang="fr-CH" sz="1200" dirty="0" err="1"/>
              <a:t>preferences</a:t>
            </a:r>
            <a:endParaRPr lang="fr-CH" sz="1200" dirty="0"/>
          </a:p>
        </p:txBody>
      </p:sp>
      <p:graphicFrame>
        <p:nvGraphicFramePr>
          <p:cNvPr id="46" name="Tableau 45"/>
          <p:cNvGraphicFramePr>
            <a:graphicFrameLocks noGrp="1"/>
          </p:cNvGraphicFramePr>
          <p:nvPr>
            <p:extLst>
              <p:ext uri="{D42A27DB-BD31-4B8C-83A1-F6EECF244321}">
                <p14:modId xmlns:p14="http://schemas.microsoft.com/office/powerpoint/2010/main" val="2364739371"/>
              </p:ext>
            </p:extLst>
          </p:nvPr>
        </p:nvGraphicFramePr>
        <p:xfrm>
          <a:off x="5052023" y="1935653"/>
          <a:ext cx="1615694" cy="1899839"/>
        </p:xfrm>
        <a:graphic>
          <a:graphicData uri="http://schemas.openxmlformats.org/drawingml/2006/table">
            <a:tbl>
              <a:tblPr firstRow="1">
                <a:tableStyleId>{5C22544A-7EE6-4342-B048-85BDC9FD1C3A}</a:tableStyleId>
              </a:tblPr>
              <a:tblGrid>
                <a:gridCol w="1615694">
                  <a:extLst>
                    <a:ext uri="{9D8B030D-6E8A-4147-A177-3AD203B41FA5}">
                      <a16:colId xmlns:a16="http://schemas.microsoft.com/office/drawing/2014/main" val="2355997285"/>
                    </a:ext>
                  </a:extLst>
                </a:gridCol>
              </a:tblGrid>
              <a:tr h="126960">
                <a:tc>
                  <a:txBody>
                    <a:bodyPr/>
                    <a:lstStyle/>
                    <a:p>
                      <a:pPr algn="ctr">
                        <a:lnSpc>
                          <a:spcPct val="100000"/>
                        </a:lnSpc>
                        <a:spcAft>
                          <a:spcPts val="0"/>
                        </a:spcAft>
                      </a:pPr>
                      <a:r>
                        <a:rPr lang="fr-CH" sz="1200" dirty="0" err="1">
                          <a:effectLst/>
                        </a:rPr>
                        <a:t>Brief</a:t>
                      </a:r>
                      <a:r>
                        <a:rPr lang="fr-CH" sz="1200" dirty="0">
                          <a:effectLst/>
                        </a:rPr>
                        <a:t> </a:t>
                      </a:r>
                      <a:r>
                        <a:rPr lang="fr-CH" sz="1200" dirty="0" err="1">
                          <a:effectLst/>
                        </a:rPr>
                        <a:t>assessment</a:t>
                      </a:r>
                      <a:r>
                        <a:rPr lang="fr-CH" sz="1200" dirty="0">
                          <a:effectLst/>
                        </a:rPr>
                        <a:t> </a:t>
                      </a:r>
                      <a:r>
                        <a:rPr lang="fr-CH" sz="1200" dirty="0" err="1">
                          <a:effectLst/>
                        </a:rPr>
                        <a:t>tool</a:t>
                      </a:r>
                      <a:endParaRPr lang="fr-CH" sz="1200" dirty="0">
                        <a:effectLst/>
                        <a:latin typeface="+mn-lt"/>
                        <a:ea typeface="Tahoma" panose="020B0604030504040204" pitchFamily="34" charset="0"/>
                        <a:cs typeface="Tahoma" panose="020B0604030504040204" pitchFamily="34" charset="0"/>
                      </a:endParaRPr>
                    </a:p>
                  </a:txBody>
                  <a:tcPr marL="29718" marR="29718" marT="0" marB="0"/>
                </a:tc>
                <a:extLst>
                  <a:ext uri="{0D108BD9-81ED-4DB2-BD59-A6C34878D82A}">
                    <a16:rowId xmlns:a16="http://schemas.microsoft.com/office/drawing/2014/main" val="660961425"/>
                  </a:ext>
                </a:extLst>
              </a:tr>
              <a:tr h="126960">
                <a:tc>
                  <a:txBody>
                    <a:bodyPr/>
                    <a:lstStyle/>
                    <a:p>
                      <a:pPr algn="ctr">
                        <a:lnSpc>
                          <a:spcPct val="100000"/>
                        </a:lnSpc>
                        <a:spcAft>
                          <a:spcPts val="0"/>
                        </a:spcAft>
                      </a:pPr>
                      <a:r>
                        <a:rPr lang="en-US" sz="1200" dirty="0">
                          <a:effectLst/>
                        </a:rPr>
                        <a:t>Functional status</a:t>
                      </a:r>
                      <a:endParaRPr lang="fr-CH" sz="1400" dirty="0">
                        <a:effectLst/>
                        <a:latin typeface="+mn-lt"/>
                        <a:ea typeface="Tahoma" panose="020B0604030504040204" pitchFamily="34" charset="0"/>
                        <a:cs typeface="Tahoma" panose="020B0604030504040204" pitchFamily="34" charset="0"/>
                      </a:endParaRPr>
                    </a:p>
                  </a:txBody>
                  <a:tcPr marL="29718" marR="29718" marT="0" marB="0">
                    <a:solidFill>
                      <a:schemeClr val="accent1">
                        <a:lumMod val="40000"/>
                        <a:lumOff val="60000"/>
                      </a:schemeClr>
                    </a:solidFill>
                  </a:tcPr>
                </a:tc>
                <a:extLst>
                  <a:ext uri="{0D108BD9-81ED-4DB2-BD59-A6C34878D82A}">
                    <a16:rowId xmlns:a16="http://schemas.microsoft.com/office/drawing/2014/main" val="1169141785"/>
                  </a:ext>
                </a:extLst>
              </a:tr>
              <a:tr h="139335">
                <a:tc>
                  <a:txBody>
                    <a:bodyPr/>
                    <a:lstStyle/>
                    <a:p>
                      <a:pPr algn="ctr">
                        <a:lnSpc>
                          <a:spcPct val="100000"/>
                        </a:lnSpc>
                        <a:spcAft>
                          <a:spcPts val="0"/>
                        </a:spcAft>
                      </a:pPr>
                      <a:r>
                        <a:rPr lang="en-US" sz="1200" dirty="0">
                          <a:effectLst/>
                        </a:rPr>
                        <a:t>Cognition</a:t>
                      </a:r>
                      <a:endParaRPr lang="fr-CH" sz="1400" dirty="0">
                        <a:effectLst/>
                        <a:latin typeface="+mn-lt"/>
                        <a:ea typeface="Tahoma" panose="020B0604030504040204" pitchFamily="34" charset="0"/>
                        <a:cs typeface="Tahoma" panose="020B0604030504040204" pitchFamily="34" charset="0"/>
                      </a:endParaRPr>
                    </a:p>
                  </a:txBody>
                  <a:tcPr marL="29718" marR="29718" marT="0" marB="0">
                    <a:solidFill>
                      <a:schemeClr val="accent1">
                        <a:lumMod val="40000"/>
                        <a:lumOff val="60000"/>
                      </a:schemeClr>
                    </a:solidFill>
                  </a:tcPr>
                </a:tc>
                <a:extLst>
                  <a:ext uri="{0D108BD9-81ED-4DB2-BD59-A6C34878D82A}">
                    <a16:rowId xmlns:a16="http://schemas.microsoft.com/office/drawing/2014/main" val="46063185"/>
                  </a:ext>
                </a:extLst>
              </a:tr>
              <a:tr h="126960">
                <a:tc>
                  <a:txBody>
                    <a:bodyPr/>
                    <a:lstStyle/>
                    <a:p>
                      <a:pPr algn="ctr">
                        <a:lnSpc>
                          <a:spcPct val="100000"/>
                        </a:lnSpc>
                        <a:spcAft>
                          <a:spcPts val="0"/>
                        </a:spcAft>
                      </a:pPr>
                      <a:r>
                        <a:rPr lang="en-US" sz="1200" dirty="0">
                          <a:effectLst/>
                        </a:rPr>
                        <a:t>Mood</a:t>
                      </a:r>
                      <a:endParaRPr lang="fr-CH" sz="1400" dirty="0">
                        <a:effectLst/>
                        <a:latin typeface="+mn-lt"/>
                        <a:ea typeface="Tahoma" panose="020B0604030504040204" pitchFamily="34" charset="0"/>
                        <a:cs typeface="Tahoma" panose="020B0604030504040204" pitchFamily="34" charset="0"/>
                      </a:endParaRPr>
                    </a:p>
                  </a:txBody>
                  <a:tcPr marL="29718" marR="29718" marT="0" marB="0">
                    <a:solidFill>
                      <a:schemeClr val="accent1">
                        <a:lumMod val="40000"/>
                        <a:lumOff val="60000"/>
                      </a:schemeClr>
                    </a:solidFill>
                  </a:tcPr>
                </a:tc>
                <a:extLst>
                  <a:ext uri="{0D108BD9-81ED-4DB2-BD59-A6C34878D82A}">
                    <a16:rowId xmlns:a16="http://schemas.microsoft.com/office/drawing/2014/main" val="4134788339"/>
                  </a:ext>
                </a:extLst>
              </a:tr>
              <a:tr h="126960">
                <a:tc>
                  <a:txBody>
                    <a:bodyPr/>
                    <a:lstStyle/>
                    <a:p>
                      <a:pPr algn="ctr">
                        <a:lnSpc>
                          <a:spcPct val="100000"/>
                        </a:lnSpc>
                        <a:spcAft>
                          <a:spcPts val="0"/>
                        </a:spcAft>
                      </a:pPr>
                      <a:r>
                        <a:rPr lang="en-US" sz="1200" dirty="0">
                          <a:effectLst/>
                        </a:rPr>
                        <a:t>Urinary incontinence</a:t>
                      </a:r>
                      <a:endParaRPr lang="fr-CH" sz="1400" dirty="0">
                        <a:effectLst/>
                        <a:latin typeface="+mn-lt"/>
                        <a:ea typeface="Tahoma" panose="020B0604030504040204" pitchFamily="34" charset="0"/>
                        <a:cs typeface="Tahoma" panose="020B0604030504040204" pitchFamily="34" charset="0"/>
                      </a:endParaRPr>
                    </a:p>
                  </a:txBody>
                  <a:tcPr marL="29718" marR="29718" marT="0" marB="0">
                    <a:solidFill>
                      <a:schemeClr val="accent1">
                        <a:lumMod val="40000"/>
                        <a:lumOff val="60000"/>
                      </a:schemeClr>
                    </a:solidFill>
                  </a:tcPr>
                </a:tc>
                <a:extLst>
                  <a:ext uri="{0D108BD9-81ED-4DB2-BD59-A6C34878D82A}">
                    <a16:rowId xmlns:a16="http://schemas.microsoft.com/office/drawing/2014/main" val="857596202"/>
                  </a:ext>
                </a:extLst>
              </a:tr>
              <a:tr h="113965">
                <a:tc>
                  <a:txBody>
                    <a:bodyPr/>
                    <a:lstStyle/>
                    <a:p>
                      <a:pPr algn="ctr">
                        <a:lnSpc>
                          <a:spcPct val="100000"/>
                        </a:lnSpc>
                        <a:spcAft>
                          <a:spcPts val="0"/>
                        </a:spcAft>
                      </a:pPr>
                      <a:r>
                        <a:rPr lang="en-US" sz="1200" dirty="0">
                          <a:effectLst/>
                        </a:rPr>
                        <a:t>Falls / gait imbalance</a:t>
                      </a:r>
                      <a:endParaRPr lang="fr-CH" sz="1400" dirty="0">
                        <a:effectLst/>
                        <a:latin typeface="+mn-lt"/>
                        <a:ea typeface="Tahoma" panose="020B0604030504040204" pitchFamily="34" charset="0"/>
                        <a:cs typeface="Tahoma" panose="020B0604030504040204" pitchFamily="34" charset="0"/>
                      </a:endParaRPr>
                    </a:p>
                  </a:txBody>
                  <a:tcPr marL="29718" marR="29718" marT="0" marB="0">
                    <a:solidFill>
                      <a:schemeClr val="accent1">
                        <a:lumMod val="40000"/>
                        <a:lumOff val="60000"/>
                      </a:schemeClr>
                    </a:solidFill>
                  </a:tcPr>
                </a:tc>
                <a:extLst>
                  <a:ext uri="{0D108BD9-81ED-4DB2-BD59-A6C34878D82A}">
                    <a16:rowId xmlns:a16="http://schemas.microsoft.com/office/drawing/2014/main" val="4039302593"/>
                  </a:ext>
                </a:extLst>
              </a:tr>
              <a:tr h="126960">
                <a:tc>
                  <a:txBody>
                    <a:bodyPr/>
                    <a:lstStyle/>
                    <a:p>
                      <a:pPr algn="ctr">
                        <a:lnSpc>
                          <a:spcPct val="100000"/>
                        </a:lnSpc>
                        <a:spcAft>
                          <a:spcPts val="0"/>
                        </a:spcAft>
                      </a:pPr>
                      <a:r>
                        <a:rPr lang="en-US" sz="1200" dirty="0">
                          <a:effectLst/>
                        </a:rPr>
                        <a:t>Vision</a:t>
                      </a:r>
                      <a:endParaRPr lang="fr-CH" sz="1400" dirty="0">
                        <a:effectLst/>
                        <a:latin typeface="+mn-lt"/>
                        <a:ea typeface="Tahoma" panose="020B0604030504040204" pitchFamily="34" charset="0"/>
                        <a:cs typeface="Tahoma" panose="020B0604030504040204" pitchFamily="34" charset="0"/>
                      </a:endParaRPr>
                    </a:p>
                  </a:txBody>
                  <a:tcPr marL="29718" marR="29718" marT="0" marB="0">
                    <a:solidFill>
                      <a:schemeClr val="accent1">
                        <a:lumMod val="40000"/>
                        <a:lumOff val="60000"/>
                      </a:schemeClr>
                    </a:solidFill>
                  </a:tcPr>
                </a:tc>
                <a:extLst>
                  <a:ext uri="{0D108BD9-81ED-4DB2-BD59-A6C34878D82A}">
                    <a16:rowId xmlns:a16="http://schemas.microsoft.com/office/drawing/2014/main" val="1917857900"/>
                  </a:ext>
                </a:extLst>
              </a:tr>
              <a:tr h="126960">
                <a:tc>
                  <a:txBody>
                    <a:bodyPr/>
                    <a:lstStyle/>
                    <a:p>
                      <a:pPr algn="ctr">
                        <a:lnSpc>
                          <a:spcPct val="100000"/>
                        </a:lnSpc>
                        <a:spcAft>
                          <a:spcPts val="0"/>
                        </a:spcAft>
                      </a:pPr>
                      <a:r>
                        <a:rPr lang="en-US" sz="1200" dirty="0">
                          <a:effectLst/>
                        </a:rPr>
                        <a:t>Hearing</a:t>
                      </a:r>
                      <a:endParaRPr lang="fr-CH" sz="1400" dirty="0">
                        <a:effectLst/>
                        <a:latin typeface="+mn-lt"/>
                        <a:ea typeface="Tahoma" panose="020B0604030504040204" pitchFamily="34" charset="0"/>
                        <a:cs typeface="Tahoma" panose="020B0604030504040204" pitchFamily="34" charset="0"/>
                      </a:endParaRPr>
                    </a:p>
                  </a:txBody>
                  <a:tcPr marL="29718" marR="29718" marT="0" marB="0">
                    <a:solidFill>
                      <a:schemeClr val="accent1">
                        <a:lumMod val="40000"/>
                        <a:lumOff val="60000"/>
                      </a:schemeClr>
                    </a:solidFill>
                  </a:tcPr>
                </a:tc>
                <a:extLst>
                  <a:ext uri="{0D108BD9-81ED-4DB2-BD59-A6C34878D82A}">
                    <a16:rowId xmlns:a16="http://schemas.microsoft.com/office/drawing/2014/main" val="4067627789"/>
                  </a:ext>
                </a:extLst>
              </a:tr>
              <a:tr h="126960">
                <a:tc>
                  <a:txBody>
                    <a:bodyPr/>
                    <a:lstStyle/>
                    <a:p>
                      <a:pPr algn="ctr">
                        <a:lnSpc>
                          <a:spcPct val="100000"/>
                        </a:lnSpc>
                        <a:spcAft>
                          <a:spcPts val="0"/>
                        </a:spcAft>
                      </a:pPr>
                      <a:r>
                        <a:rPr lang="en-US" sz="1200" dirty="0">
                          <a:effectLst/>
                        </a:rPr>
                        <a:t>Nutrition</a:t>
                      </a:r>
                      <a:endParaRPr lang="fr-CH" sz="1400" dirty="0">
                        <a:effectLst/>
                        <a:latin typeface="+mn-lt"/>
                        <a:ea typeface="Tahoma" panose="020B0604030504040204" pitchFamily="34" charset="0"/>
                        <a:cs typeface="Tahoma" panose="020B0604030504040204" pitchFamily="34" charset="0"/>
                      </a:endParaRPr>
                    </a:p>
                  </a:txBody>
                  <a:tcPr marL="29718" marR="29718" marT="0" marB="0">
                    <a:solidFill>
                      <a:schemeClr val="accent1">
                        <a:lumMod val="40000"/>
                        <a:lumOff val="60000"/>
                      </a:schemeClr>
                    </a:solidFill>
                  </a:tcPr>
                </a:tc>
                <a:extLst>
                  <a:ext uri="{0D108BD9-81ED-4DB2-BD59-A6C34878D82A}">
                    <a16:rowId xmlns:a16="http://schemas.microsoft.com/office/drawing/2014/main" val="317159290"/>
                  </a:ext>
                </a:extLst>
              </a:tr>
              <a:tr h="253919">
                <a:tc>
                  <a:txBody>
                    <a:bodyPr/>
                    <a:lstStyle/>
                    <a:p>
                      <a:pPr algn="ctr">
                        <a:lnSpc>
                          <a:spcPct val="100000"/>
                        </a:lnSpc>
                        <a:spcAft>
                          <a:spcPts val="0"/>
                        </a:spcAft>
                      </a:pPr>
                      <a:r>
                        <a:rPr lang="en-US" sz="1200" dirty="0">
                          <a:effectLst/>
                        </a:rPr>
                        <a:t>Osteoporosis</a:t>
                      </a:r>
                      <a:endParaRPr lang="fr-CH" sz="1400" dirty="0">
                        <a:effectLst/>
                        <a:latin typeface="+mn-lt"/>
                        <a:ea typeface="Tahoma" panose="020B0604030504040204" pitchFamily="34" charset="0"/>
                        <a:cs typeface="Tahoma" panose="020B0604030504040204" pitchFamily="34" charset="0"/>
                      </a:endParaRPr>
                    </a:p>
                  </a:txBody>
                  <a:tcPr marL="29718" marR="29718" marT="0" marB="0">
                    <a:solidFill>
                      <a:schemeClr val="accent1">
                        <a:lumMod val="40000"/>
                        <a:lumOff val="60000"/>
                      </a:schemeClr>
                    </a:solidFill>
                  </a:tcPr>
                </a:tc>
                <a:extLst>
                  <a:ext uri="{0D108BD9-81ED-4DB2-BD59-A6C34878D82A}">
                    <a16:rowId xmlns:a16="http://schemas.microsoft.com/office/drawing/2014/main" val="2995811149"/>
                  </a:ext>
                </a:extLst>
              </a:tr>
            </a:tbl>
          </a:graphicData>
        </a:graphic>
      </p:graphicFrame>
      <p:sp>
        <p:nvSpPr>
          <p:cNvPr id="47" name="Flèche droite 46"/>
          <p:cNvSpPr/>
          <p:nvPr/>
        </p:nvSpPr>
        <p:spPr>
          <a:xfrm>
            <a:off x="6612624" y="2504434"/>
            <a:ext cx="409737" cy="215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sz="2000"/>
          </a:p>
        </p:txBody>
      </p:sp>
      <p:sp>
        <p:nvSpPr>
          <p:cNvPr id="48" name="Rectangle à coins arrondis 47"/>
          <p:cNvSpPr/>
          <p:nvPr/>
        </p:nvSpPr>
        <p:spPr>
          <a:xfrm>
            <a:off x="7091881" y="1969734"/>
            <a:ext cx="1212819" cy="3941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200" dirty="0" err="1"/>
              <a:t>Additional</a:t>
            </a:r>
            <a:r>
              <a:rPr lang="fr-CH" sz="1200" dirty="0"/>
              <a:t> investigations</a:t>
            </a:r>
          </a:p>
        </p:txBody>
      </p:sp>
      <p:sp>
        <p:nvSpPr>
          <p:cNvPr id="49" name="Rectangle à coins arrondis 48"/>
          <p:cNvSpPr/>
          <p:nvPr/>
        </p:nvSpPr>
        <p:spPr>
          <a:xfrm>
            <a:off x="7091880" y="3343341"/>
            <a:ext cx="1212819" cy="4349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200" dirty="0"/>
              <a:t>Management</a:t>
            </a:r>
          </a:p>
        </p:txBody>
      </p:sp>
    </p:spTree>
    <p:extLst>
      <p:ext uri="{BB962C8B-B14F-4D97-AF65-F5344CB8AC3E}">
        <p14:creationId xmlns:p14="http://schemas.microsoft.com/office/powerpoint/2010/main" val="3801082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39C00-1A11-484D-862A-18589269F909}"/>
              </a:ext>
            </a:extLst>
          </p:cNvPr>
          <p:cNvSpPr>
            <a:spLocks noGrp="1"/>
          </p:cNvSpPr>
          <p:nvPr>
            <p:ph type="title"/>
          </p:nvPr>
        </p:nvSpPr>
        <p:spPr>
          <a:xfrm>
            <a:off x="838200" y="365125"/>
            <a:ext cx="10515600" cy="823595"/>
          </a:xfrm>
        </p:spPr>
        <p:txBody>
          <a:bodyPr/>
          <a:lstStyle/>
          <a:p>
            <a:r>
              <a:rPr lang="en-US" dirty="0"/>
              <a:t>What the Research Found</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777199605"/>
              </p:ext>
            </p:extLst>
          </p:nvPr>
        </p:nvGraphicFramePr>
        <p:xfrm>
          <a:off x="427233" y="1732280"/>
          <a:ext cx="11100371" cy="3352800"/>
        </p:xfrm>
        <a:graphic>
          <a:graphicData uri="http://schemas.openxmlformats.org/drawingml/2006/table">
            <a:tbl>
              <a:tblPr firstRow="1" firstCol="1" bandRow="1">
                <a:tableStyleId>{5C22544A-7EE6-4342-B048-85BDC9FD1C3A}</a:tableStyleId>
              </a:tblPr>
              <a:tblGrid>
                <a:gridCol w="2220199">
                  <a:extLst>
                    <a:ext uri="{9D8B030D-6E8A-4147-A177-3AD203B41FA5}">
                      <a16:colId xmlns:a16="http://schemas.microsoft.com/office/drawing/2014/main" val="2577027894"/>
                    </a:ext>
                  </a:extLst>
                </a:gridCol>
                <a:gridCol w="1276564">
                  <a:extLst>
                    <a:ext uri="{9D8B030D-6E8A-4147-A177-3AD203B41FA5}">
                      <a16:colId xmlns:a16="http://schemas.microsoft.com/office/drawing/2014/main" val="2026813712"/>
                    </a:ext>
                  </a:extLst>
                </a:gridCol>
                <a:gridCol w="1425666">
                  <a:extLst>
                    <a:ext uri="{9D8B030D-6E8A-4147-A177-3AD203B41FA5}">
                      <a16:colId xmlns:a16="http://schemas.microsoft.com/office/drawing/2014/main" val="119599245"/>
                    </a:ext>
                  </a:extLst>
                </a:gridCol>
                <a:gridCol w="2123180">
                  <a:extLst>
                    <a:ext uri="{9D8B030D-6E8A-4147-A177-3AD203B41FA5}">
                      <a16:colId xmlns:a16="http://schemas.microsoft.com/office/drawing/2014/main" val="2415538740"/>
                    </a:ext>
                  </a:extLst>
                </a:gridCol>
                <a:gridCol w="1455400">
                  <a:extLst>
                    <a:ext uri="{9D8B030D-6E8A-4147-A177-3AD203B41FA5}">
                      <a16:colId xmlns:a16="http://schemas.microsoft.com/office/drawing/2014/main" val="2187597522"/>
                    </a:ext>
                  </a:extLst>
                </a:gridCol>
                <a:gridCol w="925135">
                  <a:extLst>
                    <a:ext uri="{9D8B030D-6E8A-4147-A177-3AD203B41FA5}">
                      <a16:colId xmlns:a16="http://schemas.microsoft.com/office/drawing/2014/main" val="3565998435"/>
                    </a:ext>
                  </a:extLst>
                </a:gridCol>
                <a:gridCol w="1674227">
                  <a:extLst>
                    <a:ext uri="{9D8B030D-6E8A-4147-A177-3AD203B41FA5}">
                      <a16:colId xmlns:a16="http://schemas.microsoft.com/office/drawing/2014/main" val="304305370"/>
                    </a:ext>
                  </a:extLst>
                </a:gridCol>
              </a:tblGrid>
              <a:tr h="120650">
                <a:tc>
                  <a:txBody>
                    <a:bodyPr/>
                    <a:lstStyle/>
                    <a:p>
                      <a:pPr algn="just">
                        <a:lnSpc>
                          <a:spcPct val="100000"/>
                        </a:lnSpc>
                        <a:spcAft>
                          <a:spcPts val="1000"/>
                        </a:spcAft>
                      </a:pPr>
                      <a:r>
                        <a:rPr lang="en-GB" sz="2000">
                          <a:effectLst/>
                        </a:rPr>
                        <a:t> </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0000"/>
                        </a:lnSpc>
                        <a:spcAft>
                          <a:spcPts val="1000"/>
                        </a:spcAft>
                      </a:pPr>
                      <a:r>
                        <a:rPr lang="en-GB" sz="2000">
                          <a:effectLst/>
                        </a:rPr>
                        <a:t>Intervention (I)</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en-GB" sz="2000">
                          <a:effectLst/>
                        </a:rPr>
                        <a:t>Control (C) </a:t>
                      </a:r>
                      <a:endParaRPr lang="fr-CH" sz="2000">
                        <a:effectLst/>
                      </a:endParaRPr>
                    </a:p>
                    <a:p>
                      <a:pPr algn="ctr">
                        <a:lnSpc>
                          <a:spcPct val="100000"/>
                        </a:lnSpc>
                        <a:spcAft>
                          <a:spcPts val="1000"/>
                        </a:spcAft>
                      </a:pPr>
                      <a:r>
                        <a:rPr lang="en-GB" sz="2000">
                          <a:effectLst/>
                        </a:rPr>
                        <a:t> </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a:effectLst/>
                        </a:rPr>
                        <a:t>Estimated difference (I-C)*</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a:effectLst/>
                        </a:rPr>
                        <a:t>OR (I/C)</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a:effectLst/>
                        </a:rPr>
                        <a:t>p-value</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a:effectLst/>
                        </a:rPr>
                        <a:t>ICC</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41950140"/>
                  </a:ext>
                </a:extLst>
              </a:tr>
              <a:tr h="120650">
                <a:tc>
                  <a:txBody>
                    <a:bodyPr/>
                    <a:lstStyle/>
                    <a:p>
                      <a:pPr>
                        <a:lnSpc>
                          <a:spcPct val="100000"/>
                        </a:lnSpc>
                        <a:spcAft>
                          <a:spcPts val="1000"/>
                        </a:spcAft>
                      </a:pPr>
                      <a:r>
                        <a:rPr lang="en-GB" sz="2000">
                          <a:effectLst/>
                        </a:rPr>
                        <a:t>At least 1 IADL lost, n/N (%)</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dirty="0">
                          <a:effectLst/>
                        </a:rPr>
                        <a:t>72/165 (43.6 %)</a:t>
                      </a:r>
                      <a:endParaRPr lang="fr-CH"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a:effectLst/>
                        </a:rPr>
                        <a:t>83/174 (47.7%)</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dirty="0">
                          <a:effectLst/>
                        </a:rPr>
                        <a:t>-4.0% </a:t>
                      </a:r>
                      <a:br>
                        <a:rPr lang="en-GB" sz="2000" dirty="0">
                          <a:effectLst/>
                        </a:rPr>
                      </a:br>
                      <a:r>
                        <a:rPr lang="en-GB" sz="2000" dirty="0">
                          <a:effectLst/>
                        </a:rPr>
                        <a:t>(-14.9%, 6.7%)</a:t>
                      </a:r>
                      <a:endParaRPr lang="fr-CH"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a:effectLst/>
                        </a:rPr>
                        <a:t>0.85 (0.53,1.35)</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a:effectLst/>
                        </a:rPr>
                        <a:t>0.476</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a:effectLst/>
                        </a:rPr>
                        <a:t>0.01 (0.001,0.107)</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7673420"/>
                  </a:ext>
                </a:extLst>
              </a:tr>
              <a:tr h="120650">
                <a:tc>
                  <a:txBody>
                    <a:bodyPr/>
                    <a:lstStyle/>
                    <a:p>
                      <a:pPr>
                        <a:lnSpc>
                          <a:spcPct val="100000"/>
                        </a:lnSpc>
                        <a:spcAft>
                          <a:spcPts val="1000"/>
                        </a:spcAft>
                      </a:pPr>
                      <a:r>
                        <a:rPr lang="en-GB" sz="2000">
                          <a:effectLst/>
                        </a:rPr>
                        <a:t>At least 1 ADL lost, n/N (%)</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a:effectLst/>
                        </a:rPr>
                        <a:t>21/169 (12.4 %)</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a:effectLst/>
                        </a:rPr>
                        <a:t>30/178 (16.9 %)</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dirty="0">
                          <a:effectLst/>
                        </a:rPr>
                        <a:t>-5.1% </a:t>
                      </a:r>
                      <a:br>
                        <a:rPr lang="en-GB" sz="2000" dirty="0">
                          <a:effectLst/>
                        </a:rPr>
                      </a:br>
                      <a:r>
                        <a:rPr lang="en-GB" sz="2000" dirty="0">
                          <a:effectLst/>
                        </a:rPr>
                        <a:t>(-14.3%,4.1%)</a:t>
                      </a:r>
                      <a:endParaRPr lang="fr-CH"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a:effectLst/>
                        </a:rPr>
                        <a:t>0.64 (0.26,1.41)</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a:effectLst/>
                        </a:rPr>
                        <a:t>0.270</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a:effectLst/>
                        </a:rPr>
                        <a:t>0.14 (0.048,0.341)</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50336783"/>
                  </a:ext>
                </a:extLst>
              </a:tr>
              <a:tr h="120650">
                <a:tc>
                  <a:txBody>
                    <a:bodyPr/>
                    <a:lstStyle/>
                    <a:p>
                      <a:pPr>
                        <a:lnSpc>
                          <a:spcPct val="100000"/>
                        </a:lnSpc>
                        <a:spcAft>
                          <a:spcPts val="1000"/>
                        </a:spcAft>
                      </a:pPr>
                      <a:r>
                        <a:rPr lang="en-GB" sz="2000">
                          <a:effectLst/>
                        </a:rPr>
                        <a:t>WHOQOL-OLD score , </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a:effectLst/>
                        </a:rPr>
                        <a:t>N=145</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a:effectLst/>
                        </a:rPr>
                        <a:t>N=153</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a:effectLst/>
                        </a:rPr>
                        <a:t> </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a:effectLst/>
                        </a:rPr>
                        <a:t> </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a:effectLst/>
                        </a:rPr>
                        <a:t> </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a:effectLst/>
                        </a:rPr>
                        <a:t> </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20226914"/>
                  </a:ext>
                </a:extLst>
              </a:tr>
              <a:tr h="120650">
                <a:tc>
                  <a:txBody>
                    <a:bodyPr/>
                    <a:lstStyle/>
                    <a:p>
                      <a:pPr>
                        <a:lnSpc>
                          <a:spcPct val="100000"/>
                        </a:lnSpc>
                        <a:spcAft>
                          <a:spcPts val="1000"/>
                        </a:spcAft>
                      </a:pPr>
                      <a:r>
                        <a:rPr lang="en-GB" sz="2000">
                          <a:effectLst/>
                        </a:rPr>
                        <a:t>Mean difference (sd)</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a:effectLst/>
                        </a:rPr>
                        <a:t>-0.12 (7.4)</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a:effectLst/>
                        </a:rPr>
                        <a:t>0.74 (7.8)</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dirty="0">
                          <a:effectLst/>
                        </a:rPr>
                        <a:t>-0.85 </a:t>
                      </a:r>
                      <a:br>
                        <a:rPr lang="en-GB" sz="2000" dirty="0">
                          <a:effectLst/>
                        </a:rPr>
                      </a:br>
                      <a:r>
                        <a:rPr lang="en-GB" sz="2000" dirty="0">
                          <a:effectLst/>
                        </a:rPr>
                        <a:t>(-2.57,0.87)</a:t>
                      </a:r>
                      <a:endParaRPr lang="fr-CH"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a:effectLst/>
                        </a:rPr>
                        <a:t>-</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a:effectLst/>
                        </a:rPr>
                        <a:t>0.331</a:t>
                      </a:r>
                      <a:endParaRPr lang="fr-CH" sz="2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1000"/>
                        </a:spcAft>
                      </a:pPr>
                      <a:r>
                        <a:rPr lang="en-GB" sz="2000" dirty="0">
                          <a:effectLst/>
                        </a:rPr>
                        <a:t>0.00 (0.000,0.058)</a:t>
                      </a:r>
                      <a:endParaRPr lang="fr-CH"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02834608"/>
                  </a:ext>
                </a:extLst>
              </a:tr>
            </a:tbl>
          </a:graphicData>
        </a:graphic>
      </p:graphicFrame>
      <p:sp>
        <p:nvSpPr>
          <p:cNvPr id="5" name="Rectangle 4"/>
          <p:cNvSpPr/>
          <p:nvPr/>
        </p:nvSpPr>
        <p:spPr>
          <a:xfrm>
            <a:off x="5308314" y="5124938"/>
            <a:ext cx="3219237" cy="369332"/>
          </a:xfrm>
          <a:prstGeom prst="rect">
            <a:avLst/>
          </a:prstGeom>
        </p:spPr>
        <p:txBody>
          <a:bodyPr wrap="square">
            <a:spAutoFit/>
          </a:bodyPr>
          <a:lstStyle/>
          <a:p>
            <a:pPr>
              <a:spcAft>
                <a:spcPts val="1000"/>
              </a:spcAft>
            </a:pPr>
            <a:r>
              <a:rPr lang="en-GB" dirty="0">
                <a:solidFill>
                  <a:srgbClr val="000000"/>
                </a:solidFill>
                <a:latin typeface="Arial" panose="020B0604020202020204" pitchFamily="34" charset="0"/>
                <a:ea typeface="Calibri" panose="020F0502020204030204" pitchFamily="34" charset="0"/>
                <a:cs typeface="Times New Roman" panose="02020603050405020304" pitchFamily="18" charset="0"/>
              </a:rPr>
              <a:t>* Corrected for cluster effect</a:t>
            </a:r>
            <a:endParaRPr lang="fr-CH"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04115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9B006-40C1-804D-A904-C2770DF20ED1}"/>
              </a:ext>
            </a:extLst>
          </p:cNvPr>
          <p:cNvSpPr>
            <a:spLocks noGrp="1"/>
          </p:cNvSpPr>
          <p:nvPr>
            <p:ph type="title"/>
          </p:nvPr>
        </p:nvSpPr>
        <p:spPr>
          <a:xfrm>
            <a:off x="838200" y="365125"/>
            <a:ext cx="10515600" cy="750443"/>
          </a:xfrm>
        </p:spPr>
        <p:txBody>
          <a:bodyPr/>
          <a:lstStyle/>
          <a:p>
            <a:r>
              <a:rPr lang="en-US" dirty="0"/>
              <a:t>What this means for Clinical Practice</a:t>
            </a:r>
          </a:p>
        </p:txBody>
      </p:sp>
      <p:sp>
        <p:nvSpPr>
          <p:cNvPr id="3" name="Content Placeholder 2">
            <a:extLst>
              <a:ext uri="{FF2B5EF4-FFF2-40B4-BE49-F238E27FC236}">
                <a16:creationId xmlns:a16="http://schemas.microsoft.com/office/drawing/2014/main" id="{6A4F1C0C-798E-E44A-96E3-1A784C12776E}"/>
              </a:ext>
            </a:extLst>
          </p:cNvPr>
          <p:cNvSpPr>
            <a:spLocks noGrp="1"/>
          </p:cNvSpPr>
          <p:nvPr>
            <p:ph idx="1"/>
          </p:nvPr>
        </p:nvSpPr>
        <p:spPr>
          <a:xfrm>
            <a:off x="838200" y="969264"/>
            <a:ext cx="10515600" cy="5207699"/>
          </a:xfrm>
        </p:spPr>
        <p:txBody>
          <a:bodyPr/>
          <a:lstStyle/>
          <a:p>
            <a:r>
              <a:rPr lang="en-GB" dirty="0"/>
              <a:t>Encouraging family physicians to systematic screen for and manage geriatric syndromes using the active geriatric evaluation (AGE) tool does not slow down functional decline of patients aged 75 years and older over a two-years’ course, compared to routine care.</a:t>
            </a:r>
          </a:p>
          <a:p>
            <a:r>
              <a:rPr lang="en-GB" dirty="0"/>
              <a:t>This contrasts with studies of comprehensive geriatric assessment conducted in home-based programs.</a:t>
            </a:r>
            <a:endParaRPr lang="fr-CH" dirty="0"/>
          </a:p>
          <a:p>
            <a:r>
              <a:rPr lang="en-GB" dirty="0"/>
              <a:t>A clinical intervention per se is probably insufficient to have an impact on functional decline.</a:t>
            </a:r>
          </a:p>
          <a:p>
            <a:r>
              <a:rPr lang="en-GB" dirty="0"/>
              <a:t>System-level changes promoting integrated care and including patient-oriented goals are probably necessary.</a:t>
            </a:r>
            <a:endParaRPr lang="fr-CH" dirty="0"/>
          </a:p>
          <a:p>
            <a:endParaRPr lang="en-US" dirty="0"/>
          </a:p>
        </p:txBody>
      </p:sp>
    </p:spTree>
    <p:extLst>
      <p:ext uri="{BB962C8B-B14F-4D97-AF65-F5344CB8AC3E}">
        <p14:creationId xmlns:p14="http://schemas.microsoft.com/office/powerpoint/2010/main" val="736829743"/>
      </p:ext>
    </p:extLst>
  </p:cSld>
  <p:clrMapOvr>
    <a:masterClrMapping/>
  </p:clrMapOvr>
</p:sld>
</file>

<file path=ppt/theme/theme1.xml><?xml version="1.0" encoding="utf-8"?>
<a:theme xmlns:a="http://schemas.openxmlformats.org/drawingml/2006/main" name="Office Theme">
  <a:themeElements>
    <a:clrScheme name="Custom 2">
      <a:dk1>
        <a:srgbClr val="414141"/>
      </a:dk1>
      <a:lt1>
        <a:srgbClr val="FFFFFF"/>
      </a:lt1>
      <a:dk2>
        <a:srgbClr val="4179BD"/>
      </a:dk2>
      <a:lt2>
        <a:srgbClr val="E7E6E6"/>
      </a:lt2>
      <a:accent1>
        <a:srgbClr val="4179BD"/>
      </a:accent1>
      <a:accent2>
        <a:srgbClr val="EEA120"/>
      </a:accent2>
      <a:accent3>
        <a:srgbClr val="FBC5B5"/>
      </a:accent3>
      <a:accent4>
        <a:srgbClr val="1B3455"/>
      </a:accent4>
      <a:accent5>
        <a:srgbClr val="414141"/>
      </a:accent5>
      <a:accent6>
        <a:srgbClr val="414141"/>
      </a:accent6>
      <a:hlink>
        <a:srgbClr val="4179BD"/>
      </a:hlink>
      <a:folHlink>
        <a:srgbClr val="1B3455"/>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APCRG2019" id="{47FFDAD4-AAE8-AF49-BA16-D5254214DB9A}" vid="{04A9208E-0D6C-CC40-BAFE-004D06FD226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400</Words>
  <Application>Microsoft Office PowerPoint</Application>
  <PresentationFormat>Widescreen</PresentationFormat>
  <Paragraphs>88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Trebuchet MS</vt:lpstr>
      <vt:lpstr>Office Theme</vt:lpstr>
      <vt:lpstr>The Research Question</vt:lpstr>
      <vt:lpstr>Research Design and Method</vt:lpstr>
      <vt:lpstr>What the Research Found</vt:lpstr>
      <vt:lpstr>What this means for Clinical Practice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Research Question</dc:title>
  <dc:creator>Jessica Sand</dc:creator>
  <cp:lastModifiedBy>STFM8</cp:lastModifiedBy>
  <cp:revision>7</cp:revision>
  <dcterms:created xsi:type="dcterms:W3CDTF">2019-02-14T16:03:51Z</dcterms:created>
  <dcterms:modified xsi:type="dcterms:W3CDTF">2021-03-17T15:30:06Z</dcterms:modified>
</cp:coreProperties>
</file>