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0"/>
    <p:restoredTop sz="65687" autoAdjust="0"/>
  </p:normalViewPr>
  <p:slideViewPr>
    <p:cSldViewPr snapToGrid="0" snapToObjects="1">
      <p:cViewPr varScale="1">
        <p:scale>
          <a:sx n="47" d="100"/>
          <a:sy n="47" d="100"/>
        </p:scale>
        <p:origin x="17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2A6D5-3AAD-4FB2-A4A8-BEFDC2F3EC9C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D8F6C-A066-4BFE-8C51-8F54A79F3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7350" indent="-228600">
              <a:buAutoNum type="arabicPeriod"/>
            </a:pPr>
            <a:r>
              <a:rPr lang="en-US" dirty="0"/>
              <a:t>https://www.cdc.gov/coronavirus/2019-ncov/covid-data/investigations-discovery/hospitalization-death-by-race-ethnicity.html</a:t>
            </a:r>
          </a:p>
          <a:p>
            <a:pPr marL="387350" indent="-228600">
              <a:buAutoNum type="arabicPeriod"/>
            </a:pPr>
            <a:r>
              <a:rPr lang="en-US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Webb Hooper M,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Nápoles</a:t>
            </a:r>
            <a:r>
              <a:rPr lang="en-US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AM, Pérez-Stable EJ. COVID-19 and Racial/Ethnic Disparities. </a:t>
            </a:r>
            <a:r>
              <a:rPr lang="en-US" sz="1200" b="0" i="1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JAMA</a:t>
            </a:r>
            <a:r>
              <a:rPr lang="en-US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2020;323(24):2466. doi:10.1001/jama.2020.8598</a:t>
            </a:r>
          </a:p>
          <a:p>
            <a:pPr marL="387350" indent="-228600">
              <a:buAutoNum type="arabicPeriod"/>
            </a:pPr>
            <a:endParaRPr lang="en-US" dirty="0"/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AA/B</a:t>
            </a:r>
          </a:p>
          <a:p>
            <a:pPr marL="158750" indent="0">
              <a:buNone/>
            </a:pPr>
            <a:r>
              <a:rPr lang="en-US" dirty="0"/>
              <a:t>Cases 2.6x higher compared to whites</a:t>
            </a:r>
          </a:p>
          <a:p>
            <a:pPr marL="158750" indent="0">
              <a:buNone/>
            </a:pPr>
            <a:r>
              <a:rPr lang="en-US" dirty="0"/>
              <a:t>Deaths 2.1x higher compared to whites</a:t>
            </a:r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H/L</a:t>
            </a:r>
          </a:p>
          <a:p>
            <a:pPr marL="158750" indent="0">
              <a:buNone/>
            </a:pPr>
            <a:r>
              <a:rPr lang="en-US" dirty="0"/>
              <a:t>Cases 2.8x higher compared to whites</a:t>
            </a:r>
          </a:p>
          <a:p>
            <a:pPr marL="158750" indent="0">
              <a:buNone/>
            </a:pPr>
            <a:r>
              <a:rPr lang="en-US" dirty="0"/>
              <a:t>Deaths 1.1x higher compared to whites (note: death rates similar to whites, but still higher case rates)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0D8F6C-A066-4BFE-8C51-8F54A79F32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26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What are the socioeconomic effects of the COVID-19 pandemic among African American (AA/B) and Hispanic/Latinx (H/L) adults with asthma in a large trial? </a:t>
            </a:r>
          </a:p>
          <a:p>
            <a:pPr lvl="1"/>
            <a:r>
              <a:rPr lang="en-US" dirty="0"/>
              <a:t>Impact of COVID-19 on participants’</a:t>
            </a:r>
          </a:p>
          <a:p>
            <a:pPr lvl="2"/>
            <a:r>
              <a:rPr lang="en-US" dirty="0">
                <a:solidFill>
                  <a:srgbClr val="0D0D0D"/>
                </a:solidFill>
              </a:rPr>
              <a:t>Ability to get asthma medications</a:t>
            </a:r>
          </a:p>
          <a:p>
            <a:pPr lvl="2"/>
            <a:r>
              <a:rPr lang="en-US" dirty="0">
                <a:solidFill>
                  <a:srgbClr val="0D0D0D"/>
                </a:solidFill>
              </a:rPr>
              <a:t>Medical care quality</a:t>
            </a:r>
          </a:p>
          <a:p>
            <a:pPr lvl="2"/>
            <a:r>
              <a:rPr lang="en-US" dirty="0">
                <a:solidFill>
                  <a:srgbClr val="0D0D0D"/>
                </a:solidFill>
              </a:rPr>
              <a:t>Employment</a:t>
            </a:r>
          </a:p>
          <a:p>
            <a:pPr lvl="2"/>
            <a:r>
              <a:rPr lang="en-US" dirty="0">
                <a:solidFill>
                  <a:srgbClr val="0D0D0D"/>
                </a:solidFill>
              </a:rPr>
              <a:t>Income and ability to pay bills</a:t>
            </a:r>
          </a:p>
          <a:p>
            <a:r>
              <a:rPr lang="en-US" dirty="0"/>
              <a:t>How willing are these participants to get a free COVID-19 vaccine?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748"/>
            <a:ext cx="10515600" cy="5043107"/>
          </a:xfrm>
        </p:spPr>
        <p:txBody>
          <a:bodyPr/>
          <a:lstStyle/>
          <a:p>
            <a:pPr marL="50800" indent="0">
              <a:buNone/>
            </a:pPr>
            <a:r>
              <a:rPr lang="en-US" dirty="0">
                <a:solidFill>
                  <a:schemeClr val="tx1"/>
                </a:solidFill>
              </a:rPr>
              <a:t>Study Design</a:t>
            </a:r>
          </a:p>
          <a:p>
            <a:pPr lvl="1">
              <a:buClrTx/>
            </a:pPr>
            <a:r>
              <a:rPr lang="en-US" dirty="0">
                <a:solidFill>
                  <a:schemeClr val="tx1"/>
                </a:solidFill>
              </a:rPr>
              <a:t>Sub-study of the </a:t>
            </a:r>
            <a:r>
              <a:rPr lang="en-US" dirty="0" err="1">
                <a:solidFill>
                  <a:schemeClr val="tx1"/>
                </a:solidFill>
              </a:rPr>
              <a:t>PeRson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EmPowered</a:t>
            </a:r>
            <a:r>
              <a:rPr lang="en-US" dirty="0">
                <a:solidFill>
                  <a:schemeClr val="tx1"/>
                </a:solidFill>
              </a:rPr>
              <a:t> Asthma </a:t>
            </a:r>
            <a:r>
              <a:rPr lang="en-US" dirty="0" err="1">
                <a:solidFill>
                  <a:schemeClr val="tx1"/>
                </a:solidFill>
              </a:rPr>
              <a:t>RElief</a:t>
            </a:r>
            <a:r>
              <a:rPr lang="en-US" dirty="0">
                <a:solidFill>
                  <a:schemeClr val="tx1"/>
                </a:solidFill>
              </a:rPr>
              <a:t> Study (PREPARE) an open-label, multi-site, pragmatic clinical trial of inhaled corticosteroids as part of rescue therapy compared to usual care (ClinicalTrials.gov ID: NCT02995733)</a:t>
            </a:r>
          </a:p>
          <a:p>
            <a:pPr lvl="1">
              <a:buClrTx/>
            </a:pPr>
            <a:r>
              <a:rPr lang="en-US" dirty="0">
                <a:solidFill>
                  <a:schemeClr val="tx1"/>
                </a:solidFill>
              </a:rPr>
              <a:t>Population Studied: AA/B and H/L adults with moderate to severe asthma seen by primary care and specialty clinics across the US. </a:t>
            </a:r>
          </a:p>
          <a:p>
            <a:pPr lvl="1">
              <a:buClrTx/>
            </a:pPr>
            <a:r>
              <a:rPr lang="en-US" dirty="0">
                <a:solidFill>
                  <a:schemeClr val="tx1"/>
                </a:solidFill>
              </a:rPr>
              <a:t>Dataset: </a:t>
            </a:r>
          </a:p>
          <a:p>
            <a:pPr lvl="2">
              <a:buClrTx/>
            </a:pPr>
            <a:r>
              <a:rPr lang="en-US" sz="1800" dirty="0">
                <a:solidFill>
                  <a:schemeClr val="tx1"/>
                </a:solidFill>
              </a:rPr>
              <a:t>Monthly surveys completed by PREPARE participants from May-August 2020. </a:t>
            </a:r>
          </a:p>
          <a:p>
            <a:pPr marL="50800" indent="0">
              <a:buNone/>
            </a:pPr>
            <a:r>
              <a:rPr lang="en-US" dirty="0">
                <a:solidFill>
                  <a:schemeClr val="tx1"/>
                </a:solidFill>
              </a:rPr>
              <a:t>Analysis</a:t>
            </a:r>
          </a:p>
          <a:p>
            <a:pPr lvl="1">
              <a:buClrTx/>
            </a:pPr>
            <a:r>
              <a:rPr lang="en-US" dirty="0">
                <a:solidFill>
                  <a:schemeClr val="tx1"/>
                </a:solidFill>
              </a:rPr>
              <a:t>Descriptive statistics for participants’ responses (n=321) to five COVID-19 related questions, added to their usual monthly asthma surveys in May 2020.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047"/>
            <a:ext cx="10515600" cy="1026674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7557"/>
            <a:ext cx="10515600" cy="4988243"/>
          </a:xfrm>
        </p:spPr>
        <p:txBody>
          <a:bodyPr/>
          <a:lstStyle/>
          <a:p>
            <a:r>
              <a:rPr lang="en-US" sz="2400" dirty="0"/>
              <a:t>86% (n=276) of respondents indicated that the COVID-19 outbreak had no impact on their ability to get asthma meds. However, 14% (n=45) reported that the outbreak had some impact on their ability to get their meds.</a:t>
            </a:r>
          </a:p>
          <a:p>
            <a:r>
              <a:rPr lang="en-US" sz="2400" dirty="0"/>
              <a:t>Approximately 1 in 4 (n=75) indicated their medical care got worse since the beginning of the outbreak.</a:t>
            </a:r>
          </a:p>
          <a:p>
            <a:r>
              <a:rPr lang="en-US" sz="2400" dirty="0"/>
              <a:t>Many respondents experienced socioeconomic stressors since the beginning of the outbreak (i.e., job loss, hours cut, put on leave, difficulty paying bills).</a:t>
            </a:r>
          </a:p>
          <a:p>
            <a:r>
              <a:rPr lang="en-US" sz="2400" dirty="0"/>
              <a:t>Willingness to get a COVID-19 vaccine varied. Over 1/3 of participants indicated that they would not likely accept a COVID-19 vaccine even if free.</a:t>
            </a:r>
          </a:p>
          <a:p>
            <a:r>
              <a:rPr lang="en-US" sz="2400" dirty="0"/>
              <a:t>Future studies should explore associations of socioeconomic stressors on asthma outcomes over time and seek to better understand COVID-19 vaccine receptivity in this population.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745"/>
            <a:ext cx="10515600" cy="3820224"/>
          </a:xfrm>
        </p:spPr>
        <p:txBody>
          <a:bodyPr/>
          <a:lstStyle/>
          <a:p>
            <a:r>
              <a:rPr lang="en-US" dirty="0"/>
              <a:t>African American/Black (AA/B) and Hispanic/Latinx (H/L) individuals experience greater morbidity and mortality (among AA/B) due to COVID-19,</a:t>
            </a:r>
            <a:r>
              <a:rPr lang="en-US" baseline="30000" dirty="0"/>
              <a:t>1</a:t>
            </a:r>
            <a:r>
              <a:rPr lang="en-US" dirty="0"/>
              <a:t> making early and widespread vaccination particularly important for these groups.</a:t>
            </a:r>
          </a:p>
          <a:p>
            <a:r>
              <a:rPr lang="en-US" dirty="0"/>
              <a:t>Physicians may encounter a considerable degree of vaccine hesitancy among these populations, which could further exacerbate existing disparities.</a:t>
            </a:r>
          </a:p>
          <a:p>
            <a:r>
              <a:rPr lang="en-US" dirty="0"/>
              <a:t>Indirect consequences of the COVID-19 pandemic, such as impact on medical care for non-COVID-19 conditions and employment, can be significant factors in overall health and well-being for these populations.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536</Words>
  <Application>Microsoft Office PowerPoint</Application>
  <PresentationFormat>Widescreen</PresentationFormat>
  <Paragraphs>39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Office Theme</vt:lpstr>
      <vt:lpstr>The Research Questions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STFM8</cp:lastModifiedBy>
  <cp:revision>4</cp:revision>
  <dcterms:created xsi:type="dcterms:W3CDTF">2019-02-14T16:03:51Z</dcterms:created>
  <dcterms:modified xsi:type="dcterms:W3CDTF">2021-03-18T23:16:38Z</dcterms:modified>
</cp:coreProperties>
</file>