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8" r:id="rId2"/>
    <p:sldId id="263" r:id="rId3"/>
    <p:sldId id="261"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79BD"/>
    <a:srgbClr val="FBC5B5"/>
    <a:srgbClr val="EEA121"/>
    <a:srgbClr val="1B3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99"/>
    <p:restoredTop sz="88290"/>
  </p:normalViewPr>
  <p:slideViewPr>
    <p:cSldViewPr snapToGrid="0" snapToObjects="1">
      <p:cViewPr varScale="1">
        <p:scale>
          <a:sx n="63" d="100"/>
          <a:sy n="63" d="100"/>
        </p:scale>
        <p:origin x="115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3F43B2-D25B-3345-8163-8E5152C92840}" type="datetimeFigureOut">
              <a:rPr lang="en-US" smtClean="0"/>
              <a:t>3/18/2021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69D845-17FD-1E44-B5C5-A91F9A4BF9F7}" type="slidenum">
              <a:rPr lang="en-US" smtClean="0"/>
              <a:t>‹#›</a:t>
            </a:fld>
            <a:endParaRPr lang="en-US"/>
          </a:p>
        </p:txBody>
      </p:sp>
    </p:spTree>
    <p:extLst>
      <p:ext uri="{BB962C8B-B14F-4D97-AF65-F5344CB8AC3E}">
        <p14:creationId xmlns:p14="http://schemas.microsoft.com/office/powerpoint/2010/main" val="1893412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contains de-identified, longitudinal health information on enrollees and patients, representing a diverse mixture of ages, ethnicities and geographical regions across the United States. The claims data in OLDW includes medical and pharmacy claims, laboratory results and enrollment records for commercial and Medicare Advantage enrollees. The EHR-derived data includes a subset of EHR data that has been normalized and standardized into a single database.</a:t>
            </a:r>
          </a:p>
          <a:p>
            <a:endParaRPr lang="en-US" dirty="0"/>
          </a:p>
        </p:txBody>
      </p:sp>
      <p:sp>
        <p:nvSpPr>
          <p:cNvPr id="4" name="Slide Number Placeholder 3"/>
          <p:cNvSpPr>
            <a:spLocks noGrp="1"/>
          </p:cNvSpPr>
          <p:nvPr>
            <p:ph type="sldNum" sz="quarter" idx="5"/>
          </p:nvPr>
        </p:nvSpPr>
        <p:spPr/>
        <p:txBody>
          <a:bodyPr/>
          <a:lstStyle/>
          <a:p>
            <a:fld id="{0269D845-17FD-1E44-B5C5-A91F9A4BF9F7}" type="slidenum">
              <a:rPr lang="en-US" smtClean="0"/>
              <a:t>2</a:t>
            </a:fld>
            <a:endParaRPr lang="en-US"/>
          </a:p>
        </p:txBody>
      </p:sp>
    </p:spTree>
    <p:extLst>
      <p:ext uri="{BB962C8B-B14F-4D97-AF65-F5344CB8AC3E}">
        <p14:creationId xmlns:p14="http://schemas.microsoft.com/office/powerpoint/2010/main" val="3784617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-Health care engagement (having A1c or BP checks done) seems to mitigate tapering effect on medication adherence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-Lack of change in control measures (A1c and BP values) could be because the most disrupted patients are missing from the data set (did not have A1c or BP follow up) and might not represent actual clinical outcomes</a:t>
            </a:r>
          </a:p>
          <a:p>
            <a:endParaRPr lang="en-US" dirty="0"/>
          </a:p>
        </p:txBody>
      </p:sp>
      <p:sp>
        <p:nvSpPr>
          <p:cNvPr id="4" name="Slide Number Placeholder 3"/>
          <p:cNvSpPr>
            <a:spLocks noGrp="1"/>
          </p:cNvSpPr>
          <p:nvPr>
            <p:ph type="sldNum" sz="quarter" idx="5"/>
          </p:nvPr>
        </p:nvSpPr>
        <p:spPr/>
        <p:txBody>
          <a:bodyPr/>
          <a:lstStyle/>
          <a:p>
            <a:fld id="{0269D845-17FD-1E44-B5C5-A91F9A4BF9F7}" type="slidenum">
              <a:rPr lang="en-US" smtClean="0"/>
              <a:t>4</a:t>
            </a:fld>
            <a:endParaRPr lang="en-US"/>
          </a:p>
        </p:txBody>
      </p:sp>
    </p:spTree>
    <p:extLst>
      <p:ext uri="{BB962C8B-B14F-4D97-AF65-F5344CB8AC3E}">
        <p14:creationId xmlns:p14="http://schemas.microsoft.com/office/powerpoint/2010/main" val="20392016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838200" y="365125"/>
            <a:ext cx="10515600" cy="732155"/>
          </a:xfrm>
        </p:spPr>
        <p:txBody>
          <a:bodyPr/>
          <a:lstStyle/>
          <a:p>
            <a:r>
              <a:rPr lang="en-US" dirty="0"/>
              <a:t>The Research Questions</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838200" y="1097280"/>
            <a:ext cx="10888980" cy="5079683"/>
          </a:xfrm>
        </p:spPr>
        <p:txBody>
          <a:bodyPr/>
          <a:lstStyle/>
          <a:p>
            <a:endParaRPr lang="en-US" sz="2000" dirty="0"/>
          </a:p>
          <a:p>
            <a:r>
              <a:rPr lang="en-US" sz="2400" dirty="0"/>
              <a:t>What is the impact of tapering long-term opiate therapy (LTOT) for chronic pain on diabetes and hypertension medication adherence?</a:t>
            </a:r>
          </a:p>
          <a:p>
            <a:pPr marL="0" indent="0">
              <a:buNone/>
            </a:pPr>
            <a:endParaRPr lang="en-US" sz="2400" dirty="0"/>
          </a:p>
          <a:p>
            <a:r>
              <a:rPr lang="en-US" sz="2400" dirty="0"/>
              <a:t>What is the impact of tapering long-term opiate therapy (LTOT) for chronic pain on diabetes and hypertension control (HgbA1c or blood pressure)?</a:t>
            </a:r>
          </a:p>
          <a:p>
            <a:endParaRPr lang="en-US" dirty="0"/>
          </a:p>
        </p:txBody>
      </p:sp>
      <p:pic>
        <p:nvPicPr>
          <p:cNvPr id="4" name="Picture 2" descr="Premium Photo | Pill bottle spilling pills on to surface isolated on a white">
            <a:extLst>
              <a:ext uri="{FF2B5EF4-FFF2-40B4-BE49-F238E27FC236}">
                <a16:creationId xmlns:a16="http://schemas.microsoft.com/office/drawing/2014/main" id="{D719CEC7-0730-594E-A6E1-BCA8B681578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796" t="8832" r="10290" b="9964"/>
          <a:stretch/>
        </p:blipFill>
        <p:spPr bwMode="auto">
          <a:xfrm flipH="1">
            <a:off x="4669696" y="4101190"/>
            <a:ext cx="2307118" cy="15294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5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7C9D-3B7F-6D44-8591-C9B28E2F8EF5}"/>
              </a:ext>
            </a:extLst>
          </p:cNvPr>
          <p:cNvSpPr>
            <a:spLocks noGrp="1"/>
          </p:cNvSpPr>
          <p:nvPr>
            <p:ph type="title"/>
          </p:nvPr>
        </p:nvSpPr>
        <p:spPr>
          <a:xfrm>
            <a:off x="838200" y="365125"/>
            <a:ext cx="10515600" cy="768731"/>
          </a:xfrm>
        </p:spPr>
        <p:txBody>
          <a:bodyPr/>
          <a:lstStyle/>
          <a:p>
            <a:r>
              <a:rPr lang="en-US" dirty="0"/>
              <a:t>Research Design </a:t>
            </a:r>
            <a:r>
              <a:rPr lang="en-US"/>
              <a:t>and Method</a:t>
            </a:r>
            <a:endParaRPr lang="en-US" dirty="0"/>
          </a:p>
        </p:txBody>
      </p:sp>
      <p:sp>
        <p:nvSpPr>
          <p:cNvPr id="3" name="Content Placeholder 2">
            <a:extLst>
              <a:ext uri="{FF2B5EF4-FFF2-40B4-BE49-F238E27FC236}">
                <a16:creationId xmlns:a16="http://schemas.microsoft.com/office/drawing/2014/main" id="{B64FF268-F2F5-6646-817C-59147D779BBF}"/>
              </a:ext>
            </a:extLst>
          </p:cNvPr>
          <p:cNvSpPr>
            <a:spLocks noGrp="1"/>
          </p:cNvSpPr>
          <p:nvPr>
            <p:ph idx="1"/>
          </p:nvPr>
        </p:nvSpPr>
        <p:spPr>
          <a:xfrm>
            <a:off x="838200" y="1133856"/>
            <a:ext cx="10934700" cy="5043107"/>
          </a:xfrm>
        </p:spPr>
        <p:txBody>
          <a:bodyPr/>
          <a:lstStyle/>
          <a:p>
            <a:r>
              <a:rPr lang="en-US" dirty="0">
                <a:solidFill>
                  <a:schemeClr val="tx1"/>
                </a:solidFill>
              </a:rPr>
              <a:t>Retrospective cohort study, </a:t>
            </a:r>
            <a:r>
              <a:rPr lang="en-US" dirty="0" err="1">
                <a:solidFill>
                  <a:schemeClr val="tx1"/>
                </a:solidFill>
              </a:rPr>
              <a:t>OptumLabs</a:t>
            </a:r>
            <a:r>
              <a:rPr lang="en-US" dirty="0">
                <a:solidFill>
                  <a:schemeClr val="tx1"/>
                </a:solidFill>
              </a:rPr>
              <a:t>® Data Warehouse (OLDW) claims and EHR data, 2008-2019</a:t>
            </a:r>
          </a:p>
          <a:p>
            <a:pPr marL="0" indent="0">
              <a:buNone/>
            </a:pPr>
            <a:endParaRPr lang="en-US" sz="1200" dirty="0">
              <a:solidFill>
                <a:schemeClr val="tx1"/>
              </a:solidFill>
            </a:endParaRPr>
          </a:p>
          <a:p>
            <a:r>
              <a:rPr lang="en-US" b="1" dirty="0">
                <a:solidFill>
                  <a:schemeClr val="tx1"/>
                </a:solidFill>
              </a:rPr>
              <a:t>Adults prescribed opioid therapy at </a:t>
            </a:r>
            <a:r>
              <a:rPr lang="en-US" b="1" dirty="0">
                <a:solidFill>
                  <a:schemeClr val="tx1"/>
                </a:solidFill>
                <a:cs typeface="Arial" panose="020B0604020202020204" pitchFamily="34" charset="0"/>
              </a:rPr>
              <a:t>≥50 MME</a:t>
            </a:r>
            <a:r>
              <a:rPr lang="en-US" dirty="0">
                <a:solidFill>
                  <a:schemeClr val="tx1"/>
                </a:solidFill>
                <a:cs typeface="Arial" panose="020B0604020202020204" pitchFamily="34" charset="0"/>
              </a:rPr>
              <a:t>/day during the baseline 12 months, with &lt;10% monthly fluctuation and coverage for &gt;90% days</a:t>
            </a:r>
          </a:p>
          <a:p>
            <a:pPr lvl="1"/>
            <a:r>
              <a:rPr lang="en-US" sz="2000" i="1" dirty="0">
                <a:solidFill>
                  <a:schemeClr val="tx1"/>
                </a:solidFill>
                <a:cs typeface="Arial" panose="020B0604020202020204" pitchFamily="34" charset="0"/>
              </a:rPr>
              <a:t>Exclusions</a:t>
            </a:r>
            <a:r>
              <a:rPr lang="en-US" sz="2000" dirty="0">
                <a:solidFill>
                  <a:schemeClr val="tx1"/>
                </a:solidFill>
                <a:cs typeface="Arial" panose="020B0604020202020204" pitchFamily="34" charset="0"/>
              </a:rPr>
              <a:t>: cancer, hospice or palliative care, &gt; 90 days SNF/inpatient, buprenorphine</a:t>
            </a:r>
            <a:endParaRPr lang="en-US" sz="2000" dirty="0">
              <a:solidFill>
                <a:schemeClr val="tx1"/>
              </a:solidFill>
            </a:endParaRPr>
          </a:p>
          <a:p>
            <a:pPr marL="457200" lvl="1" indent="0" algn="ctr">
              <a:buNone/>
            </a:pPr>
            <a:r>
              <a:rPr lang="en-US" sz="2800" dirty="0">
                <a:solidFill>
                  <a:schemeClr val="tx1"/>
                </a:solidFill>
                <a:cs typeface="Arial" panose="020B0604020202020204" pitchFamily="34" charset="0"/>
              </a:rPr>
              <a:t>PLUS</a:t>
            </a:r>
          </a:p>
          <a:p>
            <a:r>
              <a:rPr lang="en-US" b="1" dirty="0">
                <a:solidFill>
                  <a:schemeClr val="tx1"/>
                </a:solidFill>
              </a:rPr>
              <a:t>Diabetes</a:t>
            </a:r>
            <a:r>
              <a:rPr lang="en-US" dirty="0">
                <a:solidFill>
                  <a:schemeClr val="tx1"/>
                </a:solidFill>
              </a:rPr>
              <a:t> </a:t>
            </a:r>
            <a:r>
              <a:rPr lang="en-US" i="1" dirty="0">
                <a:solidFill>
                  <a:schemeClr val="tx1"/>
                </a:solidFill>
              </a:rPr>
              <a:t>(n=23,371) </a:t>
            </a:r>
            <a:r>
              <a:rPr lang="en-US" dirty="0">
                <a:solidFill>
                  <a:schemeClr val="tx1"/>
                </a:solidFill>
              </a:rPr>
              <a:t>and/or </a:t>
            </a:r>
            <a:r>
              <a:rPr lang="en-US" b="1" dirty="0">
                <a:solidFill>
                  <a:schemeClr val="tx1"/>
                </a:solidFill>
              </a:rPr>
              <a:t>hypertension </a:t>
            </a:r>
            <a:r>
              <a:rPr lang="en-US" i="1" dirty="0">
                <a:solidFill>
                  <a:schemeClr val="tx1"/>
                </a:solidFill>
              </a:rPr>
              <a:t>(n=</a:t>
            </a:r>
            <a:r>
              <a:rPr lang="en-US" altLang="en-US" i="1" dirty="0">
                <a:solidFill>
                  <a:schemeClr val="tx1"/>
                </a:solidFill>
                <a:ea typeface="MS Mincho" panose="02020609040205080304" pitchFamily="49" charset="-128"/>
                <a:cs typeface="Times New Roman" panose="02020603050405020304" pitchFamily="18" charset="0"/>
              </a:rPr>
              <a:t>41,213) </a:t>
            </a:r>
            <a:r>
              <a:rPr lang="en-US" dirty="0">
                <a:solidFill>
                  <a:schemeClr val="tx1"/>
                </a:solidFill>
              </a:rPr>
              <a:t>treated with medication for &gt; 2 months in baseline year</a:t>
            </a:r>
          </a:p>
          <a:p>
            <a:pPr lvl="1"/>
            <a:r>
              <a:rPr lang="en-US" sz="2000" dirty="0">
                <a:solidFill>
                  <a:schemeClr val="tx1"/>
                </a:solidFill>
              </a:rPr>
              <a:t>And a subset with A1c </a:t>
            </a:r>
            <a:r>
              <a:rPr lang="en-US" sz="2000" i="1" dirty="0">
                <a:solidFill>
                  <a:schemeClr val="tx1"/>
                </a:solidFill>
              </a:rPr>
              <a:t>(n=</a:t>
            </a:r>
            <a:r>
              <a:rPr lang="en-US" altLang="en-US" sz="2000" i="1" dirty="0">
                <a:solidFill>
                  <a:schemeClr val="tx1"/>
                </a:solidFill>
                <a:ea typeface="MS Mincho" panose="02020609040205080304" pitchFamily="49" charset="-128"/>
                <a:cs typeface="Times New Roman" panose="02020603050405020304" pitchFamily="18" charset="0"/>
              </a:rPr>
              <a:t>6,222) </a:t>
            </a:r>
            <a:r>
              <a:rPr lang="en-US" sz="2000" dirty="0">
                <a:solidFill>
                  <a:schemeClr val="tx1"/>
                </a:solidFill>
              </a:rPr>
              <a:t>or BP</a:t>
            </a:r>
            <a:r>
              <a:rPr lang="en-US" sz="2000" i="1" dirty="0">
                <a:solidFill>
                  <a:schemeClr val="tx1"/>
                </a:solidFill>
                <a:ea typeface="MS Mincho" panose="02020609040205080304" pitchFamily="49" charset="-128"/>
                <a:cs typeface="Times New Roman" panose="02020603050405020304" pitchFamily="18" charset="0"/>
              </a:rPr>
              <a:t> (n=3,631) </a:t>
            </a:r>
            <a:r>
              <a:rPr lang="en-US" sz="2000" dirty="0">
                <a:solidFill>
                  <a:schemeClr val="tx1"/>
                </a:solidFill>
              </a:rPr>
              <a:t>measures in baseline and follow up</a:t>
            </a:r>
          </a:p>
        </p:txBody>
      </p:sp>
    </p:spTree>
    <p:extLst>
      <p:ext uri="{BB962C8B-B14F-4D97-AF65-F5344CB8AC3E}">
        <p14:creationId xmlns:p14="http://schemas.microsoft.com/office/powerpoint/2010/main" val="3801082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id="{6E9E1B1B-A931-4D44-8BC6-4FD2A1E70819}"/>
              </a:ext>
            </a:extLst>
          </p:cNvPr>
          <p:cNvSpPr>
            <a:spLocks noGrp="1"/>
          </p:cNvSpPr>
          <p:nvPr>
            <p:ph idx="1"/>
          </p:nvPr>
        </p:nvSpPr>
        <p:spPr>
          <a:xfrm>
            <a:off x="838200" y="1188720"/>
            <a:ext cx="11037570" cy="4988243"/>
          </a:xfrm>
        </p:spPr>
        <p:txBody>
          <a:bodyPr/>
          <a:lstStyle/>
          <a:p>
            <a:endParaRPr lang="en-US" dirty="0">
              <a:solidFill>
                <a:schemeClr val="tx1"/>
              </a:solidFill>
            </a:endParaRPr>
          </a:p>
          <a:p>
            <a:r>
              <a:rPr lang="en-US" dirty="0">
                <a:solidFill>
                  <a:schemeClr val="tx1"/>
                </a:solidFill>
              </a:rPr>
              <a:t>Tapering of stable LTOT ≥50 MME/day:</a:t>
            </a:r>
          </a:p>
          <a:p>
            <a:pPr lvl="1"/>
            <a:r>
              <a:rPr lang="en-US" dirty="0">
                <a:solidFill>
                  <a:schemeClr val="tx1"/>
                </a:solidFill>
              </a:rPr>
              <a:t>was associated with reduced diabetes and hypertension-related medication adherence</a:t>
            </a:r>
          </a:p>
          <a:p>
            <a:pPr lvl="2"/>
            <a:r>
              <a:rPr lang="en-US" dirty="0">
                <a:solidFill>
                  <a:schemeClr val="tx1"/>
                </a:solidFill>
              </a:rPr>
              <a:t>in the subset of patients who had A1c and BP measurement in the follow up period, a smaller reduction in medication adherence was seen </a:t>
            </a:r>
          </a:p>
          <a:p>
            <a:pPr lvl="1"/>
            <a:r>
              <a:rPr lang="en-US" dirty="0">
                <a:solidFill>
                  <a:schemeClr val="tx1"/>
                </a:solidFill>
              </a:rPr>
              <a:t>was not associated with changes in glycemic or blood pressure control in this limited analysis (&lt;12 months follow up for most patients and a smaller subset of patients had A1c or BP data </a:t>
            </a:r>
            <a:r>
              <a:rPr lang="en-US" dirty="0" err="1">
                <a:solidFill>
                  <a:schemeClr val="tx1"/>
                </a:solidFill>
              </a:rPr>
              <a:t>avalaible</a:t>
            </a:r>
            <a:r>
              <a:rPr lang="en-US" dirty="0">
                <a:solidFill>
                  <a:schemeClr val="tx1"/>
                </a:solidFill>
              </a:rPr>
              <a:t>)</a:t>
            </a:r>
          </a:p>
          <a:p>
            <a:pPr lvl="1"/>
            <a:endParaRPr lang="en-US" dirty="0">
              <a:solidFill>
                <a:schemeClr val="tx1"/>
              </a:solidFill>
            </a:endParaRPr>
          </a:p>
          <a:p>
            <a:endParaRPr lang="en-US" dirty="0"/>
          </a:p>
        </p:txBody>
      </p:sp>
    </p:spTree>
    <p:extLst>
      <p:ext uri="{BB962C8B-B14F-4D97-AF65-F5344CB8AC3E}">
        <p14:creationId xmlns:p14="http://schemas.microsoft.com/office/powerpoint/2010/main" val="1604115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838200" y="969264"/>
            <a:ext cx="10515600" cy="5207699"/>
          </a:xfrm>
        </p:spPr>
        <p:txBody>
          <a:bodyPr/>
          <a:lstStyle/>
          <a:p>
            <a:endParaRPr lang="en-US" dirty="0">
              <a:solidFill>
                <a:schemeClr val="tx1"/>
              </a:solidFill>
            </a:endParaRPr>
          </a:p>
          <a:p>
            <a:r>
              <a:rPr lang="en-US" sz="2400" dirty="0">
                <a:solidFill>
                  <a:schemeClr val="tx1"/>
                </a:solidFill>
              </a:rPr>
              <a:t>Tapering pain medication represents a disruption to clinical stability that is seen in reduced medication adherence for non-pain medications</a:t>
            </a:r>
          </a:p>
          <a:p>
            <a:r>
              <a:rPr lang="en-US" sz="2400" dirty="0">
                <a:solidFill>
                  <a:schemeClr val="tx1"/>
                </a:solidFill>
              </a:rPr>
              <a:t>Clinicians should attend to patients’ other chronic conditions when tapering LTOT to support continued high-quality care </a:t>
            </a:r>
          </a:p>
          <a:p>
            <a:endParaRPr lang="en-US" dirty="0"/>
          </a:p>
        </p:txBody>
      </p:sp>
    </p:spTree>
    <p:extLst>
      <p:ext uri="{BB962C8B-B14F-4D97-AF65-F5344CB8AC3E}">
        <p14:creationId xmlns:p14="http://schemas.microsoft.com/office/powerpoint/2010/main" val="736829743"/>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PCRG2019" id="{47FFDAD4-AAE8-AF49-BA16-D5254214DB9A}" vid="{04A9208E-0D6C-CC40-BAFE-004D06FD22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TotalTime>
  <Words>428</Words>
  <Application>Microsoft Office PowerPoint</Application>
  <PresentationFormat>Widescreen</PresentationFormat>
  <Paragraphs>29</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Trebuchet MS</vt:lpstr>
      <vt:lpstr>Office Theme</vt:lpstr>
      <vt:lpstr>The Research Questions</vt:lpstr>
      <vt:lpstr>Research Design and Method</vt:lpstr>
      <vt:lpstr>What the Research Found</vt:lpstr>
      <vt:lpstr>What this means for Clinical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STFM8</cp:lastModifiedBy>
  <cp:revision>8</cp:revision>
  <dcterms:created xsi:type="dcterms:W3CDTF">2019-02-14T16:03:51Z</dcterms:created>
  <dcterms:modified xsi:type="dcterms:W3CDTF">2021-03-18T23:24:26Z</dcterms:modified>
</cp:coreProperties>
</file>