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58" r:id="rId3"/>
    <p:sldId id="263"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2F6FB"/>
    <a:srgbClr val="EEA121"/>
    <a:srgbClr val="FBC5B5"/>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p:restoredTop sz="94629"/>
  </p:normalViewPr>
  <p:slideViewPr>
    <p:cSldViewPr snapToGrid="0" snapToObjects="1">
      <p:cViewPr varScale="1">
        <p:scale>
          <a:sx n="72" d="100"/>
          <a:sy n="72"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150829" y="952108"/>
            <a:ext cx="11830639" cy="5224856"/>
          </a:xfrm>
        </p:spPr>
        <p:txBody>
          <a:bodyPr/>
          <a:lstStyle/>
          <a:p>
            <a:pPr marL="0" indent="0" algn="ctr">
              <a:buNone/>
            </a:pPr>
            <a:r>
              <a:rPr lang="en-US" b="1" dirty="0">
                <a:solidFill>
                  <a:srgbClr val="4179BD"/>
                </a:solidFill>
              </a:rPr>
              <a:t>The Impact of COVID-19 on Screening Rates for </a:t>
            </a:r>
          </a:p>
          <a:p>
            <a:pPr marL="0" indent="0" algn="ctr">
              <a:buNone/>
            </a:pPr>
            <a:r>
              <a:rPr lang="en-US" b="1" dirty="0">
                <a:solidFill>
                  <a:srgbClr val="4179BD"/>
                </a:solidFill>
              </a:rPr>
              <a:t>Colorectal, Breast and Cervical Cancer: </a:t>
            </a:r>
          </a:p>
          <a:p>
            <a:pPr marL="0" indent="0" algn="ctr">
              <a:buNone/>
            </a:pPr>
            <a:r>
              <a:rPr lang="en-US" b="1" i="1" dirty="0">
                <a:solidFill>
                  <a:srgbClr val="4179BD"/>
                </a:solidFill>
              </a:rPr>
              <a:t>Practice Feedback from a </a:t>
            </a:r>
          </a:p>
          <a:p>
            <a:pPr marL="0" indent="0" algn="ctr">
              <a:buNone/>
            </a:pPr>
            <a:r>
              <a:rPr lang="en-US" b="1" i="1" dirty="0">
                <a:solidFill>
                  <a:srgbClr val="4179BD"/>
                </a:solidFill>
              </a:rPr>
              <a:t>Quality Improvement Project in Primary Care</a:t>
            </a:r>
          </a:p>
          <a:p>
            <a:pPr marL="0" indent="0" algn="ctr">
              <a:buNone/>
            </a:pPr>
            <a:endParaRPr lang="en-US" b="1" i="1" dirty="0">
              <a:solidFill>
                <a:srgbClr val="4179BD"/>
              </a:solidFill>
            </a:endParaRPr>
          </a:p>
          <a:p>
            <a:pPr marL="0" indent="0" algn="ctr">
              <a:buNone/>
            </a:pPr>
            <a:r>
              <a:rPr lang="en-US" sz="1400" b="1" i="1" dirty="0">
                <a:solidFill>
                  <a:srgbClr val="4179BD"/>
                </a:solidFill>
              </a:rPr>
              <a:t>Laura A. </a:t>
            </a:r>
            <a:r>
              <a:rPr lang="en-US" sz="1400" b="1" i="1" dirty="0" err="1">
                <a:solidFill>
                  <a:srgbClr val="4179BD"/>
                </a:solidFill>
              </a:rPr>
              <a:t>Schad</a:t>
            </a:r>
            <a:r>
              <a:rPr lang="en-US" sz="1400" b="1" i="1" dirty="0">
                <a:solidFill>
                  <a:srgbClr val="4179BD"/>
                </a:solidFill>
              </a:rPr>
              <a:t> MPH, Christopher P. Morley PhD, MA </a:t>
            </a:r>
            <a:r>
              <a:rPr lang="en-US" sz="1400" i="1" dirty="0">
                <a:solidFill>
                  <a:srgbClr val="4179BD"/>
                </a:solidFill>
              </a:rPr>
              <a:t>– SUNY Upstate Medical University, Syracuse NY</a:t>
            </a:r>
          </a:p>
          <a:p>
            <a:pPr marL="0" indent="0" algn="ctr">
              <a:buNone/>
            </a:pPr>
            <a:r>
              <a:rPr lang="en-US" sz="1400" b="1" i="1" dirty="0">
                <a:solidFill>
                  <a:srgbClr val="4179BD"/>
                </a:solidFill>
              </a:rPr>
              <a:t>Laura A. Brady PhD, </a:t>
            </a:r>
            <a:r>
              <a:rPr lang="en-US" sz="1400" b="1" i="1" dirty="0" err="1">
                <a:solidFill>
                  <a:srgbClr val="4179BD"/>
                </a:solidFill>
              </a:rPr>
              <a:t>Laurene</a:t>
            </a:r>
            <a:r>
              <a:rPr lang="en-US" sz="1400" b="1" i="1" dirty="0">
                <a:solidFill>
                  <a:srgbClr val="4179BD"/>
                </a:solidFill>
              </a:rPr>
              <a:t> M. </a:t>
            </a:r>
            <a:r>
              <a:rPr lang="en-US" sz="1400" b="1" i="1" dirty="0" err="1">
                <a:solidFill>
                  <a:srgbClr val="4179BD"/>
                </a:solidFill>
              </a:rPr>
              <a:t>Tumiel</a:t>
            </a:r>
            <a:r>
              <a:rPr lang="en-US" sz="1400" b="1" i="1" dirty="0">
                <a:solidFill>
                  <a:srgbClr val="4179BD"/>
                </a:solidFill>
              </a:rPr>
              <a:t> </a:t>
            </a:r>
            <a:r>
              <a:rPr lang="en-US" sz="1400" b="1" i="1" dirty="0" err="1">
                <a:solidFill>
                  <a:srgbClr val="4179BD"/>
                </a:solidFill>
              </a:rPr>
              <a:t>Berhalter</a:t>
            </a:r>
            <a:r>
              <a:rPr lang="en-US" sz="1400" b="1" i="1" dirty="0">
                <a:solidFill>
                  <a:srgbClr val="4179BD"/>
                </a:solidFill>
              </a:rPr>
              <a:t> PhD, Alexandrea Bentham BS </a:t>
            </a:r>
            <a:r>
              <a:rPr lang="en-US" sz="1400" i="1" dirty="0">
                <a:solidFill>
                  <a:srgbClr val="4179BD"/>
                </a:solidFill>
              </a:rPr>
              <a:t>- University @ Buffalo, Buffalo, NY</a:t>
            </a:r>
          </a:p>
          <a:p>
            <a:pPr marL="0" indent="0" algn="ctr">
              <a:buNone/>
            </a:pPr>
            <a:r>
              <a:rPr lang="en-US" sz="1400" b="1" i="1" dirty="0">
                <a:solidFill>
                  <a:srgbClr val="4179BD"/>
                </a:solidFill>
              </a:rPr>
              <a:t>Karen Vitale </a:t>
            </a:r>
            <a:r>
              <a:rPr lang="en-US" sz="1400" b="1" i="1" dirty="0" err="1">
                <a:solidFill>
                  <a:srgbClr val="4179BD"/>
                </a:solidFill>
              </a:rPr>
              <a:t>MSEd</a:t>
            </a:r>
            <a:r>
              <a:rPr lang="en-US" sz="1400" b="1" i="1" dirty="0">
                <a:solidFill>
                  <a:srgbClr val="4179BD"/>
                </a:solidFill>
              </a:rPr>
              <a:t>, Gary Noronha MD, Carlos </a:t>
            </a:r>
            <a:r>
              <a:rPr lang="en-US" sz="1400" b="1" i="1" dirty="0" err="1">
                <a:solidFill>
                  <a:srgbClr val="4179BD"/>
                </a:solidFill>
              </a:rPr>
              <a:t>Swanger</a:t>
            </a:r>
            <a:r>
              <a:rPr lang="en-US" sz="1400" b="1" i="1" dirty="0">
                <a:solidFill>
                  <a:srgbClr val="4179BD"/>
                </a:solidFill>
              </a:rPr>
              <a:t> MD </a:t>
            </a:r>
            <a:r>
              <a:rPr lang="en-US" sz="1400" i="1" dirty="0">
                <a:solidFill>
                  <a:srgbClr val="4179BD"/>
                </a:solidFill>
              </a:rPr>
              <a:t>– University of Rochester Medical Center, Rochester, NY</a:t>
            </a:r>
          </a:p>
          <a:p>
            <a:pPr marL="0" indent="0" algn="ctr">
              <a:buNone/>
            </a:pPr>
            <a:r>
              <a:rPr lang="en-US" sz="1400" b="1" i="1" dirty="0">
                <a:solidFill>
                  <a:srgbClr val="4179BD"/>
                </a:solidFill>
              </a:rPr>
              <a:t>Amanda Norton MSW </a:t>
            </a:r>
            <a:r>
              <a:rPr lang="en-US" sz="1400" i="1" dirty="0">
                <a:solidFill>
                  <a:srgbClr val="4179BD"/>
                </a:solidFill>
              </a:rPr>
              <a:t>– </a:t>
            </a:r>
            <a:r>
              <a:rPr lang="en-US" sz="1400" i="1" dirty="0" err="1">
                <a:solidFill>
                  <a:srgbClr val="4179BD"/>
                </a:solidFill>
              </a:rPr>
              <a:t>A.Mandatory</a:t>
            </a:r>
            <a:r>
              <a:rPr lang="en-US" sz="1400" i="1" dirty="0">
                <a:solidFill>
                  <a:srgbClr val="4179BD"/>
                </a:solidFill>
              </a:rPr>
              <a:t>, Inc., Ithaca, NY</a:t>
            </a:r>
          </a:p>
          <a:p>
            <a:pPr marL="0" indent="0" algn="ctr">
              <a:buNone/>
            </a:pPr>
            <a:endParaRPr lang="en-US" sz="1400" i="1" dirty="0">
              <a:solidFill>
                <a:srgbClr val="4179BD"/>
              </a:solidFill>
            </a:endParaRPr>
          </a:p>
          <a:p>
            <a:pPr marL="0" indent="0" algn="ctr">
              <a:buNone/>
            </a:pPr>
            <a:r>
              <a:rPr lang="en-US" sz="1100" dirty="0"/>
              <a:t>S</a:t>
            </a:r>
            <a:r>
              <a:rPr lang="en-US" sz="1100"/>
              <a:t>upported </a:t>
            </a:r>
            <a:r>
              <a:rPr lang="en-US" sz="1100" dirty="0"/>
              <a:t>by Cooperative Agreements NU58DP6102, NU58DP006309, U58DP002029 and U58DP003879, funded by the Centers for Disease Control and Prevention. Its contents are solely the responsibility of the authors and do not necessarily represent the official views of the Centers for Disease Control and Prevention or the Department of Health and Human Services, Health Research, Inc.  or the NYS Department of Health.</a:t>
            </a:r>
          </a:p>
          <a:p>
            <a:pPr marL="0" indent="0" algn="ctr">
              <a:buNone/>
            </a:pPr>
            <a:endParaRPr lang="en-US" sz="1400" i="1" dirty="0">
              <a:solidFill>
                <a:srgbClr val="4179BD"/>
              </a:solidFill>
            </a:endParaRPr>
          </a:p>
          <a:p>
            <a:endParaRPr lang="en-US" dirty="0"/>
          </a:p>
        </p:txBody>
      </p:sp>
    </p:spTree>
    <p:extLst>
      <p:ext uri="{BB962C8B-B14F-4D97-AF65-F5344CB8AC3E}">
        <p14:creationId xmlns:p14="http://schemas.microsoft.com/office/powerpoint/2010/main" val="1442879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150829" y="198579"/>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150829" y="952108"/>
            <a:ext cx="11830639" cy="5224856"/>
          </a:xfrm>
        </p:spPr>
        <p:txBody>
          <a:bodyPr/>
          <a:lstStyle/>
          <a:p>
            <a:r>
              <a:rPr lang="en-US" sz="2400" dirty="0"/>
              <a:t>Did the COVID-19 pandemic impact colorectal, breast &amp; cervical cancer screening in safety-net primary care practices?</a:t>
            </a:r>
          </a:p>
          <a:p>
            <a:pPr lvl="1"/>
            <a:r>
              <a:rPr lang="en-US" sz="2000" dirty="0"/>
              <a:t>7-year Quality Improvement (QI) Project (2013-2020) aimed at increasing breast, cervical &amp; colorectal (CRC) cancer screening rates through: </a:t>
            </a:r>
          </a:p>
          <a:p>
            <a:pPr lvl="2"/>
            <a:r>
              <a:rPr lang="en-US" sz="1800" b="1" dirty="0">
                <a:solidFill>
                  <a:srgbClr val="4179BD"/>
                </a:solidFill>
              </a:rPr>
              <a:t>Academic Detailing</a:t>
            </a:r>
            <a:r>
              <a:rPr lang="en-US" sz="1800" dirty="0">
                <a:solidFill>
                  <a:srgbClr val="4179BD"/>
                </a:solidFill>
              </a:rPr>
              <a:t>: tailored education on specific health topics to providers in their own setting</a:t>
            </a:r>
          </a:p>
          <a:p>
            <a:pPr lvl="3"/>
            <a:r>
              <a:rPr lang="en-US" dirty="0"/>
              <a:t>One session</a:t>
            </a:r>
          </a:p>
          <a:p>
            <a:pPr lvl="2"/>
            <a:r>
              <a:rPr lang="en-US" sz="1800" b="1" dirty="0">
                <a:solidFill>
                  <a:srgbClr val="4179BD"/>
                </a:solidFill>
              </a:rPr>
              <a:t>Practice Facilitation</a:t>
            </a:r>
            <a:r>
              <a:rPr lang="en-US" sz="1800" dirty="0">
                <a:solidFill>
                  <a:srgbClr val="4179BD"/>
                </a:solidFill>
              </a:rPr>
              <a:t>: trained professionals assist practices in QI</a:t>
            </a:r>
          </a:p>
          <a:p>
            <a:pPr lvl="3"/>
            <a:r>
              <a:rPr lang="en-US" dirty="0"/>
              <a:t>6 months/year</a:t>
            </a:r>
          </a:p>
          <a:p>
            <a:pPr lvl="1"/>
            <a:r>
              <a:rPr lang="en-US" sz="2000" dirty="0"/>
              <a:t>Participants: Safety-net primary care practices (PCPs) involved with </a:t>
            </a:r>
            <a:r>
              <a:rPr lang="en-US" sz="2000" u="sng" dirty="0"/>
              <a:t>practice-based research networks </a:t>
            </a:r>
            <a:r>
              <a:rPr lang="en-US" sz="2000" dirty="0"/>
              <a:t>(PBRNs) in Central &amp; Western New York State</a:t>
            </a:r>
          </a:p>
          <a:p>
            <a:pPr lvl="1"/>
            <a:r>
              <a:rPr lang="en-US" sz="2000" dirty="0"/>
              <a:t>Year 7: Spring 2020 COVID-19 Pandemic; PCPs forced to stop/reduce in-person activities &amp; furlough/limit staff onsite</a:t>
            </a:r>
          </a:p>
          <a:p>
            <a:r>
              <a:rPr lang="en-US" sz="2400" dirty="0"/>
              <a:t>In early project years, breast and CRC improved; cervical was always a challenge</a:t>
            </a:r>
          </a:p>
          <a:p>
            <a:r>
              <a:rPr lang="en-US" sz="2400" dirty="0"/>
              <a:t>We expected to see drop in all screening rates due to COVID-19</a:t>
            </a:r>
          </a:p>
          <a:p>
            <a:r>
              <a:rPr lang="en-US" sz="2400" b="1" dirty="0"/>
              <a:t>Team realized: It was important to note responses to the pandemic in real-time</a:t>
            </a:r>
          </a:p>
          <a:p>
            <a:endParaRPr lang="en-US" dirty="0"/>
          </a:p>
        </p:txBody>
      </p:sp>
    </p:spTree>
    <p:extLst>
      <p:ext uri="{BB962C8B-B14F-4D97-AF65-F5344CB8AC3E}">
        <p14:creationId xmlns:p14="http://schemas.microsoft.com/office/powerpoint/2010/main" val="2332514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216817" y="176588"/>
            <a:ext cx="1051560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216817" y="801279"/>
            <a:ext cx="11755224" cy="5422820"/>
          </a:xfrm>
        </p:spPr>
        <p:txBody>
          <a:bodyPr/>
          <a:lstStyle/>
          <a:p>
            <a:r>
              <a:rPr lang="en-US" sz="2300" dirty="0"/>
              <a:t>Longitudinal QI Project utilizing three regional PBRNs in upstate New York State</a:t>
            </a:r>
          </a:p>
          <a:p>
            <a:r>
              <a:rPr lang="en-US" sz="2300" dirty="0"/>
              <a:t>Slate of evaluation processes each year</a:t>
            </a:r>
          </a:p>
          <a:p>
            <a:pPr lvl="1"/>
            <a:r>
              <a:rPr lang="en-US" sz="2000" dirty="0"/>
              <a:t>Pre/Post Comparison of rates </a:t>
            </a:r>
          </a:p>
          <a:p>
            <a:pPr lvl="1"/>
            <a:r>
              <a:rPr lang="en-US" sz="2000" dirty="0"/>
              <a:t>Qualitative interviews</a:t>
            </a:r>
          </a:p>
          <a:p>
            <a:r>
              <a:rPr lang="en-US" sz="2300" dirty="0"/>
              <a:t>Spring 2020 (final project year) interviews included questions on impact of COVID-19 on screening</a:t>
            </a:r>
          </a:p>
          <a:p>
            <a:pPr lvl="1"/>
            <a:r>
              <a:rPr lang="en-US" sz="2000" dirty="0"/>
              <a:t>Practice facilitators interviewed practice staff/stakeholders/key informants</a:t>
            </a:r>
          </a:p>
          <a:p>
            <a:pPr lvl="1"/>
            <a:r>
              <a:rPr lang="en-US" sz="2000" dirty="0"/>
              <a:t>Coded without identifying information </a:t>
            </a:r>
          </a:p>
          <a:p>
            <a:r>
              <a:rPr lang="en-US" sz="2300" dirty="0">
                <a:solidFill>
                  <a:schemeClr val="tx2">
                    <a:lumMod val="75000"/>
                  </a:schemeClr>
                </a:solidFill>
              </a:rPr>
              <a:t>Responses from all practices assessed via content analysis</a:t>
            </a:r>
          </a:p>
          <a:p>
            <a:pPr lvl="1"/>
            <a:r>
              <a:rPr lang="en-US" sz="2000" dirty="0">
                <a:solidFill>
                  <a:schemeClr val="tx2">
                    <a:lumMod val="75000"/>
                  </a:schemeClr>
                </a:solidFill>
              </a:rPr>
              <a:t>Led by one team member, cross-validated by a second</a:t>
            </a:r>
          </a:p>
          <a:p>
            <a:pPr lvl="1"/>
            <a:r>
              <a:rPr lang="en-US" sz="2000" dirty="0">
                <a:solidFill>
                  <a:schemeClr val="tx2">
                    <a:lumMod val="75000"/>
                  </a:schemeClr>
                </a:solidFill>
              </a:rPr>
              <a:t>Initial themes discussed with broader team</a:t>
            </a:r>
            <a:endParaRPr lang="en-US" dirty="0">
              <a:solidFill>
                <a:schemeClr val="tx2">
                  <a:lumMod val="75000"/>
                </a:schemeClr>
              </a:solidFill>
            </a:endParaRPr>
          </a:p>
          <a:p>
            <a:pPr lvl="2"/>
            <a:r>
              <a:rPr lang="en-US" sz="1800" dirty="0">
                <a:solidFill>
                  <a:schemeClr val="tx2">
                    <a:lumMod val="75000"/>
                  </a:schemeClr>
                </a:solidFill>
              </a:rPr>
              <a:t>Second analytic, interpretive step</a:t>
            </a:r>
          </a:p>
          <a:p>
            <a:pPr lvl="2"/>
            <a:r>
              <a:rPr lang="en-US" sz="1800" dirty="0">
                <a:solidFill>
                  <a:schemeClr val="tx2">
                    <a:lumMod val="75000"/>
                  </a:schemeClr>
                </a:solidFill>
              </a:rPr>
              <a:t>Team included physicians, health service/public health researchers, practice improvement experts, social scientists</a:t>
            </a:r>
          </a:p>
          <a:p>
            <a:r>
              <a:rPr lang="en-US" sz="2300" dirty="0">
                <a:solidFill>
                  <a:schemeClr val="tx2">
                    <a:lumMod val="75000"/>
                  </a:schemeClr>
                </a:solidFill>
              </a:rPr>
              <a:t>Project determined to be QI (not research) by the Upstate Medical University IRB</a:t>
            </a:r>
            <a:endParaRPr lang="en-US" dirty="0"/>
          </a:p>
          <a:p>
            <a:pPr marL="457200" lvl="1" indent="0">
              <a:buNone/>
            </a:pPr>
            <a:endParaRPr lang="en-US" dirty="0"/>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276616" y="69836"/>
            <a:ext cx="10515600" cy="823595"/>
          </a:xfrm>
        </p:spPr>
        <p:txBody>
          <a:bodyPr/>
          <a:lstStyle/>
          <a:p>
            <a:r>
              <a:rPr lang="en-US" dirty="0"/>
              <a:t>What the Research Found</a:t>
            </a:r>
          </a:p>
        </p:txBody>
      </p:sp>
      <p:pic>
        <p:nvPicPr>
          <p:cNvPr id="4" name="Picture 3">
            <a:extLst>
              <a:ext uri="{FF2B5EF4-FFF2-40B4-BE49-F238E27FC236}">
                <a16:creationId xmlns:a16="http://schemas.microsoft.com/office/drawing/2014/main" id="{5A10E3C0-BF1C-4A10-B6E7-6A3CD0B46FAB}"/>
              </a:ext>
            </a:extLst>
          </p:cNvPr>
          <p:cNvPicPr>
            <a:picLocks noChangeAspect="1"/>
          </p:cNvPicPr>
          <p:nvPr/>
        </p:nvPicPr>
        <p:blipFill>
          <a:blip r:embed="rId2"/>
          <a:stretch>
            <a:fillRect/>
          </a:stretch>
        </p:blipFill>
        <p:spPr>
          <a:xfrm>
            <a:off x="276617" y="681445"/>
            <a:ext cx="3359719" cy="1863032"/>
          </a:xfrm>
          <a:prstGeom prst="rect">
            <a:avLst/>
          </a:prstGeom>
        </p:spPr>
      </p:pic>
      <p:pic>
        <p:nvPicPr>
          <p:cNvPr id="5" name="Picture 4">
            <a:extLst>
              <a:ext uri="{FF2B5EF4-FFF2-40B4-BE49-F238E27FC236}">
                <a16:creationId xmlns:a16="http://schemas.microsoft.com/office/drawing/2014/main" id="{D69BB734-6854-486D-B34D-C2D66BF914AD}"/>
              </a:ext>
            </a:extLst>
          </p:cNvPr>
          <p:cNvPicPr>
            <a:picLocks noChangeAspect="1"/>
          </p:cNvPicPr>
          <p:nvPr/>
        </p:nvPicPr>
        <p:blipFill>
          <a:blip r:embed="rId3"/>
          <a:stretch>
            <a:fillRect/>
          </a:stretch>
        </p:blipFill>
        <p:spPr>
          <a:xfrm>
            <a:off x="276616" y="2361351"/>
            <a:ext cx="3359719" cy="2031847"/>
          </a:xfrm>
          <a:prstGeom prst="rect">
            <a:avLst/>
          </a:prstGeom>
        </p:spPr>
      </p:pic>
      <p:pic>
        <p:nvPicPr>
          <p:cNvPr id="6" name="Picture 5">
            <a:extLst>
              <a:ext uri="{FF2B5EF4-FFF2-40B4-BE49-F238E27FC236}">
                <a16:creationId xmlns:a16="http://schemas.microsoft.com/office/drawing/2014/main" id="{41B49782-BD94-40D0-B315-165C6039D666}"/>
              </a:ext>
            </a:extLst>
          </p:cNvPr>
          <p:cNvPicPr>
            <a:picLocks noChangeAspect="1"/>
          </p:cNvPicPr>
          <p:nvPr/>
        </p:nvPicPr>
        <p:blipFill>
          <a:blip r:embed="rId4"/>
          <a:stretch>
            <a:fillRect/>
          </a:stretch>
        </p:blipFill>
        <p:spPr>
          <a:xfrm>
            <a:off x="276618" y="4249704"/>
            <a:ext cx="3387146" cy="1868573"/>
          </a:xfrm>
          <a:prstGeom prst="rect">
            <a:avLst/>
          </a:prstGeom>
        </p:spPr>
      </p:pic>
      <p:sp>
        <p:nvSpPr>
          <p:cNvPr id="7" name="Content Placeholder 2">
            <a:extLst>
              <a:ext uri="{FF2B5EF4-FFF2-40B4-BE49-F238E27FC236}">
                <a16:creationId xmlns:a16="http://schemas.microsoft.com/office/drawing/2014/main" id="{B4E569E9-4A6E-401D-96CF-03576782D452}"/>
              </a:ext>
            </a:extLst>
          </p:cNvPr>
          <p:cNvSpPr>
            <a:spLocks noGrp="1"/>
          </p:cNvSpPr>
          <p:nvPr>
            <p:ph idx="1"/>
          </p:nvPr>
        </p:nvSpPr>
        <p:spPr>
          <a:xfrm>
            <a:off x="3846136" y="781942"/>
            <a:ext cx="8239027" cy="5294116"/>
          </a:xfrm>
          <a:solidFill>
            <a:schemeClr val="accent1">
              <a:lumMod val="40000"/>
              <a:lumOff val="60000"/>
              <a:alpha val="13725"/>
            </a:schemeClr>
          </a:solidFill>
        </p:spPr>
        <p:txBody>
          <a:bodyPr/>
          <a:lstStyle/>
          <a:p>
            <a:pPr>
              <a:lnSpc>
                <a:spcPct val="100000"/>
              </a:lnSpc>
              <a:spcBef>
                <a:spcPts val="0"/>
              </a:spcBef>
              <a:spcAft>
                <a:spcPts val="800"/>
              </a:spcAft>
              <a:defRPr/>
            </a:pPr>
            <a:r>
              <a:rPr lang="en-US" sz="1500" dirty="0">
                <a:solidFill>
                  <a:schemeClr val="tx2">
                    <a:lumMod val="75000"/>
                  </a:schemeClr>
                </a:solidFill>
                <a:cs typeface="Calibri" panose="020F0502020204030204" pitchFamily="34" charset="0"/>
              </a:rPr>
              <a:t>Screening Rates did not sharply decline – PCPs found ways to maintain rates</a:t>
            </a:r>
          </a:p>
          <a:p>
            <a:pPr>
              <a:lnSpc>
                <a:spcPct val="100000"/>
              </a:lnSpc>
              <a:spcBef>
                <a:spcPts val="0"/>
              </a:spcBef>
              <a:spcAft>
                <a:spcPts val="800"/>
              </a:spcAft>
              <a:defRPr/>
            </a:pPr>
            <a:r>
              <a:rPr lang="en-US" sz="1500" b="1" u="sng" spc="10" dirty="0">
                <a:solidFill>
                  <a:schemeClr val="tx2">
                    <a:lumMod val="75000"/>
                  </a:schemeClr>
                </a:solidFill>
                <a:ea typeface="Times New Roman" panose="02020603050405020304" pitchFamily="18" charset="0"/>
                <a:cs typeface="Calibri" panose="020F0502020204030204" pitchFamily="34" charset="0"/>
              </a:rPr>
              <a:t>Overarching Theme</a:t>
            </a:r>
            <a:r>
              <a:rPr lang="en-US" sz="1500" spc="10" dirty="0">
                <a:solidFill>
                  <a:schemeClr val="tx2">
                    <a:lumMod val="75000"/>
                  </a:schemeClr>
                </a:solidFill>
                <a:ea typeface="Times New Roman" panose="02020603050405020304" pitchFamily="18" charset="0"/>
                <a:cs typeface="Calibri" panose="020F0502020204030204" pitchFamily="34" charset="0"/>
              </a:rPr>
              <a:t>: </a:t>
            </a:r>
            <a:r>
              <a:rPr lang="en-US" sz="1500" i="1" spc="10" dirty="0">
                <a:solidFill>
                  <a:schemeClr val="tx2">
                    <a:lumMod val="75000"/>
                  </a:schemeClr>
                </a:solidFill>
                <a:ea typeface="Times New Roman" panose="02020603050405020304" pitchFamily="18" charset="0"/>
                <a:cs typeface="Calibri" panose="020F0502020204030204" pitchFamily="34" charset="0"/>
              </a:rPr>
              <a:t>Practices</a:t>
            </a:r>
            <a:r>
              <a:rPr lang="en-US" sz="1500" b="1" i="1" spc="10" dirty="0">
                <a:solidFill>
                  <a:schemeClr val="tx2">
                    <a:lumMod val="75000"/>
                  </a:schemeClr>
                </a:solidFill>
                <a:ea typeface="Times New Roman" panose="02020603050405020304" pitchFamily="18" charset="0"/>
                <a:cs typeface="Calibri" panose="020F0502020204030204" pitchFamily="34" charset="0"/>
              </a:rPr>
              <a:t> continued pre-COVID-19 processes</a:t>
            </a:r>
          </a:p>
          <a:p>
            <a:pPr lvl="1">
              <a:lnSpc>
                <a:spcPct val="100000"/>
              </a:lnSpc>
              <a:spcBef>
                <a:spcPts val="0"/>
              </a:spcBef>
              <a:spcAft>
                <a:spcPts val="800"/>
              </a:spcAft>
              <a:defRPr/>
            </a:pPr>
            <a:r>
              <a:rPr lang="en-US" altLang="en-US" sz="1400" dirty="0">
                <a:ea typeface="Calibri" panose="020F0502020204030204" pitchFamily="34" charset="0"/>
                <a:cs typeface="Times New Roman" panose="02020603050405020304" pitchFamily="18" charset="0"/>
              </a:rPr>
              <a:t>New emphasis on Telemedicine – many PCPs used what they knew, or developed new competency</a:t>
            </a:r>
          </a:p>
          <a:p>
            <a:pPr lvl="1">
              <a:lnSpc>
                <a:spcPct val="100000"/>
              </a:lnSpc>
              <a:spcBef>
                <a:spcPts val="0"/>
              </a:spcBef>
              <a:spcAft>
                <a:spcPts val="800"/>
              </a:spcAft>
              <a:defRPr/>
            </a:pPr>
            <a:r>
              <a:rPr lang="en-US" altLang="en-US" sz="1400" dirty="0">
                <a:ea typeface="Calibri" panose="020F0502020204030204" pitchFamily="34" charset="0"/>
                <a:cs typeface="Times New Roman" panose="02020603050405020304" pitchFamily="18" charset="0"/>
              </a:rPr>
              <a:t>With fewer/no patient visits, PCPs focused on data clean up of records &amp; registries, were able to identify &amp; follow-up with patients in need of screening through telemedicine</a:t>
            </a:r>
          </a:p>
          <a:p>
            <a:pPr lvl="1">
              <a:lnSpc>
                <a:spcPct val="100000"/>
              </a:lnSpc>
              <a:spcBef>
                <a:spcPts val="0"/>
              </a:spcBef>
              <a:spcAft>
                <a:spcPts val="800"/>
              </a:spcAft>
              <a:defRPr/>
            </a:pPr>
            <a:r>
              <a:rPr lang="en-US" sz="1400" b="1" i="1" spc="10" dirty="0">
                <a:ea typeface="Times New Roman" panose="02020603050405020304" pitchFamily="18" charset="0"/>
                <a:cs typeface="Times New Roman" panose="02020603050405020304" pitchFamily="18" charset="0"/>
              </a:rPr>
              <a:t>Many responses indicated shift of focus from preventive visits to care for sick patients</a:t>
            </a:r>
          </a:p>
          <a:p>
            <a:pPr>
              <a:lnSpc>
                <a:spcPct val="100000"/>
              </a:lnSpc>
              <a:spcBef>
                <a:spcPct val="0"/>
              </a:spcBef>
              <a:spcAft>
                <a:spcPts val="800"/>
              </a:spcAft>
            </a:pPr>
            <a:r>
              <a:rPr lang="en-US" altLang="en-US" sz="1500" b="1" dirty="0">
                <a:solidFill>
                  <a:schemeClr val="tx2">
                    <a:lumMod val="75000"/>
                  </a:schemeClr>
                </a:solidFill>
                <a:ea typeface="Calibri" panose="020F0502020204030204" pitchFamily="34" charset="0"/>
                <a:cs typeface="Times New Roman" panose="02020603050405020304" pitchFamily="18" charset="0"/>
              </a:rPr>
              <a:t>CRC</a:t>
            </a:r>
            <a:r>
              <a:rPr lang="en-US" altLang="en-US" sz="1500" dirty="0">
                <a:solidFill>
                  <a:schemeClr val="tx2">
                    <a:lumMod val="75000"/>
                  </a:schemeClr>
                </a:solidFill>
                <a:ea typeface="Calibri" panose="020F0502020204030204" pitchFamily="34" charset="0"/>
                <a:cs typeface="Times New Roman" panose="02020603050405020304" pitchFamily="18" charset="0"/>
              </a:rPr>
              <a:t> </a:t>
            </a:r>
            <a:r>
              <a:rPr lang="en-US" altLang="en-US" sz="1500" b="1" dirty="0">
                <a:solidFill>
                  <a:schemeClr val="tx2">
                    <a:lumMod val="75000"/>
                  </a:schemeClr>
                </a:solidFill>
                <a:ea typeface="Calibri" panose="020F0502020204030204" pitchFamily="34" charset="0"/>
                <a:cs typeface="Times New Roman" panose="02020603050405020304" pitchFamily="18" charset="0"/>
              </a:rPr>
              <a:t>cancer</a:t>
            </a:r>
            <a:r>
              <a:rPr lang="en-US" altLang="en-US" sz="1500" dirty="0">
                <a:solidFill>
                  <a:schemeClr val="tx2">
                    <a:lumMod val="75000"/>
                  </a:schemeClr>
                </a:solidFill>
                <a:ea typeface="Calibri" panose="020F0502020204030204" pitchFamily="34" charset="0"/>
                <a:cs typeface="Times New Roman" panose="02020603050405020304" pitchFamily="18" charset="0"/>
              </a:rPr>
              <a:t>: relatively unchanged by the pandemic</a:t>
            </a: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Re-emphasis on </a:t>
            </a:r>
            <a:r>
              <a:rPr lang="en-US" altLang="en-US" sz="1400" b="1" u="sng" dirty="0">
                <a:ea typeface="Calibri" panose="020F0502020204030204" pitchFamily="34" charset="0"/>
                <a:cs typeface="Times New Roman" panose="02020603050405020304" pitchFamily="18" charset="0"/>
              </a:rPr>
              <a:t>at-home testing </a:t>
            </a:r>
            <a:r>
              <a:rPr lang="en-US" altLang="en-US" sz="1400" dirty="0">
                <a:ea typeface="Calibri" panose="020F0502020204030204" pitchFamily="34" charset="0"/>
                <a:cs typeface="Times New Roman" panose="02020603050405020304" pitchFamily="18" charset="0"/>
              </a:rPr>
              <a:t>(e.g. FIT testing)</a:t>
            </a: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PCPs were </a:t>
            </a:r>
            <a:r>
              <a:rPr lang="en-US" altLang="en-US" sz="1400" b="1" u="sng" dirty="0">
                <a:ea typeface="Calibri" panose="020F0502020204030204" pitchFamily="34" charset="0"/>
                <a:cs typeface="Times New Roman" panose="02020603050405020304" pitchFamily="18" charset="0"/>
              </a:rPr>
              <a:t>already mailing test kits to patients </a:t>
            </a:r>
            <a:r>
              <a:rPr lang="en-US" altLang="en-US" sz="1400" dirty="0">
                <a:ea typeface="Calibri" panose="020F0502020204030204" pitchFamily="34" charset="0"/>
                <a:cs typeface="Times New Roman" panose="02020603050405020304" pitchFamily="18" charset="0"/>
              </a:rPr>
              <a:t>– an </a:t>
            </a:r>
            <a:r>
              <a:rPr lang="en-US" altLang="en-US" sz="1400" u="sng" dirty="0">
                <a:ea typeface="Calibri" panose="020F0502020204030204" pitchFamily="34" charset="0"/>
                <a:cs typeface="Times New Roman" panose="02020603050405020304" pitchFamily="18" charset="0"/>
              </a:rPr>
              <a:t>existing strength</a:t>
            </a: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PCPs </a:t>
            </a:r>
            <a:r>
              <a:rPr lang="en-US" altLang="en-US" sz="1400" b="1" u="sng" dirty="0">
                <a:ea typeface="Calibri" panose="020F0502020204030204" pitchFamily="34" charset="0"/>
                <a:cs typeface="Times New Roman" panose="02020603050405020304" pitchFamily="18" charset="0"/>
              </a:rPr>
              <a:t>had time </a:t>
            </a:r>
            <a:r>
              <a:rPr lang="en-US" altLang="en-US" sz="1400" dirty="0">
                <a:ea typeface="Calibri" panose="020F0502020204030204" pitchFamily="34" charset="0"/>
                <a:cs typeface="Times New Roman" panose="02020603050405020304" pitchFamily="18" charset="0"/>
              </a:rPr>
              <a:t>to follow-up with patients who had a positive FIT kit before the pandemic </a:t>
            </a:r>
          </a:p>
          <a:p>
            <a:pPr>
              <a:lnSpc>
                <a:spcPct val="100000"/>
              </a:lnSpc>
              <a:spcBef>
                <a:spcPct val="0"/>
              </a:spcBef>
              <a:spcAft>
                <a:spcPts val="800"/>
              </a:spcAft>
            </a:pPr>
            <a:r>
              <a:rPr lang="en-US" altLang="en-US" sz="1500" b="1" dirty="0">
                <a:solidFill>
                  <a:schemeClr val="tx2">
                    <a:lumMod val="75000"/>
                  </a:schemeClr>
                </a:solidFill>
                <a:ea typeface="Calibri" panose="020F0502020204030204" pitchFamily="34" charset="0"/>
                <a:cs typeface="Times New Roman" panose="02020603050405020304" pitchFamily="18" charset="0"/>
              </a:rPr>
              <a:t>Breast</a:t>
            </a:r>
            <a:r>
              <a:rPr lang="en-US" altLang="en-US" sz="1500" dirty="0">
                <a:solidFill>
                  <a:schemeClr val="tx2">
                    <a:lumMod val="75000"/>
                  </a:schemeClr>
                </a:solidFill>
                <a:ea typeface="Calibri" panose="020F0502020204030204" pitchFamily="34" charset="0"/>
                <a:cs typeface="Times New Roman" panose="02020603050405020304" pitchFamily="18" charset="0"/>
              </a:rPr>
              <a:t> </a:t>
            </a:r>
            <a:r>
              <a:rPr lang="en-US" altLang="en-US" sz="1500" b="1" dirty="0">
                <a:solidFill>
                  <a:schemeClr val="tx2">
                    <a:lumMod val="75000"/>
                  </a:schemeClr>
                </a:solidFill>
                <a:ea typeface="Calibri" panose="020F0502020204030204" pitchFamily="34" charset="0"/>
                <a:cs typeface="Times New Roman" panose="02020603050405020304" pitchFamily="18" charset="0"/>
              </a:rPr>
              <a:t>cancer</a:t>
            </a:r>
            <a:r>
              <a:rPr lang="en-US" altLang="en-US" sz="1500" dirty="0">
                <a:solidFill>
                  <a:schemeClr val="tx2">
                    <a:lumMod val="75000"/>
                  </a:schemeClr>
                </a:solidFill>
                <a:ea typeface="Calibri" panose="020F0502020204030204" pitchFamily="34" charset="0"/>
                <a:cs typeface="Times New Roman" panose="02020603050405020304" pitchFamily="18" charset="0"/>
              </a:rPr>
              <a:t>: many PCPs use mobile mammography vans – an </a:t>
            </a:r>
            <a:r>
              <a:rPr lang="en-US" altLang="en-US" sz="1500" u="sng" dirty="0">
                <a:solidFill>
                  <a:schemeClr val="tx2">
                    <a:lumMod val="75000"/>
                  </a:schemeClr>
                </a:solidFill>
                <a:ea typeface="Calibri" panose="020F0502020204030204" pitchFamily="34" charset="0"/>
                <a:cs typeface="Times New Roman" panose="02020603050405020304" pitchFamily="18" charset="0"/>
              </a:rPr>
              <a:t>existing strength</a:t>
            </a:r>
            <a:endParaRPr lang="en-US" altLang="en-US" sz="1500" dirty="0">
              <a:solidFill>
                <a:schemeClr val="tx2">
                  <a:lumMod val="75000"/>
                </a:schemeClr>
              </a:solidFill>
              <a:ea typeface="Calibri" panose="020F0502020204030204" pitchFamily="34" charset="0"/>
              <a:cs typeface="Times New Roman" panose="02020603050405020304" pitchFamily="18" charset="0"/>
            </a:endParaRP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Mobile screening units were repurposed for COVID-19 testing, a potential barrier; however</a:t>
            </a: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Once the height of the pandemic settled, some regained access to mobile mammography</a:t>
            </a:r>
          </a:p>
          <a:p>
            <a:pPr>
              <a:lnSpc>
                <a:spcPct val="100000"/>
              </a:lnSpc>
              <a:spcBef>
                <a:spcPct val="0"/>
              </a:spcBef>
              <a:spcAft>
                <a:spcPts val="800"/>
              </a:spcAft>
            </a:pPr>
            <a:r>
              <a:rPr lang="en-US" altLang="en-US" sz="1500" b="1" dirty="0">
                <a:solidFill>
                  <a:schemeClr val="tx2">
                    <a:lumMod val="75000"/>
                  </a:schemeClr>
                </a:solidFill>
                <a:ea typeface="Calibri" panose="020F0502020204030204" pitchFamily="34" charset="0"/>
                <a:cs typeface="Times New Roman" panose="02020603050405020304" pitchFamily="18" charset="0"/>
              </a:rPr>
              <a:t>Cervical cancer</a:t>
            </a:r>
            <a:r>
              <a:rPr lang="en-US" altLang="en-US" sz="1500" dirty="0">
                <a:solidFill>
                  <a:schemeClr val="tx2">
                    <a:lumMod val="75000"/>
                  </a:schemeClr>
                </a:solidFill>
                <a:ea typeface="Calibri" panose="020F0502020204030204" pitchFamily="34" charset="0"/>
                <a:cs typeface="Times New Roman" panose="02020603050405020304" pitchFamily="18" charset="0"/>
              </a:rPr>
              <a:t>: hard to target/track pre-COVID-19 since many seek this at OB-GYN facilities</a:t>
            </a:r>
          </a:p>
          <a:p>
            <a:pPr lvl="1">
              <a:lnSpc>
                <a:spcPct val="100000"/>
              </a:lnSpc>
              <a:spcBef>
                <a:spcPct val="0"/>
              </a:spcBef>
              <a:spcAft>
                <a:spcPts val="800"/>
              </a:spcAft>
            </a:pPr>
            <a:r>
              <a:rPr lang="en-US" altLang="en-US" sz="1400" dirty="0">
                <a:ea typeface="Calibri" panose="020F0502020204030204" pitchFamily="34" charset="0"/>
                <a:cs typeface="Times New Roman" panose="02020603050405020304" pitchFamily="18" charset="0"/>
              </a:rPr>
              <a:t>OB-GYN clinics closed &amp; fewer staff available to monitor patient data between sites</a:t>
            </a:r>
          </a:p>
          <a:p>
            <a:endParaRPr lang="en-US" dirty="0"/>
          </a:p>
        </p:txBody>
      </p:sp>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123986" y="218821"/>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123986" y="969265"/>
            <a:ext cx="11555824" cy="5082744"/>
          </a:xfrm>
          <a:solidFill>
            <a:srgbClr val="F2F6FB"/>
          </a:solidFill>
        </p:spPr>
        <p:txBody>
          <a:bodyPr/>
          <a:lstStyle/>
          <a:p>
            <a:r>
              <a:rPr lang="en-US" dirty="0"/>
              <a:t>Telemedicine was extremely useful for practices during this time</a:t>
            </a:r>
          </a:p>
          <a:p>
            <a:pPr lvl="1"/>
            <a:r>
              <a:rPr lang="en-US" dirty="0"/>
              <a:t>Many PCPs used the time to improve telemedicine services</a:t>
            </a:r>
          </a:p>
          <a:p>
            <a:pPr lvl="1"/>
            <a:r>
              <a:rPr lang="en-US" dirty="0"/>
              <a:t>BUT presented issues when patients did not have the means to access the technology </a:t>
            </a:r>
          </a:p>
          <a:p>
            <a:pPr lvl="1"/>
            <a:r>
              <a:rPr lang="en-US" dirty="0"/>
              <a:t>May have continued practice revenue when in-person visits were not possible</a:t>
            </a:r>
          </a:p>
          <a:p>
            <a:pPr lvl="1"/>
            <a:r>
              <a:rPr lang="en-US" b="1" dirty="0"/>
              <a:t>Takeaway: PCPs should develop telemedicine skills and capacity</a:t>
            </a:r>
          </a:p>
          <a:p>
            <a:r>
              <a:rPr lang="en-US" dirty="0"/>
              <a:t>Some used the decrease in patient visits as time to improve</a:t>
            </a:r>
          </a:p>
          <a:p>
            <a:pPr lvl="1"/>
            <a:r>
              <a:rPr lang="en-US" dirty="0"/>
              <a:t>Cleaning up patient records/data, filming screening tutorials</a:t>
            </a:r>
          </a:p>
          <a:p>
            <a:pPr lvl="1"/>
            <a:r>
              <a:rPr lang="en-US" dirty="0"/>
              <a:t>Some have new appreciation for effective data management strategies</a:t>
            </a:r>
          </a:p>
          <a:p>
            <a:pPr lvl="1"/>
            <a:r>
              <a:rPr lang="en-US" dirty="0"/>
              <a:t>“Downtime” used to better identify patients in need of screening</a:t>
            </a:r>
          </a:p>
          <a:p>
            <a:pPr lvl="1"/>
            <a:r>
              <a:rPr lang="en-US" b="1" dirty="0"/>
              <a:t>Takeaway: data management processes helped maintain screening rates, which has been a consistent theme throughout our project; especially important during pandemic</a:t>
            </a:r>
          </a:p>
          <a:p>
            <a:pPr lvl="1"/>
            <a:endParaRPr lang="en-US" dirty="0"/>
          </a:p>
          <a:p>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785</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Trebuchet MS</vt:lpstr>
      <vt:lpstr>Office Theme</vt:lpstr>
      <vt:lpstr>PowerPoint Presentation</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8</cp:revision>
  <dcterms:created xsi:type="dcterms:W3CDTF">2019-02-14T16:03:51Z</dcterms:created>
  <dcterms:modified xsi:type="dcterms:W3CDTF">2021-03-24T21:07:12Z</dcterms:modified>
</cp:coreProperties>
</file>