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376" r:id="rId3"/>
    <p:sldId id="378" r:id="rId4"/>
    <p:sldId id="377" r:id="rId5"/>
    <p:sldId id="379" r:id="rId6"/>
    <p:sldId id="380" r:id="rId7"/>
    <p:sldId id="382" r:id="rId8"/>
    <p:sldId id="391" r:id="rId9"/>
    <p:sldId id="390" r:id="rId10"/>
    <p:sldId id="385" r:id="rId11"/>
    <p:sldId id="388" r:id="rId12"/>
    <p:sldId id="387" r:id="rId13"/>
    <p:sldId id="384" r:id="rId14"/>
    <p:sldId id="386" r:id="rId15"/>
    <p:sldId id="381" r:id="rId16"/>
    <p:sldId id="3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3C"/>
    <a:srgbClr val="5C4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96327"/>
  </p:normalViewPr>
  <p:slideViewPr>
    <p:cSldViewPr snapToGrid="0">
      <p:cViewPr varScale="1">
        <p:scale>
          <a:sx n="126" d="100"/>
          <a:sy n="126" d="100"/>
        </p:scale>
        <p:origin x="232" y="28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Unhealthy Behaviors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health risks</c:v>
                </c:pt>
              </c:strCache>
            </c:strRef>
          </c:tx>
          <c:spPr>
            <a:solidFill>
              <a:schemeClr val="accent6">
                <a:shade val="76000"/>
              </a:schemeClr>
            </a:solidFill>
            <a:ln>
              <a:noFill/>
            </a:ln>
            <a:effectLst/>
          </c:spPr>
          <c:invertIfNegative val="0"/>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0</c:v>
                </c:pt>
                <c:pt idx="1">
                  <c:v>6</c:v>
                </c:pt>
                <c:pt idx="2">
                  <c:v>34</c:v>
                </c:pt>
                <c:pt idx="3">
                  <c:v>93</c:v>
                </c:pt>
                <c:pt idx="4">
                  <c:v>45</c:v>
                </c:pt>
                <c:pt idx="5">
                  <c:v>7</c:v>
                </c:pt>
                <c:pt idx="6">
                  <c:v>2</c:v>
                </c:pt>
              </c:numCache>
            </c:numRef>
          </c:val>
          <c:extLst>
            <c:ext xmlns:c16="http://schemas.microsoft.com/office/drawing/2014/chart" uri="{C3380CC4-5D6E-409C-BE32-E72D297353CC}">
              <c16:uniqueId val="{00000000-9FFA-3248-9667-2736414273FF}"/>
            </c:ext>
          </c:extLst>
        </c:ser>
        <c:ser>
          <c:idx val="1"/>
          <c:order val="1"/>
          <c:tx>
            <c:strRef>
              <c:f>Sheet1!$C$1</c:f>
              <c:strCache>
                <c:ptCount val="1"/>
                <c:pt idx="0">
                  <c:v># care plans</c:v>
                </c:pt>
              </c:strCache>
            </c:strRef>
          </c:tx>
          <c:spPr>
            <a:solidFill>
              <a:schemeClr val="accent6">
                <a:tint val="77000"/>
              </a:schemeClr>
            </a:solidFill>
            <a:ln>
              <a:noFill/>
            </a:ln>
            <a:effectLst/>
          </c:spPr>
          <c:invertIfNegative val="0"/>
          <c:cat>
            <c:numRef>
              <c:f>Sheet1!$A$2:$A$8</c:f>
              <c:numCache>
                <c:formatCode>General</c:formatCode>
                <c:ptCount val="7"/>
                <c:pt idx="0">
                  <c:v>0</c:v>
                </c:pt>
                <c:pt idx="1">
                  <c:v>1</c:v>
                </c:pt>
                <c:pt idx="2">
                  <c:v>2</c:v>
                </c:pt>
                <c:pt idx="3">
                  <c:v>3</c:v>
                </c:pt>
                <c:pt idx="4">
                  <c:v>4</c:v>
                </c:pt>
                <c:pt idx="5">
                  <c:v>5</c:v>
                </c:pt>
                <c:pt idx="6">
                  <c:v>6</c:v>
                </c:pt>
              </c:numCache>
            </c:numRef>
          </c:cat>
          <c:val>
            <c:numRef>
              <c:f>Sheet1!$C$2:$C$8</c:f>
              <c:numCache>
                <c:formatCode>General</c:formatCode>
                <c:ptCount val="7"/>
                <c:pt idx="0">
                  <c:v>14</c:v>
                </c:pt>
                <c:pt idx="1">
                  <c:v>115</c:v>
                </c:pt>
                <c:pt idx="2">
                  <c:v>53</c:v>
                </c:pt>
                <c:pt idx="3">
                  <c:v>5</c:v>
                </c:pt>
              </c:numCache>
            </c:numRef>
          </c:val>
          <c:extLst>
            <c:ext xmlns:c16="http://schemas.microsoft.com/office/drawing/2014/chart" uri="{C3380CC4-5D6E-409C-BE32-E72D297353CC}">
              <c16:uniqueId val="{00000001-9FFA-3248-9667-2736414273FF}"/>
            </c:ext>
          </c:extLst>
        </c:ser>
        <c:dLbls>
          <c:showLegendKey val="0"/>
          <c:showVal val="0"/>
          <c:showCatName val="0"/>
          <c:showSerName val="0"/>
          <c:showPercent val="0"/>
          <c:showBubbleSize val="0"/>
        </c:dLbls>
        <c:gapWidth val="219"/>
        <c:overlap val="-27"/>
        <c:axId val="1207243807"/>
        <c:axId val="1207244223"/>
      </c:barChart>
      <c:catAx>
        <c:axId val="120724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4223"/>
        <c:crosses val="autoZero"/>
        <c:auto val="1"/>
        <c:lblAlgn val="ctr"/>
        <c:lblOffset val="100"/>
        <c:noMultiLvlLbl val="0"/>
      </c:catAx>
      <c:valAx>
        <c:axId val="120724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Mental Health Risks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health risks</c:v>
                </c:pt>
              </c:strCache>
            </c:strRef>
          </c:tx>
          <c:spPr>
            <a:solidFill>
              <a:schemeClr val="accent6">
                <a:shade val="76000"/>
              </a:schemeClr>
            </a:solidFill>
            <a:ln>
              <a:noFill/>
            </a:ln>
            <a:effectLst/>
          </c:spPr>
          <c:invertIfNegative val="0"/>
          <c:cat>
            <c:strRef>
              <c:f>Sheet1!$A$2:$A$5</c:f>
              <c:strCache>
                <c:ptCount val="4"/>
                <c:pt idx="0">
                  <c:v>0</c:v>
                </c:pt>
                <c:pt idx="1">
                  <c:v>1</c:v>
                </c:pt>
                <c:pt idx="2">
                  <c:v>2</c:v>
                </c:pt>
                <c:pt idx="3">
                  <c:v>&gt;3</c:v>
                </c:pt>
              </c:strCache>
            </c:strRef>
          </c:cat>
          <c:val>
            <c:numRef>
              <c:f>Sheet1!$B$2:$B$5</c:f>
              <c:numCache>
                <c:formatCode>General</c:formatCode>
                <c:ptCount val="4"/>
                <c:pt idx="0">
                  <c:v>62</c:v>
                </c:pt>
                <c:pt idx="1">
                  <c:v>42</c:v>
                </c:pt>
                <c:pt idx="2">
                  <c:v>51</c:v>
                </c:pt>
                <c:pt idx="3">
                  <c:v>32</c:v>
                </c:pt>
              </c:numCache>
            </c:numRef>
          </c:val>
          <c:extLst>
            <c:ext xmlns:c16="http://schemas.microsoft.com/office/drawing/2014/chart" uri="{C3380CC4-5D6E-409C-BE32-E72D297353CC}">
              <c16:uniqueId val="{00000000-C5D3-D944-8FEA-E5C7775E0024}"/>
            </c:ext>
          </c:extLst>
        </c:ser>
        <c:ser>
          <c:idx val="1"/>
          <c:order val="1"/>
          <c:tx>
            <c:strRef>
              <c:f>Sheet1!$C$1</c:f>
              <c:strCache>
                <c:ptCount val="1"/>
                <c:pt idx="0">
                  <c:v># care plans</c:v>
                </c:pt>
              </c:strCache>
            </c:strRef>
          </c:tx>
          <c:spPr>
            <a:solidFill>
              <a:schemeClr val="accent6">
                <a:tint val="77000"/>
              </a:schemeClr>
            </a:solidFill>
            <a:ln>
              <a:noFill/>
            </a:ln>
            <a:effectLst/>
          </c:spPr>
          <c:invertIfNegative val="0"/>
          <c:cat>
            <c:strRef>
              <c:f>Sheet1!$A$2:$A$5</c:f>
              <c:strCache>
                <c:ptCount val="4"/>
                <c:pt idx="0">
                  <c:v>0</c:v>
                </c:pt>
                <c:pt idx="1">
                  <c:v>1</c:v>
                </c:pt>
                <c:pt idx="2">
                  <c:v>2</c:v>
                </c:pt>
                <c:pt idx="3">
                  <c:v>&gt;3</c:v>
                </c:pt>
              </c:strCache>
            </c:strRef>
          </c:cat>
          <c:val>
            <c:numRef>
              <c:f>Sheet1!$C$2:$C$5</c:f>
              <c:numCache>
                <c:formatCode>General</c:formatCode>
                <c:ptCount val="4"/>
                <c:pt idx="0">
                  <c:v>158</c:v>
                </c:pt>
                <c:pt idx="1">
                  <c:v>29</c:v>
                </c:pt>
              </c:numCache>
            </c:numRef>
          </c:val>
          <c:extLst>
            <c:ext xmlns:c16="http://schemas.microsoft.com/office/drawing/2014/chart" uri="{C3380CC4-5D6E-409C-BE32-E72D297353CC}">
              <c16:uniqueId val="{00000001-C5D3-D944-8FEA-E5C7775E0024}"/>
            </c:ext>
          </c:extLst>
        </c:ser>
        <c:dLbls>
          <c:showLegendKey val="0"/>
          <c:showVal val="0"/>
          <c:showCatName val="0"/>
          <c:showSerName val="0"/>
          <c:showPercent val="0"/>
          <c:showBubbleSize val="0"/>
        </c:dLbls>
        <c:gapWidth val="219"/>
        <c:overlap val="-27"/>
        <c:axId val="1207243807"/>
        <c:axId val="1207244223"/>
      </c:barChart>
      <c:catAx>
        <c:axId val="120724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4223"/>
        <c:crosses val="autoZero"/>
        <c:auto val="1"/>
        <c:lblAlgn val="ctr"/>
        <c:lblOffset val="100"/>
        <c:noMultiLvlLbl val="0"/>
      </c:catAx>
      <c:valAx>
        <c:axId val="120724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Social Needs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health risks</c:v>
                </c:pt>
              </c:strCache>
            </c:strRef>
          </c:tx>
          <c:spPr>
            <a:solidFill>
              <a:schemeClr val="accent6">
                <a:shade val="76000"/>
              </a:schemeClr>
            </a:solidFill>
            <a:ln>
              <a:noFill/>
            </a:ln>
            <a:effectLst/>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91</c:v>
                </c:pt>
                <c:pt idx="1">
                  <c:v>42</c:v>
                </c:pt>
                <c:pt idx="2">
                  <c:v>19</c:v>
                </c:pt>
                <c:pt idx="3">
                  <c:v>19</c:v>
                </c:pt>
                <c:pt idx="4">
                  <c:v>12</c:v>
                </c:pt>
                <c:pt idx="5">
                  <c:v>4</c:v>
                </c:pt>
              </c:numCache>
            </c:numRef>
          </c:val>
          <c:extLst>
            <c:ext xmlns:c16="http://schemas.microsoft.com/office/drawing/2014/chart" uri="{C3380CC4-5D6E-409C-BE32-E72D297353CC}">
              <c16:uniqueId val="{00000000-B0A4-3846-8688-2EADCBAC1A2E}"/>
            </c:ext>
          </c:extLst>
        </c:ser>
        <c:ser>
          <c:idx val="1"/>
          <c:order val="1"/>
          <c:tx>
            <c:strRef>
              <c:f>Sheet1!$C$1</c:f>
              <c:strCache>
                <c:ptCount val="1"/>
                <c:pt idx="0">
                  <c:v># care plans</c:v>
                </c:pt>
              </c:strCache>
            </c:strRef>
          </c:tx>
          <c:spPr>
            <a:solidFill>
              <a:schemeClr val="accent6">
                <a:tint val="77000"/>
              </a:schemeClr>
            </a:solidFill>
            <a:ln>
              <a:noFill/>
            </a:ln>
            <a:effectLst/>
          </c:spPr>
          <c:invertIfNegative val="0"/>
          <c:cat>
            <c:numRef>
              <c:f>Sheet1!$A$2:$A$7</c:f>
              <c:numCache>
                <c:formatCode>General</c:formatCode>
                <c:ptCount val="6"/>
                <c:pt idx="0">
                  <c:v>0</c:v>
                </c:pt>
                <c:pt idx="1">
                  <c:v>1</c:v>
                </c:pt>
                <c:pt idx="2">
                  <c:v>2</c:v>
                </c:pt>
                <c:pt idx="3">
                  <c:v>3</c:v>
                </c:pt>
                <c:pt idx="4">
                  <c:v>4</c:v>
                </c:pt>
                <c:pt idx="5">
                  <c:v>5</c:v>
                </c:pt>
              </c:numCache>
            </c:numRef>
          </c:cat>
          <c:val>
            <c:numRef>
              <c:f>Sheet1!$C$2:$C$7</c:f>
              <c:numCache>
                <c:formatCode>General</c:formatCode>
                <c:ptCount val="6"/>
                <c:pt idx="0">
                  <c:v>175</c:v>
                </c:pt>
                <c:pt idx="1">
                  <c:v>12</c:v>
                </c:pt>
              </c:numCache>
            </c:numRef>
          </c:val>
          <c:extLst>
            <c:ext xmlns:c16="http://schemas.microsoft.com/office/drawing/2014/chart" uri="{C3380CC4-5D6E-409C-BE32-E72D297353CC}">
              <c16:uniqueId val="{00000001-B0A4-3846-8688-2EADCBAC1A2E}"/>
            </c:ext>
          </c:extLst>
        </c:ser>
        <c:dLbls>
          <c:showLegendKey val="0"/>
          <c:showVal val="0"/>
          <c:showCatName val="0"/>
          <c:showSerName val="0"/>
          <c:showPercent val="0"/>
          <c:showBubbleSize val="0"/>
        </c:dLbls>
        <c:gapWidth val="219"/>
        <c:overlap val="-27"/>
        <c:axId val="1207243807"/>
        <c:axId val="1207244223"/>
      </c:barChart>
      <c:catAx>
        <c:axId val="120724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4223"/>
        <c:crosses val="autoZero"/>
        <c:auto val="1"/>
        <c:lblAlgn val="ctr"/>
        <c:lblOffset val="100"/>
        <c:noMultiLvlLbl val="0"/>
      </c:catAx>
      <c:valAx>
        <c:axId val="120724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24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EBC05-46E6-490D-AA88-1484FD9AD03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2769DA0-3451-4269-B980-2008ACD30B42}">
      <dgm:prSet/>
      <dgm:spPr/>
      <dgm:t>
        <a:bodyPr/>
        <a:lstStyle/>
        <a:p>
          <a:r>
            <a:rPr lang="en-US" dirty="0"/>
            <a:t>In primary care, the majority of patients have health risks in relation to unhealthy behaviors, mental health, and social needs. </a:t>
          </a:r>
        </a:p>
      </dgm:t>
    </dgm:pt>
    <dgm:pt modelId="{50FA2514-406D-418B-9B2C-DCCCCA8DEB6B}" type="parTrans" cxnId="{89F97F96-80A1-416B-86C7-FCBC0EE8ABC6}">
      <dgm:prSet/>
      <dgm:spPr/>
      <dgm:t>
        <a:bodyPr/>
        <a:lstStyle/>
        <a:p>
          <a:endParaRPr lang="en-US"/>
        </a:p>
      </dgm:t>
    </dgm:pt>
    <dgm:pt modelId="{F42912C0-266B-48FD-A8EA-52C8737BFA69}" type="sibTrans" cxnId="{89F97F96-80A1-416B-86C7-FCBC0EE8ABC6}">
      <dgm:prSet/>
      <dgm:spPr/>
      <dgm:t>
        <a:bodyPr/>
        <a:lstStyle/>
        <a:p>
          <a:endParaRPr lang="en-US"/>
        </a:p>
      </dgm:t>
    </dgm:pt>
    <dgm:pt modelId="{6B8E39F3-6B7B-4AB1-A58C-9E1866139AEB}">
      <dgm:prSet/>
      <dgm:spPr/>
      <dgm:t>
        <a:bodyPr/>
        <a:lstStyle/>
        <a:p>
          <a:r>
            <a:rPr lang="en-US" dirty="0"/>
            <a:t>Patients were more likely to create care plans to improve unhealthy behaviors and less likely to create care plans about mental health and social needs.</a:t>
          </a:r>
        </a:p>
      </dgm:t>
    </dgm:pt>
    <dgm:pt modelId="{56920097-6AB2-4537-8E38-CFFC36E3B2CF}" type="parTrans" cxnId="{EB0A529F-9257-428C-8F57-73ABD29FDC7E}">
      <dgm:prSet/>
      <dgm:spPr/>
      <dgm:t>
        <a:bodyPr/>
        <a:lstStyle/>
        <a:p>
          <a:endParaRPr lang="en-US"/>
        </a:p>
      </dgm:t>
    </dgm:pt>
    <dgm:pt modelId="{BD756426-2C3F-4F96-A17F-44BB73BA1F54}" type="sibTrans" cxnId="{EB0A529F-9257-428C-8F57-73ABD29FDC7E}">
      <dgm:prSet/>
      <dgm:spPr/>
      <dgm:t>
        <a:bodyPr/>
        <a:lstStyle/>
        <a:p>
          <a:endParaRPr lang="en-US"/>
        </a:p>
      </dgm:t>
    </dgm:pt>
    <dgm:pt modelId="{DE5C74F9-AB28-454C-8D8F-897E4BB934EA}">
      <dgm:prSet/>
      <dgm:spPr/>
      <dgm:t>
        <a:bodyPr/>
        <a:lstStyle/>
        <a:p>
          <a:r>
            <a:rPr lang="en-US" b="1" dirty="0"/>
            <a:t>We need to understand the modifiable factors associated with patient reluctance in addressing mental health and social needs in primary care.</a:t>
          </a:r>
        </a:p>
      </dgm:t>
    </dgm:pt>
    <dgm:pt modelId="{23AF9644-CF1F-44F1-80D9-53EFF8055C8F}" type="parTrans" cxnId="{15696A71-6117-47DE-B69D-5B1E90C14D4B}">
      <dgm:prSet/>
      <dgm:spPr/>
      <dgm:t>
        <a:bodyPr/>
        <a:lstStyle/>
        <a:p>
          <a:endParaRPr lang="en-US"/>
        </a:p>
      </dgm:t>
    </dgm:pt>
    <dgm:pt modelId="{6C5D0FE7-1D00-4713-9778-3A1B12DA9D9C}" type="sibTrans" cxnId="{15696A71-6117-47DE-B69D-5B1E90C14D4B}">
      <dgm:prSet/>
      <dgm:spPr/>
      <dgm:t>
        <a:bodyPr/>
        <a:lstStyle/>
        <a:p>
          <a:endParaRPr lang="en-US"/>
        </a:p>
      </dgm:t>
    </dgm:pt>
    <dgm:pt modelId="{807A35C2-5E23-40CA-893D-38677C5EB061}" type="pres">
      <dgm:prSet presAssocID="{3D6EBC05-46E6-490D-AA88-1484FD9AD037}" presName="diagram" presStyleCnt="0">
        <dgm:presLayoutVars>
          <dgm:dir/>
          <dgm:resizeHandles val="exact"/>
        </dgm:presLayoutVars>
      </dgm:prSet>
      <dgm:spPr/>
    </dgm:pt>
    <dgm:pt modelId="{511493AD-F523-408B-AB96-FD5836D33203}" type="pres">
      <dgm:prSet presAssocID="{62769DA0-3451-4269-B980-2008ACD30B42}" presName="node" presStyleLbl="node1" presStyleIdx="0" presStyleCnt="3">
        <dgm:presLayoutVars>
          <dgm:bulletEnabled val="1"/>
        </dgm:presLayoutVars>
      </dgm:prSet>
      <dgm:spPr/>
    </dgm:pt>
    <dgm:pt modelId="{405A81B7-ED69-428D-8D89-F85635F55F9D}" type="pres">
      <dgm:prSet presAssocID="{F42912C0-266B-48FD-A8EA-52C8737BFA69}" presName="sibTrans" presStyleCnt="0"/>
      <dgm:spPr/>
    </dgm:pt>
    <dgm:pt modelId="{818FD25C-1839-40FE-A231-7C56186B27DC}" type="pres">
      <dgm:prSet presAssocID="{6B8E39F3-6B7B-4AB1-A58C-9E1866139AEB}" presName="node" presStyleLbl="node1" presStyleIdx="1" presStyleCnt="3">
        <dgm:presLayoutVars>
          <dgm:bulletEnabled val="1"/>
        </dgm:presLayoutVars>
      </dgm:prSet>
      <dgm:spPr/>
    </dgm:pt>
    <dgm:pt modelId="{4CC40B09-700F-4B79-8FEC-80CD683345E7}" type="pres">
      <dgm:prSet presAssocID="{BD756426-2C3F-4F96-A17F-44BB73BA1F54}" presName="sibTrans" presStyleCnt="0"/>
      <dgm:spPr/>
    </dgm:pt>
    <dgm:pt modelId="{75F34432-13D3-447F-929A-F20633F0D650}" type="pres">
      <dgm:prSet presAssocID="{DE5C74F9-AB28-454C-8D8F-897E4BB934EA}" presName="node" presStyleLbl="node1" presStyleIdx="2" presStyleCnt="3">
        <dgm:presLayoutVars>
          <dgm:bulletEnabled val="1"/>
        </dgm:presLayoutVars>
      </dgm:prSet>
      <dgm:spPr/>
    </dgm:pt>
  </dgm:ptLst>
  <dgm:cxnLst>
    <dgm:cxn modelId="{C5285817-2DEF-4ABB-9F82-A013D54581C6}" type="presOf" srcId="{6B8E39F3-6B7B-4AB1-A58C-9E1866139AEB}" destId="{818FD25C-1839-40FE-A231-7C56186B27DC}" srcOrd="0" destOrd="0" presId="urn:microsoft.com/office/officeart/2005/8/layout/default"/>
    <dgm:cxn modelId="{06F02B41-9E72-48CD-AD70-E1AFD8DFDCCF}" type="presOf" srcId="{62769DA0-3451-4269-B980-2008ACD30B42}" destId="{511493AD-F523-408B-AB96-FD5836D33203}" srcOrd="0" destOrd="0" presId="urn:microsoft.com/office/officeart/2005/8/layout/default"/>
    <dgm:cxn modelId="{42E4A145-9F6E-42B3-BEF5-0848572668AD}" type="presOf" srcId="{3D6EBC05-46E6-490D-AA88-1484FD9AD037}" destId="{807A35C2-5E23-40CA-893D-38677C5EB061}" srcOrd="0" destOrd="0" presId="urn:microsoft.com/office/officeart/2005/8/layout/default"/>
    <dgm:cxn modelId="{15696A71-6117-47DE-B69D-5B1E90C14D4B}" srcId="{3D6EBC05-46E6-490D-AA88-1484FD9AD037}" destId="{DE5C74F9-AB28-454C-8D8F-897E4BB934EA}" srcOrd="2" destOrd="0" parTransId="{23AF9644-CF1F-44F1-80D9-53EFF8055C8F}" sibTransId="{6C5D0FE7-1D00-4713-9778-3A1B12DA9D9C}"/>
    <dgm:cxn modelId="{D54A4C94-B9A7-4597-90FC-D983CF83AB4E}" type="presOf" srcId="{DE5C74F9-AB28-454C-8D8F-897E4BB934EA}" destId="{75F34432-13D3-447F-929A-F20633F0D650}" srcOrd="0" destOrd="0" presId="urn:microsoft.com/office/officeart/2005/8/layout/default"/>
    <dgm:cxn modelId="{89F97F96-80A1-416B-86C7-FCBC0EE8ABC6}" srcId="{3D6EBC05-46E6-490D-AA88-1484FD9AD037}" destId="{62769DA0-3451-4269-B980-2008ACD30B42}" srcOrd="0" destOrd="0" parTransId="{50FA2514-406D-418B-9B2C-DCCCCA8DEB6B}" sibTransId="{F42912C0-266B-48FD-A8EA-52C8737BFA69}"/>
    <dgm:cxn modelId="{EB0A529F-9257-428C-8F57-73ABD29FDC7E}" srcId="{3D6EBC05-46E6-490D-AA88-1484FD9AD037}" destId="{6B8E39F3-6B7B-4AB1-A58C-9E1866139AEB}" srcOrd="1" destOrd="0" parTransId="{56920097-6AB2-4537-8E38-CFFC36E3B2CF}" sibTransId="{BD756426-2C3F-4F96-A17F-44BB73BA1F54}"/>
    <dgm:cxn modelId="{E1B82C46-8014-46DA-827C-3518D9CB1722}" type="presParOf" srcId="{807A35C2-5E23-40CA-893D-38677C5EB061}" destId="{511493AD-F523-408B-AB96-FD5836D33203}" srcOrd="0" destOrd="0" presId="urn:microsoft.com/office/officeart/2005/8/layout/default"/>
    <dgm:cxn modelId="{297F600F-DE01-47DD-97A3-30DD9B88134E}" type="presParOf" srcId="{807A35C2-5E23-40CA-893D-38677C5EB061}" destId="{405A81B7-ED69-428D-8D89-F85635F55F9D}" srcOrd="1" destOrd="0" presId="urn:microsoft.com/office/officeart/2005/8/layout/default"/>
    <dgm:cxn modelId="{DCDAC0F4-CC22-431D-95BF-3CC361F9356D}" type="presParOf" srcId="{807A35C2-5E23-40CA-893D-38677C5EB061}" destId="{818FD25C-1839-40FE-A231-7C56186B27DC}" srcOrd="2" destOrd="0" presId="urn:microsoft.com/office/officeart/2005/8/layout/default"/>
    <dgm:cxn modelId="{F0250B37-5FA5-4BBA-9A52-29BCA1645F4B}" type="presParOf" srcId="{807A35C2-5E23-40CA-893D-38677C5EB061}" destId="{4CC40B09-700F-4B79-8FEC-80CD683345E7}" srcOrd="3" destOrd="0" presId="urn:microsoft.com/office/officeart/2005/8/layout/default"/>
    <dgm:cxn modelId="{E7FFFDB9-9AC0-47A0-BB7F-2BDDD77CBDAB}" type="presParOf" srcId="{807A35C2-5E23-40CA-893D-38677C5EB061}" destId="{75F34432-13D3-447F-929A-F20633F0D65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493AD-F523-408B-AB96-FD5836D33203}">
      <dsp:nvSpPr>
        <dsp:cNvPr id="0" name=""/>
        <dsp:cNvSpPr/>
      </dsp:nvSpPr>
      <dsp:spPr>
        <a:xfrm>
          <a:off x="730250" y="415"/>
          <a:ext cx="3174999" cy="19049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primary care, the majority of patients have health risks in relation to unhealthy behaviors, mental health, and social needs. </a:t>
          </a:r>
        </a:p>
      </dsp:txBody>
      <dsp:txXfrm>
        <a:off x="730250" y="415"/>
        <a:ext cx="3174999" cy="1904999"/>
      </dsp:txXfrm>
    </dsp:sp>
    <dsp:sp modelId="{818FD25C-1839-40FE-A231-7C56186B27DC}">
      <dsp:nvSpPr>
        <dsp:cNvPr id="0" name=""/>
        <dsp:cNvSpPr/>
      </dsp:nvSpPr>
      <dsp:spPr>
        <a:xfrm>
          <a:off x="4222750" y="415"/>
          <a:ext cx="3174999" cy="190499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Patients were more likely to create care plans to improve unhealthy behaviors and less likely to create care plans about mental health and social needs.</a:t>
          </a:r>
        </a:p>
      </dsp:txBody>
      <dsp:txXfrm>
        <a:off x="4222750" y="415"/>
        <a:ext cx="3174999" cy="1904999"/>
      </dsp:txXfrm>
    </dsp:sp>
    <dsp:sp modelId="{75F34432-13D3-447F-929A-F20633F0D650}">
      <dsp:nvSpPr>
        <dsp:cNvPr id="0" name=""/>
        <dsp:cNvSpPr/>
      </dsp:nvSpPr>
      <dsp:spPr>
        <a:xfrm>
          <a:off x="2476500" y="2222915"/>
          <a:ext cx="3174999" cy="19049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We need to understand the modifiable factors associated with patient reluctance in addressing mental health and social needs in primary care.</a:t>
          </a:r>
        </a:p>
      </dsp:txBody>
      <dsp:txXfrm>
        <a:off x="2476500" y="2222915"/>
        <a:ext cx="3174999" cy="1904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C3B36-126A-8D44-9B44-39D25CD0340A}" type="datetimeFigureOut">
              <a:rPr lang="en-US" smtClean="0"/>
              <a:t>6/16/24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B7189-7014-B842-826A-34E2616E4868}" type="slidenum">
              <a:rPr lang="en-US" smtClean="0"/>
              <a:t>‹#›</a:t>
            </a:fld>
            <a:endParaRPr lang="en-US"/>
          </a:p>
        </p:txBody>
      </p:sp>
    </p:spTree>
    <p:extLst>
      <p:ext uri="{BB962C8B-B14F-4D97-AF65-F5344CB8AC3E}">
        <p14:creationId xmlns:p14="http://schemas.microsoft.com/office/powerpoint/2010/main" val="356478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well-being, and mortality are largely impacted by the root causes of poor health. Individuals with chronic conditions commonly experience unhealthy behaviors including poor nutrition, lack of physical activity, and unhealthy alcohol use. Mental health challenges including depression, anxiety, loneliness, and poor sleep. Unmet social needs such as poverty, lack of transportation, housing instability and safety risks. They can potentially benefit from treating root causes of poor health. However, this is difficult to do in primary care and it is unclear how clinicians can integrate treating these needs into routine practice. </a:t>
            </a:r>
            <a:r>
              <a:rPr lang="en-US" sz="1800" kern="100" dirty="0">
                <a:solidFill>
                  <a:srgbClr val="000000"/>
                </a:solidFill>
                <a:effectLst/>
                <a:highlight>
                  <a:srgbClr val="FFFFFF"/>
                </a:highlight>
                <a:latin typeface="Times New Roman" panose="02020603050405020304" pitchFamily="18" charset="0"/>
                <a:cs typeface="Times New Roman" panose="02020603050405020304" pitchFamily="18" charset="0"/>
              </a:rPr>
              <a:t>Little</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is also known about how patients prioritize seeking help to address the root causes of poor health.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3</a:t>
            </a:fld>
            <a:endParaRPr lang="en-US"/>
          </a:p>
        </p:txBody>
      </p:sp>
    </p:spTree>
    <p:extLst>
      <p:ext uri="{BB962C8B-B14F-4D97-AF65-F5344CB8AC3E}">
        <p14:creationId xmlns:p14="http://schemas.microsoft.com/office/powerpoint/2010/main" val="227913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analysis is part of an RO1 clinician level randomized control trial to test whether care planning to address root causes of poor health helps to improve uncontrolled chronic conditions more than conventional medical care. We assessed the health behavior, mental health, and social risks of participants; how often they</a:t>
            </a:r>
            <a:r>
              <a:rPr lang="en-US" sz="1800" dirty="0">
                <a:solidFill>
                  <a:srgbClr val="000000"/>
                </a:solidFill>
                <a:effectLst/>
                <a:highlight>
                  <a:srgbClr val="FFFFFF"/>
                </a:highlight>
                <a:latin typeface="Times New Roman" panose="02020603050405020304" pitchFamily="18" charset="0"/>
                <a:ea typeface="Calibri" panose="020F0502020204030204" pitchFamily="34" charset="0"/>
              </a:rPr>
              <a:t> created a care plans to address risks; the strategies they selected as part of  their care plan; and any variation based on sociodemographic factors</a:t>
            </a:r>
            <a:r>
              <a:rPr lang="en-US" dirty="0">
                <a:effectLst/>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4</a:t>
            </a:fld>
            <a:endParaRPr lang="en-US"/>
          </a:p>
        </p:txBody>
      </p:sp>
    </p:spTree>
    <p:extLst>
      <p:ext uri="{BB962C8B-B14F-4D97-AF65-F5344CB8AC3E}">
        <p14:creationId xmlns:p14="http://schemas.microsoft.com/office/powerpoint/2010/main" val="327955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We recruited clinicians from </a:t>
            </a:r>
            <a:r>
              <a:rPr lang="en-US" sz="1800" dirty="0">
                <a:effectLst/>
                <a:highlight>
                  <a:srgbClr val="FFFFFF"/>
                </a:highlight>
                <a:latin typeface="Times New Roman" panose="02020603050405020304" pitchFamily="18" charset="0"/>
                <a:ea typeface="Calibri" panose="020F0502020204030204" pitchFamily="34" charset="0"/>
              </a:rPr>
              <a:t>the Virginia Ambulatory Care Outcomes Research Network (ACORN) primary care practices located in the Greater Richmond region and Northern Virginia areas. Clinicians were matched by age and sex and randomized to usual care (control condition) or care planning with patient navigation (intervention). From the electronic health record (EHR) and patient survey screener, we identified all patients age 18 and older with two or more chronic conditions, with at least one that is uncontrolled,</a:t>
            </a:r>
            <a:r>
              <a:rPr lang="en-US" sz="2800" dirty="0">
                <a:effectLst/>
              </a:rPr>
              <a:t> </a:t>
            </a:r>
            <a:r>
              <a:rPr lang="en-US" sz="1800" dirty="0">
                <a:effectLst/>
                <a:latin typeface="Times New Roman" panose="02020603050405020304" pitchFamily="18" charset="0"/>
                <a:ea typeface="Calibri" panose="020F0502020204030204" pitchFamily="34" charset="0"/>
              </a:rPr>
              <a:t>This analysis only included intervention patients, as control patients did not complete a health risk assessment (HRA) and create care plans.</a:t>
            </a:r>
            <a:r>
              <a:rPr lang="en-US" sz="1800" dirty="0">
                <a:effectLst/>
                <a:highlight>
                  <a:srgbClr val="FFFFFF"/>
                </a:highligh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5</a:t>
            </a:fld>
            <a:endParaRPr lang="en-US"/>
          </a:p>
        </p:txBody>
      </p:sp>
    </p:spTree>
    <p:extLst>
      <p:ext uri="{BB962C8B-B14F-4D97-AF65-F5344CB8AC3E}">
        <p14:creationId xmlns:p14="http://schemas.microsoft.com/office/powerpoint/2010/main" val="28020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intervention includes two components. 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 </a:t>
            </a:r>
            <a:r>
              <a:rPr lang="en-US" sz="1800" dirty="0">
                <a:solidFill>
                  <a:srgbClr val="212121"/>
                </a:solidFill>
                <a:effectLst/>
                <a:highlight>
                  <a:srgbClr val="FFFFFF"/>
                </a:highlight>
                <a:latin typeface="Times New Roman" panose="02020603050405020304" pitchFamily="18" charset="0"/>
                <a:ea typeface="Calibri" panose="020F0502020204030204" pitchFamily="34" charset="0"/>
              </a:rPr>
              <a:t>patients were connected with a patient navigator  to help patients throughout the process. Navigators were </a:t>
            </a:r>
            <a:r>
              <a:rPr lang="en-US" sz="1800" dirty="0">
                <a:solidFill>
                  <a:srgbClr val="212121"/>
                </a:solidFill>
                <a:effectLst/>
                <a:latin typeface="Times New Roman" panose="02020603050405020304" pitchFamily="18" charset="0"/>
                <a:ea typeface="Calibri" panose="020F0502020204030204" pitchFamily="34" charset="0"/>
              </a:rPr>
              <a:t>nurses, medical students, patient access representatives, social workers, and community program managers supported by the research team </a:t>
            </a:r>
            <a:r>
              <a:rPr lang="en-US" sz="1800" dirty="0">
                <a:effectLst/>
                <a:latin typeface="Times New Roman" panose="02020603050405020304" pitchFamily="18" charset="0"/>
                <a:ea typeface="Calibri" panose="020F0502020204030204" pitchFamily="34" charset="0"/>
              </a:rPr>
              <a:t> Second, patients completed an enhanced care planning tool called </a:t>
            </a:r>
            <a:r>
              <a:rPr lang="en-US" sz="1800" i="1" dirty="0">
                <a:effectLst/>
                <a:latin typeface="Times New Roman" panose="02020603050405020304" pitchFamily="18" charset="0"/>
                <a:ea typeface="Calibri" panose="020F0502020204030204" pitchFamily="34" charset="0"/>
              </a:rPr>
              <a:t>My Own Health Report</a:t>
            </a:r>
            <a:r>
              <a:rPr lang="en-US" sz="1800" dirty="0">
                <a:effectLst/>
                <a:latin typeface="Times New Roman" panose="02020603050405020304" pitchFamily="18" charset="0"/>
                <a:ea typeface="Calibri" panose="020F0502020204030204" pitchFamily="34" charset="0"/>
              </a:rPr>
              <a:t> (MOHR) either on their own or with the help of the patient navigator. MOHR screens patients for unhealthy behaviors (fruit and vegetable intake, fast food, soda consumption, weekly exercise, tobacco use, alcohol use, and illegal drug use), mental health risks (depression, anxiety, loneliness, poor sleep), and social needs (financial needs, employment status, food security, access to transportation, housing stability, dental care, home and neighborhood safety). Once risks were identified patients could select one or two for creating a care plan. Once a risk was selected, MOHR asked them why they selected the topic, if they tried to address it prior and what happened, and what they think will help them most to succeed; MOHR walked them through creating SMART goals with a video guide on setting SMART goals; it presented a list of about a dozen actionable evidence-based strategies they could select to improve the risk; and it reviewed the information with the patient and asked patient’s to rank their confidence with their plan.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6</a:t>
            </a:fld>
            <a:endParaRPr lang="en-US"/>
          </a:p>
        </p:txBody>
      </p:sp>
    </p:spTree>
    <p:extLst>
      <p:ext uri="{BB962C8B-B14F-4D97-AF65-F5344CB8AC3E}">
        <p14:creationId xmlns:p14="http://schemas.microsoft.com/office/powerpoint/2010/main" val="370385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The overall analytic sample included 187 patients that created one or more care plan. All patients included in the study had at least one unhealthy behavior, mental health risk, or social need.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100% of patients had one or more unhealthy behavior and 92.5% created a health behavior care plan; 66.8% of patients had one or more mental health risk and 23.2% created a mental health care plan; and 51.3% of patients had at least one social need and 12.5%  created a social needs care plan. The difference in the likelihood of creating a health behavior versus mental health care plan if a risk was present was statistically significant (p &lt;0.001). Similarly for creating a health behavior versus social need care plan (p&lt;0.001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and a mental health versus social needs care plans (p=0.048).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7</a:t>
            </a:fld>
            <a:endParaRPr lang="en-US"/>
          </a:p>
        </p:txBody>
      </p:sp>
    </p:spTree>
    <p:extLst>
      <p:ext uri="{BB962C8B-B14F-4D97-AF65-F5344CB8AC3E}">
        <p14:creationId xmlns:p14="http://schemas.microsoft.com/office/powerpoint/2010/main" val="224562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most common unhealthy behaviors were poor nutrition (98.9% ), insufficient exercise (81.7%), obesity (64.7%), smoking (14.4%), unhealthy alcohol use (44.4%), and drug use (6.4%). Patients most commonly selected nutrition for creating care plans and at least one patient picked a care plan for every risk except drug 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8</a:t>
            </a:fld>
            <a:endParaRPr lang="en-US"/>
          </a:p>
        </p:txBody>
      </p:sp>
    </p:spTree>
    <p:extLst>
      <p:ext uri="{BB962C8B-B14F-4D97-AF65-F5344CB8AC3E}">
        <p14:creationId xmlns:p14="http://schemas.microsoft.com/office/powerpoint/2010/main" val="36319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Of patients with unhealthy behaviors, 3.2% had one risk, 18.2% had two risks, 49.7% had three risks, 23.1% had four risks, 3.7% had five risks, and 1.1% had six risks. Among patients with mental health risks, 33.2% had zero risks, 22.5% had one risk, 27.3% had two risks, and </a:t>
            </a:r>
            <a:r>
              <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17.1% had three risks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For patients with social needs, 48.0% had zero risks, 22.5% had one risk, 10.2% had two risks, 10.2% had &gt;3 risks, 6.4% had four risks, and 2.1% had five risks.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9</a:t>
            </a:fld>
            <a:endParaRPr lang="en-US"/>
          </a:p>
        </p:txBody>
      </p:sp>
    </p:spTree>
    <p:extLst>
      <p:ext uri="{BB962C8B-B14F-4D97-AF65-F5344CB8AC3E}">
        <p14:creationId xmlns:p14="http://schemas.microsoft.com/office/powerpoint/2010/main" val="321624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u="sng" kern="100" dirty="0">
                <a:solidFill>
                  <a:srgbClr val="65B4B4"/>
                </a:solidFill>
                <a:effectLst/>
                <a:latin typeface="Times New Roman" panose="02020603050405020304" pitchFamily="18" charset="0"/>
                <a:ea typeface="Calibri" panose="020F0502020204030204" pitchFamily="34" charset="0"/>
                <a:cs typeface="Times New Roman" panose="02020603050405020304" pitchFamily="18" charset="0"/>
              </a:rPr>
              <a:t>While there were differences in the frequency of risks or likelihood of creating care plans by age, gender, race, ethnicity, and education, none were statistically significant. However, we did not have an adequate sample size and prospectively did not intend to have power to detect differences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3B7189-7014-B842-826A-34E2616E4868}" type="slidenum">
              <a:rPr lang="en-US" smtClean="0"/>
              <a:t>10</a:t>
            </a:fld>
            <a:endParaRPr lang="en-US"/>
          </a:p>
        </p:txBody>
      </p:sp>
    </p:spTree>
    <p:extLst>
      <p:ext uri="{BB962C8B-B14F-4D97-AF65-F5344CB8AC3E}">
        <p14:creationId xmlns:p14="http://schemas.microsoft.com/office/powerpoint/2010/main" val="163300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4FD5-9E0E-4516-9135-7CEA6291B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BADAF-44E8-49A6-9A28-4153763C6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9AD0C-C5A4-4811-87AC-8F5030895BD5}"/>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05A551EF-3208-489F-AF26-8CAAE6F9C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AB867-6C3C-48F7-B151-2C3D1C4FBC0B}"/>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24549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653F-356E-425F-AA25-49B229F85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B7D01-4EA4-4768-AF85-C4C9A459A5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8A8-0E8F-4528-A141-A731B2DE8A07}"/>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B439A8F7-85F5-4903-917D-66709ADE8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5645A-4D1B-46DF-BA1F-8C186EFC180C}"/>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16846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33759-B014-475A-A65B-1856B60C23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C71EF-B214-4640-889C-727A6C6B3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CB148-EEC6-4FE3-A783-D0D677D5C82E}"/>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1A08A899-5E0A-4A00-9CCD-5FD4A81AE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62534-6C23-4C75-BDF2-090CFD4FEE0A}"/>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167514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A948-6987-4460-8D9D-A654D7ED9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48414-E923-4720-B1D3-DC27476529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CDE7A-0933-484A-B179-2D8420A32A8D}"/>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273DC990-2EAE-4D5B-AF42-390411817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5DA5A-5BF6-4284-A930-EE16B7E3B1B2}"/>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401913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7DE5-4D2E-452F-9C4F-A63121725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5718D-8160-47C1-8E8B-E9A83DFD3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3E3BD-7CD9-4DF7-97E4-916FE952D5BD}"/>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EBDE17CD-BCA2-4FC4-B280-E8D6250C7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82C3-494C-43AF-9559-45703DD42619}"/>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187244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C6D4-B1C6-4A99-9263-418E264ED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DF4AE-6DBE-4F84-BC1A-57C8BCFC56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0BEE25-AFBA-4014-9B4D-75D7AFB8E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E2B2-8091-45D9-BB04-BB78CD30E120}"/>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6" name="Footer Placeholder 5">
            <a:extLst>
              <a:ext uri="{FF2B5EF4-FFF2-40B4-BE49-F238E27FC236}">
                <a16:creationId xmlns:a16="http://schemas.microsoft.com/office/drawing/2014/main" id="{30B90C6F-F1B4-4C1F-8346-9A130A991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D7E3B-4BF0-49F4-A9A6-D2749118B1EC}"/>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25499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8512-36E8-4C3C-8AEF-46177A27DB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4DE4EC-80F2-4D6E-B17A-3C7851F3A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DE737-DF9D-4370-A6C7-4E6F010A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CEBF97-BA34-46B7-AA1C-D4541C95F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439D0-501D-452F-9353-476B02C6E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2BE0A-26F2-4114-96D8-83F9251BE23A}"/>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8" name="Footer Placeholder 7">
            <a:extLst>
              <a:ext uri="{FF2B5EF4-FFF2-40B4-BE49-F238E27FC236}">
                <a16:creationId xmlns:a16="http://schemas.microsoft.com/office/drawing/2014/main" id="{E4EF5824-9A28-4F5B-A61F-81CD22C61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05370-E9D5-45EF-9C3D-0155EB94084F}"/>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411144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2C48-93C8-409E-9530-99252AB8A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B605B-A5FD-439E-A1BA-D0B54C89770E}"/>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4" name="Footer Placeholder 3">
            <a:extLst>
              <a:ext uri="{FF2B5EF4-FFF2-40B4-BE49-F238E27FC236}">
                <a16:creationId xmlns:a16="http://schemas.microsoft.com/office/drawing/2014/main" id="{27C07023-F340-4296-A990-01679E428E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D116D-3B81-4E80-9702-98D1A004CC44}"/>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24251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75500-BD43-424E-95A5-A3F8F2C17E95}"/>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3" name="Footer Placeholder 2">
            <a:extLst>
              <a:ext uri="{FF2B5EF4-FFF2-40B4-BE49-F238E27FC236}">
                <a16:creationId xmlns:a16="http://schemas.microsoft.com/office/drawing/2014/main" id="{96AFD6ED-EB4A-4F78-9253-3B6FC1941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B1BA0F-97A7-457A-866F-996F014B624E}"/>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56669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6800-C338-45CC-836D-3FE93C62A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2ADD85-0CF1-473F-97C8-48FDB51CB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0BEFF-2BF9-4DE5-967F-08DBD5E8F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4435-EE79-4C9C-BFF2-11E2812CEA96}"/>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6" name="Footer Placeholder 5">
            <a:extLst>
              <a:ext uri="{FF2B5EF4-FFF2-40B4-BE49-F238E27FC236}">
                <a16:creationId xmlns:a16="http://schemas.microsoft.com/office/drawing/2014/main" id="{9B2B54EE-BECC-4661-A833-BB2609ED1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3B0AE-263E-4079-B78C-26E844150C56}"/>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131538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7C34-E84C-4B58-9668-19AE0C779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C1ACA-5E1B-4AD6-86BC-D8B030DD4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6B8BB-840C-4BB4-B24F-074B21F72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328D6-3E4B-4FCC-83DA-0FBB57113E1B}"/>
              </a:ext>
            </a:extLst>
          </p:cNvPr>
          <p:cNvSpPr>
            <a:spLocks noGrp="1"/>
          </p:cNvSpPr>
          <p:nvPr>
            <p:ph type="dt" sz="half" idx="10"/>
          </p:nvPr>
        </p:nvSpPr>
        <p:spPr/>
        <p:txBody>
          <a:bodyPr/>
          <a:lstStyle/>
          <a:p>
            <a:fld id="{5C181468-B552-43C9-9BB5-4E38B516C663}" type="datetimeFigureOut">
              <a:rPr lang="en-US" smtClean="0"/>
              <a:t>6/16/24</a:t>
            </a:fld>
            <a:endParaRPr lang="en-US"/>
          </a:p>
        </p:txBody>
      </p:sp>
      <p:sp>
        <p:nvSpPr>
          <p:cNvPr id="6" name="Footer Placeholder 5">
            <a:extLst>
              <a:ext uri="{FF2B5EF4-FFF2-40B4-BE49-F238E27FC236}">
                <a16:creationId xmlns:a16="http://schemas.microsoft.com/office/drawing/2014/main" id="{8A27D2B5-76BC-4612-89FE-4798040D0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20F73-0D45-4AE9-8BF0-2CA55654A7E9}"/>
              </a:ext>
            </a:extLst>
          </p:cNvPr>
          <p:cNvSpPr>
            <a:spLocks noGrp="1"/>
          </p:cNvSpPr>
          <p:nvPr>
            <p:ph type="sldNum" sz="quarter" idx="12"/>
          </p:nvPr>
        </p:nvSpPr>
        <p:spPr/>
        <p:txBody>
          <a:bodyPr/>
          <a:lstStyle/>
          <a:p>
            <a:fld id="{7A59887C-2CEE-494B-BB8D-698A9E6FA5C9}" type="slidenum">
              <a:rPr lang="en-US" smtClean="0"/>
              <a:t>‹#›</a:t>
            </a:fld>
            <a:endParaRPr lang="en-US"/>
          </a:p>
        </p:txBody>
      </p:sp>
    </p:spTree>
    <p:extLst>
      <p:ext uri="{BB962C8B-B14F-4D97-AF65-F5344CB8AC3E}">
        <p14:creationId xmlns:p14="http://schemas.microsoft.com/office/powerpoint/2010/main" val="277203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1D3B-9D32-4BAF-A81F-F8054CB98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361CF-8240-44A1-9BBD-BB7AC5659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22ECD-8BF0-49C0-BA15-35DE6DC10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81468-B552-43C9-9BB5-4E38B516C663}" type="datetimeFigureOut">
              <a:rPr lang="en-US" smtClean="0"/>
              <a:t>6/16/24</a:t>
            </a:fld>
            <a:endParaRPr lang="en-US"/>
          </a:p>
        </p:txBody>
      </p:sp>
      <p:sp>
        <p:nvSpPr>
          <p:cNvPr id="5" name="Footer Placeholder 4">
            <a:extLst>
              <a:ext uri="{FF2B5EF4-FFF2-40B4-BE49-F238E27FC236}">
                <a16:creationId xmlns:a16="http://schemas.microsoft.com/office/drawing/2014/main" id="{A65184DF-BC9F-4E09-B76A-DA271DFC3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5D110-19C5-4472-9814-2700CBE74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9887C-2CEE-494B-BB8D-698A9E6FA5C9}" type="slidenum">
              <a:rPr lang="en-US" smtClean="0"/>
              <a:t>‹#›</a:t>
            </a:fld>
            <a:endParaRPr lang="en-US"/>
          </a:p>
        </p:txBody>
      </p:sp>
    </p:spTree>
    <p:extLst>
      <p:ext uri="{BB962C8B-B14F-4D97-AF65-F5344CB8AC3E}">
        <p14:creationId xmlns:p14="http://schemas.microsoft.com/office/powerpoint/2010/main" val="360334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hyperlink" Target="https://ecpvirginia.squarespace.com/" TargetMode="External"/><Relationship Id="rId3" Type="http://schemas.openxmlformats.org/officeDocument/2006/relationships/image" Target="../media/image1.png"/><Relationship Id="rId7" Type="http://schemas.openxmlformats.org/officeDocument/2006/relationships/hyperlink" Target="https://www.acornvirginia.or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mailto:jennifer.gilbert2@vcuhealt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5000">
              <a:srgbClr val="00653C"/>
            </a:gs>
            <a:gs pos="88750">
              <a:srgbClr val="7FB67A"/>
            </a:gs>
            <a:gs pos="80000">
              <a:srgbClr val="559B65"/>
            </a:gs>
            <a:gs pos="100000">
              <a:schemeClr val="accent6">
                <a:lumMod val="60000"/>
                <a:lumOff val="40000"/>
              </a:schemeClr>
            </a:gs>
          </a:gsLst>
          <a:lin ang="0" scaled="1"/>
        </a:gra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BCE39C-5870-45BA-86E6-090CF9C3E7B6}"/>
              </a:ext>
            </a:extLst>
          </p:cNvPr>
          <p:cNvSpPr/>
          <p:nvPr/>
        </p:nvSpPr>
        <p:spPr>
          <a:xfrm flipH="1">
            <a:off x="3323771" y="4659086"/>
            <a:ext cx="8868228" cy="2198914"/>
          </a:xfrm>
          <a:prstGeom prst="r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1CBB65-EF07-4BCC-8DD1-637391704B31}"/>
              </a:ext>
            </a:extLst>
          </p:cNvPr>
          <p:cNvSpPr>
            <a:spLocks noGrp="1"/>
          </p:cNvSpPr>
          <p:nvPr>
            <p:ph type="ctrTitle"/>
          </p:nvPr>
        </p:nvSpPr>
        <p:spPr/>
        <p:txBody>
          <a:bodyPr>
            <a:normAutofit fontScale="90000"/>
          </a:bodyPr>
          <a:lstStyle/>
          <a:p>
            <a:pPr algn="l"/>
            <a:r>
              <a:rPr lang="en-US" sz="4800" b="1" dirty="0">
                <a:solidFill>
                  <a:schemeClr val="bg1"/>
                </a:solidFill>
              </a:rPr>
              <a:t>Patient Preferences in Addressing Health Needs in Primary Care</a:t>
            </a:r>
            <a:br>
              <a:rPr lang="en-US" sz="3200" b="1" dirty="0">
                <a:solidFill>
                  <a:schemeClr val="bg1"/>
                </a:solidFill>
              </a:rPr>
            </a:br>
            <a:r>
              <a:rPr lang="en-US" sz="2400" b="1" dirty="0">
                <a:solidFill>
                  <a:schemeClr val="accent6">
                    <a:lumMod val="20000"/>
                    <a:lumOff val="80000"/>
                  </a:schemeClr>
                </a:solidFill>
              </a:rPr>
              <a:t>Jennifer Gilbert, PsyD, Ben </a:t>
            </a:r>
            <a:r>
              <a:rPr lang="en-US" sz="2400" b="1" dirty="0" err="1">
                <a:solidFill>
                  <a:schemeClr val="accent6">
                    <a:lumMod val="20000"/>
                    <a:lumOff val="80000"/>
                  </a:schemeClr>
                </a:solidFill>
              </a:rPr>
              <a:t>Webel</a:t>
            </a:r>
            <a:r>
              <a:rPr lang="en-US" sz="2400" b="1" dirty="0">
                <a:solidFill>
                  <a:schemeClr val="accent6">
                    <a:lumMod val="20000"/>
                    <a:lumOff val="80000"/>
                  </a:schemeClr>
                </a:solidFill>
              </a:rPr>
              <a:t>, BA, Jacqueline </a:t>
            </a:r>
            <a:r>
              <a:rPr lang="en-US" sz="2400" b="1" dirty="0" err="1">
                <a:solidFill>
                  <a:schemeClr val="accent6">
                    <a:lumMod val="20000"/>
                    <a:lumOff val="80000"/>
                  </a:schemeClr>
                </a:solidFill>
              </a:rPr>
              <a:t>Britz</a:t>
            </a:r>
            <a:r>
              <a:rPr lang="en-US" sz="2400" b="1" dirty="0">
                <a:solidFill>
                  <a:schemeClr val="accent6">
                    <a:lumMod val="20000"/>
                    <a:lumOff val="80000"/>
                  </a:schemeClr>
                </a:solidFill>
              </a:rPr>
              <a:t>, MD, MSPH, Adam Funk, Cameron Kelly, Jong Hyung Lee, PhD, MS, &amp; Alex </a:t>
            </a:r>
            <a:r>
              <a:rPr lang="en-US" sz="2400" b="1" dirty="0" err="1">
                <a:solidFill>
                  <a:schemeClr val="accent6">
                    <a:lumMod val="20000"/>
                    <a:lumOff val="80000"/>
                  </a:schemeClr>
                </a:solidFill>
              </a:rPr>
              <a:t>Krist</a:t>
            </a:r>
            <a:r>
              <a:rPr lang="en-US" sz="2400" b="1" dirty="0">
                <a:solidFill>
                  <a:schemeClr val="accent6">
                    <a:lumMod val="20000"/>
                    <a:lumOff val="80000"/>
                  </a:schemeClr>
                </a:solidFill>
              </a:rPr>
              <a:t>, MD, MPH</a:t>
            </a:r>
          </a:p>
        </p:txBody>
      </p:sp>
      <p:sp>
        <p:nvSpPr>
          <p:cNvPr id="3" name="Subtitle 2">
            <a:extLst>
              <a:ext uri="{FF2B5EF4-FFF2-40B4-BE49-F238E27FC236}">
                <a16:creationId xmlns:a16="http://schemas.microsoft.com/office/drawing/2014/main" id="{3AA2FCCD-FB88-4265-A902-34371554C708}"/>
              </a:ext>
            </a:extLst>
          </p:cNvPr>
          <p:cNvSpPr>
            <a:spLocks noGrp="1"/>
          </p:cNvSpPr>
          <p:nvPr>
            <p:ph type="subTitle" idx="1"/>
          </p:nvPr>
        </p:nvSpPr>
        <p:spPr>
          <a:xfrm>
            <a:off x="1524000" y="4241797"/>
            <a:ext cx="9144000" cy="1655762"/>
          </a:xfrm>
        </p:spPr>
        <p:txBody>
          <a:bodyPr/>
          <a:lstStyle/>
          <a:p>
            <a:pPr algn="l">
              <a:spcBef>
                <a:spcPts val="0"/>
              </a:spcBef>
            </a:pPr>
            <a:r>
              <a:rPr lang="en-US" b="1" dirty="0">
                <a:solidFill>
                  <a:schemeClr val="bg1"/>
                </a:solidFill>
                <a:latin typeface="+mj-lt"/>
              </a:rPr>
              <a:t>Practice-Based Research Network Conference</a:t>
            </a:r>
          </a:p>
          <a:p>
            <a:pPr algn="l">
              <a:spcBef>
                <a:spcPts val="0"/>
              </a:spcBef>
            </a:pPr>
            <a:r>
              <a:rPr lang="en-US" b="1" dirty="0">
                <a:solidFill>
                  <a:schemeClr val="accent6">
                    <a:lumMod val="20000"/>
                    <a:lumOff val="80000"/>
                  </a:schemeClr>
                </a:solidFill>
                <a:latin typeface="+mj-lt"/>
              </a:rPr>
              <a:t>June 18, 2024</a:t>
            </a:r>
          </a:p>
        </p:txBody>
      </p:sp>
      <p:pic>
        <p:nvPicPr>
          <p:cNvPr id="5" name="Picture 4">
            <a:extLst>
              <a:ext uri="{FF2B5EF4-FFF2-40B4-BE49-F238E27FC236}">
                <a16:creationId xmlns:a16="http://schemas.microsoft.com/office/drawing/2014/main" id="{622BD413-AAB7-4FE0-8957-B4948EB69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88" y="5897561"/>
            <a:ext cx="1841770" cy="914400"/>
          </a:xfrm>
          <a:prstGeom prst="rect">
            <a:avLst/>
          </a:prstGeom>
        </p:spPr>
      </p:pic>
      <p:pic>
        <p:nvPicPr>
          <p:cNvPr id="6" name="Picture 5">
            <a:extLst>
              <a:ext uri="{FF2B5EF4-FFF2-40B4-BE49-F238E27FC236}">
                <a16:creationId xmlns:a16="http://schemas.microsoft.com/office/drawing/2014/main" id="{38C418B2-637B-40DD-94F1-0793392B4F05}"/>
              </a:ext>
            </a:extLst>
          </p:cNvPr>
          <p:cNvPicPr>
            <a:picLocks noChangeAspect="1"/>
          </p:cNvPicPr>
          <p:nvPr/>
        </p:nvPicPr>
        <p:blipFill>
          <a:blip r:embed="rId3"/>
          <a:stretch>
            <a:fillRect/>
          </a:stretch>
        </p:blipFill>
        <p:spPr>
          <a:xfrm>
            <a:off x="9860920" y="6034721"/>
            <a:ext cx="2195316" cy="640080"/>
          </a:xfrm>
          <a:prstGeom prst="rect">
            <a:avLst/>
          </a:prstGeom>
        </p:spPr>
      </p:pic>
      <p:cxnSp>
        <p:nvCxnSpPr>
          <p:cNvPr id="9" name="Straight Connector 8">
            <a:extLst>
              <a:ext uri="{FF2B5EF4-FFF2-40B4-BE49-F238E27FC236}">
                <a16:creationId xmlns:a16="http://schemas.microsoft.com/office/drawing/2014/main" id="{5C180B55-E5F6-4F69-8F5D-ABAA502A8BAA}"/>
              </a:ext>
            </a:extLst>
          </p:cNvPr>
          <p:cNvCxnSpPr>
            <a:cxnSpLocks/>
          </p:cNvCxnSpPr>
          <p:nvPr/>
        </p:nvCxnSpPr>
        <p:spPr>
          <a:xfrm flipV="1">
            <a:off x="3323771" y="4659090"/>
            <a:ext cx="8868229" cy="2198914"/>
          </a:xfrm>
          <a:prstGeom prst="line">
            <a:avLst/>
          </a:prstGeom>
          <a:ln w="76200">
            <a:solidFill>
              <a:srgbClr val="5C4B3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DE893D-6984-442B-8B20-04BE793E2674}"/>
              </a:ext>
            </a:extLst>
          </p:cNvPr>
          <p:cNvCxnSpPr>
            <a:cxnSpLocks/>
          </p:cNvCxnSpPr>
          <p:nvPr/>
        </p:nvCxnSpPr>
        <p:spPr>
          <a:xfrm>
            <a:off x="1524000" y="3871783"/>
            <a:ext cx="6021859"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34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normAutofit/>
          </a:bodyPr>
          <a:lstStyle/>
          <a:p>
            <a:r>
              <a:rPr lang="en-US" b="1" dirty="0">
                <a:solidFill>
                  <a:srgbClr val="00653C"/>
                </a:solidFill>
              </a:rPr>
              <a:t>Results: Health Risks and Care Plans by Age</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6" name="Picture 5" descr="A group of graphs showing different levels of health care&#10;&#10;Description automatically generated with medium confidence">
            <a:extLst>
              <a:ext uri="{FF2B5EF4-FFF2-40B4-BE49-F238E27FC236}">
                <a16:creationId xmlns:a16="http://schemas.microsoft.com/office/drawing/2014/main" id="{2153EB87-41A7-B6B4-A568-96F804F65D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024" y="1616599"/>
            <a:ext cx="8110369" cy="4268614"/>
          </a:xfrm>
          <a:prstGeom prst="rect">
            <a:avLst/>
          </a:prstGeom>
        </p:spPr>
      </p:pic>
    </p:spTree>
    <p:extLst>
      <p:ext uri="{BB962C8B-B14F-4D97-AF65-F5344CB8AC3E}">
        <p14:creationId xmlns:p14="http://schemas.microsoft.com/office/powerpoint/2010/main" val="134553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Results: </a:t>
            </a:r>
            <a:r>
              <a:rPr lang="en-US" sz="4400" b="1" dirty="0">
                <a:solidFill>
                  <a:srgbClr val="00653C"/>
                </a:solidFill>
              </a:rPr>
              <a:t>Health Risks and Care Plans by Sex </a:t>
            </a:r>
            <a:endParaRPr lang="en-US" b="1" dirty="0">
              <a:solidFill>
                <a:srgbClr val="00653C"/>
              </a:solidFill>
            </a:endParaRP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6" name="Picture 5" descr="A group of graphs showing different levels of health care&#10;&#10;Description automatically generated with medium confidence">
            <a:extLst>
              <a:ext uri="{FF2B5EF4-FFF2-40B4-BE49-F238E27FC236}">
                <a16:creationId xmlns:a16="http://schemas.microsoft.com/office/drawing/2014/main" id="{1606D6CB-FE93-CB6D-0003-EE89C5684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128" y="1708084"/>
            <a:ext cx="8133744" cy="4280917"/>
          </a:xfrm>
          <a:prstGeom prst="rect">
            <a:avLst/>
          </a:prstGeom>
        </p:spPr>
      </p:pic>
    </p:spTree>
    <p:extLst>
      <p:ext uri="{BB962C8B-B14F-4D97-AF65-F5344CB8AC3E}">
        <p14:creationId xmlns:p14="http://schemas.microsoft.com/office/powerpoint/2010/main" val="383347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normAutofit/>
          </a:bodyPr>
          <a:lstStyle/>
          <a:p>
            <a:r>
              <a:rPr lang="en-US" sz="3600" b="1" dirty="0">
                <a:solidFill>
                  <a:srgbClr val="00653C"/>
                </a:solidFill>
              </a:rPr>
              <a:t>Results: Health Risks and Care Plans by Education </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4" name="Picture 3" descr="A group of graphs showing different levels of health care&#10;&#10;Description automatically generated with medium confidence">
            <a:extLst>
              <a:ext uri="{FF2B5EF4-FFF2-40B4-BE49-F238E27FC236}">
                <a16:creationId xmlns:a16="http://schemas.microsoft.com/office/drawing/2014/main" id="{FFCBF24B-B7E0-7C0E-669C-00D03FA98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597" y="1690688"/>
            <a:ext cx="8166796" cy="4298313"/>
          </a:xfrm>
          <a:prstGeom prst="rect">
            <a:avLst/>
          </a:prstGeom>
        </p:spPr>
      </p:pic>
    </p:spTree>
    <p:extLst>
      <p:ext uri="{BB962C8B-B14F-4D97-AF65-F5344CB8AC3E}">
        <p14:creationId xmlns:p14="http://schemas.microsoft.com/office/powerpoint/2010/main" val="42839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sz="4400" b="1" dirty="0">
                <a:solidFill>
                  <a:srgbClr val="00653C"/>
                </a:solidFill>
              </a:rPr>
              <a:t>Results: Health Risks and Care Plans by Race</a:t>
            </a:r>
            <a:endParaRPr lang="en-US" b="1" dirty="0">
              <a:solidFill>
                <a:srgbClr val="00653C"/>
              </a:solidFill>
            </a:endParaRP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4" name="Picture 3" descr="A graph of different colored bars&#10;&#10;Description automatically generated with medium confidence">
            <a:extLst>
              <a:ext uri="{FF2B5EF4-FFF2-40B4-BE49-F238E27FC236}">
                <a16:creationId xmlns:a16="http://schemas.microsoft.com/office/drawing/2014/main" id="{1ED1BE74-8CB9-1526-985D-F48C2C16B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438" y="1698756"/>
            <a:ext cx="8079955" cy="4252607"/>
          </a:xfrm>
          <a:prstGeom prst="rect">
            <a:avLst/>
          </a:prstGeom>
        </p:spPr>
      </p:pic>
    </p:spTree>
    <p:extLst>
      <p:ext uri="{BB962C8B-B14F-4D97-AF65-F5344CB8AC3E}">
        <p14:creationId xmlns:p14="http://schemas.microsoft.com/office/powerpoint/2010/main" val="187835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normAutofit/>
          </a:bodyPr>
          <a:lstStyle/>
          <a:p>
            <a:r>
              <a:rPr lang="en-US" sz="4000" b="1" dirty="0">
                <a:solidFill>
                  <a:srgbClr val="00653C"/>
                </a:solidFill>
              </a:rPr>
              <a:t>Results: Health Risks and Care Plans by Ethnicity </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6" name="Picture 5" descr="A group of graphs showing different levels of mental health&#10;&#10;Description automatically generated with medium confidence">
            <a:extLst>
              <a:ext uri="{FF2B5EF4-FFF2-40B4-BE49-F238E27FC236}">
                <a16:creationId xmlns:a16="http://schemas.microsoft.com/office/drawing/2014/main" id="{2FE1D4A7-EDA2-23E7-DB91-5E130FF91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922" y="1725070"/>
            <a:ext cx="8101471" cy="4263931"/>
          </a:xfrm>
          <a:prstGeom prst="rect">
            <a:avLst/>
          </a:prstGeom>
        </p:spPr>
      </p:pic>
    </p:spTree>
    <p:extLst>
      <p:ext uri="{BB962C8B-B14F-4D97-AF65-F5344CB8AC3E}">
        <p14:creationId xmlns:p14="http://schemas.microsoft.com/office/powerpoint/2010/main" val="240063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Conclusions</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2BD9442C-93C8-4BBF-9CB8-713E99F9ED94}"/>
              </a:ext>
            </a:extLst>
          </p:cNvPr>
          <p:cNvGraphicFramePr/>
          <p:nvPr>
            <p:extLst>
              <p:ext uri="{D42A27DB-BD31-4B8C-83A1-F6EECF244321}">
                <p14:modId xmlns:p14="http://schemas.microsoft.com/office/powerpoint/2010/main" val="3048706896"/>
              </p:ext>
            </p:extLst>
          </p:nvPr>
        </p:nvGraphicFramePr>
        <p:xfrm>
          <a:off x="2032000" y="1792124"/>
          <a:ext cx="8128000" cy="4128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8703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Thank you!</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BB29C8-E90B-4CE1-8F84-422446491D57}"/>
              </a:ext>
            </a:extLst>
          </p:cNvPr>
          <p:cNvSpPr txBox="1"/>
          <p:nvPr/>
        </p:nvSpPr>
        <p:spPr>
          <a:xfrm>
            <a:off x="838200" y="2100912"/>
            <a:ext cx="10515600" cy="369332"/>
          </a:xfrm>
          <a:prstGeom prst="rect">
            <a:avLst/>
          </a:prstGeom>
          <a:noFill/>
        </p:spPr>
        <p:txBody>
          <a:bodyPr wrap="square" rtlCol="0">
            <a:spAutoFit/>
          </a:bodyPr>
          <a:lstStyle/>
          <a:p>
            <a:r>
              <a:rPr lang="en-US" dirty="0"/>
              <a:t>If you have questions and/or would like to talk more, please email me at </a:t>
            </a:r>
            <a:r>
              <a:rPr lang="en-US" dirty="0">
                <a:hlinkClick r:id="rId4"/>
              </a:rPr>
              <a:t>jennifer.gilbert2@vcuhealth.org</a:t>
            </a:r>
            <a:r>
              <a:rPr lang="en-US" dirty="0"/>
              <a:t> </a:t>
            </a:r>
          </a:p>
        </p:txBody>
      </p:sp>
      <p:sp>
        <p:nvSpPr>
          <p:cNvPr id="6" name="TextBox 5">
            <a:extLst>
              <a:ext uri="{FF2B5EF4-FFF2-40B4-BE49-F238E27FC236}">
                <a16:creationId xmlns:a16="http://schemas.microsoft.com/office/drawing/2014/main" id="{8257ADBD-37CC-40B1-A1E8-35909E6DBAC8}"/>
              </a:ext>
            </a:extLst>
          </p:cNvPr>
          <p:cNvSpPr txBox="1"/>
          <p:nvPr/>
        </p:nvSpPr>
        <p:spPr>
          <a:xfrm>
            <a:off x="2693772" y="2901320"/>
            <a:ext cx="1530227" cy="369332"/>
          </a:xfrm>
          <a:prstGeom prst="rect">
            <a:avLst/>
          </a:prstGeom>
          <a:noFill/>
        </p:spPr>
        <p:txBody>
          <a:bodyPr wrap="none" rtlCol="0">
            <a:spAutoFit/>
          </a:bodyPr>
          <a:lstStyle/>
          <a:p>
            <a:r>
              <a:rPr lang="en-US" b="1" dirty="0">
                <a:solidFill>
                  <a:schemeClr val="accent6">
                    <a:lumMod val="50000"/>
                  </a:schemeClr>
                </a:solidFill>
              </a:rPr>
              <a:t>Study website</a:t>
            </a:r>
          </a:p>
        </p:txBody>
      </p:sp>
      <p:sp>
        <p:nvSpPr>
          <p:cNvPr id="10" name="TextBox 9">
            <a:extLst>
              <a:ext uri="{FF2B5EF4-FFF2-40B4-BE49-F238E27FC236}">
                <a16:creationId xmlns:a16="http://schemas.microsoft.com/office/drawing/2014/main" id="{975FCC9A-5E21-4F49-B39A-EC00EEF49462}"/>
              </a:ext>
            </a:extLst>
          </p:cNvPr>
          <p:cNvSpPr txBox="1"/>
          <p:nvPr/>
        </p:nvSpPr>
        <p:spPr>
          <a:xfrm>
            <a:off x="7434648" y="2901320"/>
            <a:ext cx="1520609" cy="369332"/>
          </a:xfrm>
          <a:prstGeom prst="rect">
            <a:avLst/>
          </a:prstGeom>
          <a:noFill/>
        </p:spPr>
        <p:txBody>
          <a:bodyPr wrap="none" rtlCol="0">
            <a:spAutoFit/>
          </a:bodyPr>
          <a:lstStyle/>
          <a:p>
            <a:r>
              <a:rPr lang="en-US" b="1" dirty="0">
                <a:solidFill>
                  <a:schemeClr val="accent6">
                    <a:lumMod val="50000"/>
                  </a:schemeClr>
                </a:solidFill>
              </a:rPr>
              <a:t>PBRN website</a:t>
            </a:r>
          </a:p>
        </p:txBody>
      </p:sp>
      <p:pic>
        <p:nvPicPr>
          <p:cNvPr id="12" name="Picture 11">
            <a:extLst>
              <a:ext uri="{FF2B5EF4-FFF2-40B4-BE49-F238E27FC236}">
                <a16:creationId xmlns:a16="http://schemas.microsoft.com/office/drawing/2014/main" id="{27DD956E-BE92-49EF-98CC-448D4E2E4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485" y="3259404"/>
            <a:ext cx="1828800" cy="1828800"/>
          </a:xfrm>
          <a:prstGeom prst="rect">
            <a:avLst/>
          </a:prstGeom>
        </p:spPr>
      </p:pic>
      <p:pic>
        <p:nvPicPr>
          <p:cNvPr id="14" name="Picture 13">
            <a:extLst>
              <a:ext uri="{FF2B5EF4-FFF2-40B4-BE49-F238E27FC236}">
                <a16:creationId xmlns:a16="http://schemas.microsoft.com/office/drawing/2014/main" id="{51775DC0-2E0C-4215-9669-485EEEAFB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552" y="3259404"/>
            <a:ext cx="1828800" cy="1828800"/>
          </a:xfrm>
          <a:prstGeom prst="rect">
            <a:avLst/>
          </a:prstGeom>
        </p:spPr>
      </p:pic>
      <p:sp>
        <p:nvSpPr>
          <p:cNvPr id="15" name="TextBox 14">
            <a:extLst>
              <a:ext uri="{FF2B5EF4-FFF2-40B4-BE49-F238E27FC236}">
                <a16:creationId xmlns:a16="http://schemas.microsoft.com/office/drawing/2014/main" id="{E8D62617-740D-4822-ABC0-E8C5878FFE1C}"/>
              </a:ext>
            </a:extLst>
          </p:cNvPr>
          <p:cNvSpPr txBox="1"/>
          <p:nvPr/>
        </p:nvSpPr>
        <p:spPr>
          <a:xfrm>
            <a:off x="6940666" y="5039347"/>
            <a:ext cx="2508571" cy="307777"/>
          </a:xfrm>
          <a:prstGeom prst="rect">
            <a:avLst/>
          </a:prstGeom>
          <a:noFill/>
        </p:spPr>
        <p:txBody>
          <a:bodyPr wrap="none" rtlCol="0">
            <a:spAutoFit/>
          </a:bodyPr>
          <a:lstStyle/>
          <a:p>
            <a:pPr algn="ctr"/>
            <a:r>
              <a:rPr lang="en-US" sz="1400" dirty="0">
                <a:hlinkClick r:id="rId7"/>
              </a:rPr>
              <a:t>https://www.acornvirginia.org/</a:t>
            </a:r>
            <a:r>
              <a:rPr lang="en-US" sz="1400" dirty="0"/>
              <a:t> </a:t>
            </a:r>
          </a:p>
        </p:txBody>
      </p:sp>
      <p:sp>
        <p:nvSpPr>
          <p:cNvPr id="16" name="TextBox 15">
            <a:extLst>
              <a:ext uri="{FF2B5EF4-FFF2-40B4-BE49-F238E27FC236}">
                <a16:creationId xmlns:a16="http://schemas.microsoft.com/office/drawing/2014/main" id="{5FCE6F94-4678-47A1-ACA5-09F0FA69391C}"/>
              </a:ext>
            </a:extLst>
          </p:cNvPr>
          <p:cNvSpPr txBox="1"/>
          <p:nvPr/>
        </p:nvSpPr>
        <p:spPr>
          <a:xfrm>
            <a:off x="1979730" y="5039347"/>
            <a:ext cx="2958310" cy="307777"/>
          </a:xfrm>
          <a:prstGeom prst="rect">
            <a:avLst/>
          </a:prstGeom>
          <a:noFill/>
        </p:spPr>
        <p:txBody>
          <a:bodyPr wrap="none" rtlCol="0">
            <a:spAutoFit/>
          </a:bodyPr>
          <a:lstStyle/>
          <a:p>
            <a:pPr algn="ctr"/>
            <a:r>
              <a:rPr lang="en-US" sz="1400" dirty="0">
                <a:hlinkClick r:id="rId8"/>
              </a:rPr>
              <a:t>https://ecpvirginia.squarespace.com/</a:t>
            </a:r>
            <a:r>
              <a:rPr lang="en-US" sz="1400" dirty="0"/>
              <a:t> </a:t>
            </a:r>
          </a:p>
        </p:txBody>
      </p:sp>
    </p:spTree>
    <p:extLst>
      <p:ext uri="{BB962C8B-B14F-4D97-AF65-F5344CB8AC3E}">
        <p14:creationId xmlns:p14="http://schemas.microsoft.com/office/powerpoint/2010/main" val="174845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481D5-5ED9-403D-BEC4-B19C50358084}"/>
              </a:ext>
            </a:extLst>
          </p:cNvPr>
          <p:cNvSpPr>
            <a:spLocks noGrp="1"/>
          </p:cNvSpPr>
          <p:nvPr>
            <p:ph idx="1"/>
          </p:nvPr>
        </p:nvSpPr>
        <p:spPr>
          <a:xfrm>
            <a:off x="838200" y="2578443"/>
            <a:ext cx="10515600" cy="3598520"/>
          </a:xfrm>
        </p:spPr>
        <p:txBody>
          <a:bodyPr>
            <a:normAutofit/>
          </a:bodyPr>
          <a:lstStyle/>
          <a:p>
            <a:pPr marL="0" indent="0" algn="ctr">
              <a:buNone/>
            </a:pPr>
            <a:r>
              <a:rPr lang="en-US" sz="4400" b="1" dirty="0">
                <a:solidFill>
                  <a:srgbClr val="00653C"/>
                </a:solidFill>
              </a:rPr>
              <a:t>No disclosures</a:t>
            </a:r>
          </a:p>
          <a:p>
            <a:pPr marL="0" indent="0" algn="ctr">
              <a:buNone/>
            </a:pPr>
            <a:r>
              <a:rPr lang="en-US" sz="4400" b="1" dirty="0">
                <a:solidFill>
                  <a:srgbClr val="00653C"/>
                </a:solidFill>
              </a:rPr>
              <a:t>No conflicts of interest</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2"/>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spTree>
    <p:extLst>
      <p:ext uri="{BB962C8B-B14F-4D97-AF65-F5344CB8AC3E}">
        <p14:creationId xmlns:p14="http://schemas.microsoft.com/office/powerpoint/2010/main" val="24340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descr="Money with solid fill">
            <a:extLst>
              <a:ext uri="{FF2B5EF4-FFF2-40B4-BE49-F238E27FC236}">
                <a16:creationId xmlns:a16="http://schemas.microsoft.com/office/drawing/2014/main" id="{5ACFB9F1-E4BD-40F1-88E8-675F255C3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0205" y="3958464"/>
            <a:ext cx="914400" cy="914400"/>
          </a:xfrm>
          <a:prstGeom prst="rect">
            <a:avLst/>
          </a:prstGeom>
        </p:spPr>
      </p:pic>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Background</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5"/>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10" name="Graphic 9" descr="Users with solid fill">
            <a:extLst>
              <a:ext uri="{FF2B5EF4-FFF2-40B4-BE49-F238E27FC236}">
                <a16:creationId xmlns:a16="http://schemas.microsoft.com/office/drawing/2014/main" id="{E23EE1FC-CEB5-496A-A83F-0C8AA53B41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4363" y="2297927"/>
            <a:ext cx="2286000" cy="2286000"/>
          </a:xfrm>
          <a:prstGeom prst="rect">
            <a:avLst/>
          </a:prstGeom>
        </p:spPr>
      </p:pic>
      <p:pic>
        <p:nvPicPr>
          <p:cNvPr id="13" name="Graphic 12" descr="Medicine with solid fill">
            <a:extLst>
              <a:ext uri="{FF2B5EF4-FFF2-40B4-BE49-F238E27FC236}">
                <a16:creationId xmlns:a16="http://schemas.microsoft.com/office/drawing/2014/main" id="{8C7482DE-AED5-47C6-8825-CAFCF8B09F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4549" y="4313179"/>
            <a:ext cx="640080" cy="640080"/>
          </a:xfrm>
          <a:prstGeom prst="rect">
            <a:avLst/>
          </a:prstGeom>
        </p:spPr>
      </p:pic>
      <p:pic>
        <p:nvPicPr>
          <p:cNvPr id="15" name="Graphic 14" descr="Brain in head with solid fill">
            <a:extLst>
              <a:ext uri="{FF2B5EF4-FFF2-40B4-BE49-F238E27FC236}">
                <a16:creationId xmlns:a16="http://schemas.microsoft.com/office/drawing/2014/main" id="{7088A793-C414-4342-A146-2707577BE5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30205" y="2842395"/>
            <a:ext cx="914400" cy="914400"/>
          </a:xfrm>
          <a:prstGeom prst="rect">
            <a:avLst/>
          </a:prstGeom>
        </p:spPr>
      </p:pic>
      <p:pic>
        <p:nvPicPr>
          <p:cNvPr id="17" name="Graphic 16" descr="Heart with pulse with solid fill">
            <a:extLst>
              <a:ext uri="{FF2B5EF4-FFF2-40B4-BE49-F238E27FC236}">
                <a16:creationId xmlns:a16="http://schemas.microsoft.com/office/drawing/2014/main" id="{8E4E7F0D-AD9F-4319-978C-99D3E85DF0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30205" y="1726326"/>
            <a:ext cx="914400" cy="914400"/>
          </a:xfrm>
          <a:prstGeom prst="rect">
            <a:avLst/>
          </a:prstGeom>
        </p:spPr>
      </p:pic>
      <p:sp>
        <p:nvSpPr>
          <p:cNvPr id="21" name="TextBox 20">
            <a:extLst>
              <a:ext uri="{FF2B5EF4-FFF2-40B4-BE49-F238E27FC236}">
                <a16:creationId xmlns:a16="http://schemas.microsoft.com/office/drawing/2014/main" id="{AFD02139-6E95-4C13-AC0F-FFDE84117B38}"/>
              </a:ext>
            </a:extLst>
          </p:cNvPr>
          <p:cNvSpPr txBox="1"/>
          <p:nvPr/>
        </p:nvSpPr>
        <p:spPr>
          <a:xfrm>
            <a:off x="1832302" y="4448553"/>
            <a:ext cx="2796791" cy="369332"/>
          </a:xfrm>
          <a:prstGeom prst="rect">
            <a:avLst/>
          </a:prstGeom>
          <a:noFill/>
        </p:spPr>
        <p:txBody>
          <a:bodyPr wrap="none" rtlCol="0">
            <a:spAutoFit/>
          </a:bodyPr>
          <a:lstStyle/>
          <a:p>
            <a:r>
              <a:rPr lang="en-US" b="1" dirty="0">
                <a:solidFill>
                  <a:schemeClr val="accent6">
                    <a:lumMod val="50000"/>
                  </a:schemeClr>
                </a:solidFill>
              </a:rPr>
              <a:t>Multiple chronic conditions</a:t>
            </a:r>
          </a:p>
        </p:txBody>
      </p:sp>
      <p:sp>
        <p:nvSpPr>
          <p:cNvPr id="22" name="TextBox 21">
            <a:extLst>
              <a:ext uri="{FF2B5EF4-FFF2-40B4-BE49-F238E27FC236}">
                <a16:creationId xmlns:a16="http://schemas.microsoft.com/office/drawing/2014/main" id="{1157FA9E-836D-4D22-9EDF-7A76E9ED0B31}"/>
              </a:ext>
            </a:extLst>
          </p:cNvPr>
          <p:cNvSpPr txBox="1"/>
          <p:nvPr/>
        </p:nvSpPr>
        <p:spPr>
          <a:xfrm>
            <a:off x="7595553" y="1998860"/>
            <a:ext cx="2160528" cy="369332"/>
          </a:xfrm>
          <a:prstGeom prst="rect">
            <a:avLst/>
          </a:prstGeom>
          <a:noFill/>
        </p:spPr>
        <p:txBody>
          <a:bodyPr wrap="none" rtlCol="0">
            <a:spAutoFit/>
          </a:bodyPr>
          <a:lstStyle/>
          <a:p>
            <a:r>
              <a:rPr lang="en-US" b="1" dirty="0">
                <a:solidFill>
                  <a:schemeClr val="accent6">
                    <a:lumMod val="75000"/>
                  </a:schemeClr>
                </a:solidFill>
              </a:rPr>
              <a:t>Unhealthy behaviors</a:t>
            </a:r>
          </a:p>
        </p:txBody>
      </p:sp>
      <p:sp>
        <p:nvSpPr>
          <p:cNvPr id="23" name="TextBox 22">
            <a:extLst>
              <a:ext uri="{FF2B5EF4-FFF2-40B4-BE49-F238E27FC236}">
                <a16:creationId xmlns:a16="http://schemas.microsoft.com/office/drawing/2014/main" id="{FAC40C14-DB97-48B6-B4AA-1A7DFBD976A1}"/>
              </a:ext>
            </a:extLst>
          </p:cNvPr>
          <p:cNvSpPr txBox="1"/>
          <p:nvPr/>
        </p:nvSpPr>
        <p:spPr>
          <a:xfrm>
            <a:off x="7597953" y="4230998"/>
            <a:ext cx="2052165" cy="369332"/>
          </a:xfrm>
          <a:prstGeom prst="rect">
            <a:avLst/>
          </a:prstGeom>
          <a:noFill/>
        </p:spPr>
        <p:txBody>
          <a:bodyPr wrap="none" rtlCol="0">
            <a:spAutoFit/>
          </a:bodyPr>
          <a:lstStyle/>
          <a:p>
            <a:r>
              <a:rPr lang="en-US" b="1" dirty="0">
                <a:solidFill>
                  <a:schemeClr val="accent6">
                    <a:lumMod val="60000"/>
                    <a:lumOff val="40000"/>
                  </a:schemeClr>
                </a:solidFill>
              </a:rPr>
              <a:t>Unmet social needs</a:t>
            </a:r>
          </a:p>
        </p:txBody>
      </p:sp>
      <p:sp>
        <p:nvSpPr>
          <p:cNvPr id="24" name="TextBox 23">
            <a:extLst>
              <a:ext uri="{FF2B5EF4-FFF2-40B4-BE49-F238E27FC236}">
                <a16:creationId xmlns:a16="http://schemas.microsoft.com/office/drawing/2014/main" id="{CE448660-A218-443F-B399-C165D256C6D0}"/>
              </a:ext>
            </a:extLst>
          </p:cNvPr>
          <p:cNvSpPr txBox="1"/>
          <p:nvPr/>
        </p:nvSpPr>
        <p:spPr>
          <a:xfrm>
            <a:off x="7597953" y="3114929"/>
            <a:ext cx="2018630" cy="369332"/>
          </a:xfrm>
          <a:prstGeom prst="rect">
            <a:avLst/>
          </a:prstGeom>
          <a:noFill/>
        </p:spPr>
        <p:txBody>
          <a:bodyPr wrap="none" rtlCol="0">
            <a:spAutoFit/>
          </a:bodyPr>
          <a:lstStyle/>
          <a:p>
            <a:r>
              <a:rPr lang="en-US" b="1" dirty="0">
                <a:solidFill>
                  <a:schemeClr val="accent6"/>
                </a:solidFill>
              </a:rPr>
              <a:t>Mental health risks</a:t>
            </a:r>
          </a:p>
        </p:txBody>
      </p:sp>
      <p:cxnSp>
        <p:nvCxnSpPr>
          <p:cNvPr id="32" name="Straight Arrow Connector 31">
            <a:extLst>
              <a:ext uri="{FF2B5EF4-FFF2-40B4-BE49-F238E27FC236}">
                <a16:creationId xmlns:a16="http://schemas.microsoft.com/office/drawing/2014/main" id="{CC764BD6-627A-4CD4-8FF9-F0FFF66A8F07}"/>
              </a:ext>
            </a:extLst>
          </p:cNvPr>
          <p:cNvCxnSpPr>
            <a:cxnSpLocks/>
          </p:cNvCxnSpPr>
          <p:nvPr/>
        </p:nvCxnSpPr>
        <p:spPr>
          <a:xfrm>
            <a:off x="4289416" y="3752731"/>
            <a:ext cx="1806584" cy="560448"/>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DD49D0B-932C-44E4-AC48-3A1D120C8737}"/>
              </a:ext>
            </a:extLst>
          </p:cNvPr>
          <p:cNvCxnSpPr>
            <a:cxnSpLocks/>
          </p:cNvCxnSpPr>
          <p:nvPr/>
        </p:nvCxnSpPr>
        <p:spPr>
          <a:xfrm flipV="1">
            <a:off x="4293633" y="2342510"/>
            <a:ext cx="1802367" cy="71381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FD4E8A2-4A08-40EA-9225-B4EBF64A3C3F}"/>
              </a:ext>
            </a:extLst>
          </p:cNvPr>
          <p:cNvCxnSpPr>
            <a:cxnSpLocks/>
          </p:cNvCxnSpPr>
          <p:nvPr/>
        </p:nvCxnSpPr>
        <p:spPr>
          <a:xfrm>
            <a:off x="4289416" y="3404528"/>
            <a:ext cx="197751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09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Study overview</a:t>
            </a:r>
          </a:p>
        </p:txBody>
      </p:sp>
      <p:sp>
        <p:nvSpPr>
          <p:cNvPr id="3" name="Content Placeholder 2">
            <a:extLst>
              <a:ext uri="{FF2B5EF4-FFF2-40B4-BE49-F238E27FC236}">
                <a16:creationId xmlns:a16="http://schemas.microsoft.com/office/drawing/2014/main" id="{208481D5-5ED9-403D-BEC4-B19C50358084}"/>
              </a:ext>
            </a:extLst>
          </p:cNvPr>
          <p:cNvSpPr>
            <a:spLocks noGrp="1"/>
          </p:cNvSpPr>
          <p:nvPr>
            <p:ph idx="1"/>
          </p:nvPr>
        </p:nvSpPr>
        <p:spPr/>
        <p:txBody>
          <a:bodyPr>
            <a:normAutofit/>
          </a:bodyPr>
          <a:lstStyle/>
          <a:p>
            <a:r>
              <a:rPr lang="en-US" dirty="0"/>
              <a:t>Five-year R01 funded by the Agency for Healthcare Research and Quality (AHRQ), award # 1R01HS02622-01A1</a:t>
            </a:r>
          </a:p>
          <a:p>
            <a:r>
              <a:rPr lang="en-US" dirty="0"/>
              <a:t>Intervention to test whether care planning (including patient navigation and access to community health worker / resources) helps patients to manage multiple chronic conditions</a:t>
            </a:r>
          </a:p>
          <a:p>
            <a:r>
              <a:rPr lang="en-US" dirty="0"/>
              <a:t>This presentation/analysis focuses on identified patient health risks and the care plan topics they choose to create</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80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Setting and participants</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1026" name="Picture 2" descr="All primary care practices in Virginia">
            <a:extLst>
              <a:ext uri="{FF2B5EF4-FFF2-40B4-BE49-F238E27FC236}">
                <a16:creationId xmlns:a16="http://schemas.microsoft.com/office/drawing/2014/main" id="{F9B3E9A1-E038-4C8E-B702-2C49F2BE7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 y="2902901"/>
            <a:ext cx="5495925" cy="3086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7D6BD6-69EE-4F38-906E-FAB12C7C711E}"/>
              </a:ext>
            </a:extLst>
          </p:cNvPr>
          <p:cNvSpPr txBox="1"/>
          <p:nvPr/>
        </p:nvSpPr>
        <p:spPr>
          <a:xfrm>
            <a:off x="7090839" y="1808519"/>
            <a:ext cx="4262961" cy="2031325"/>
          </a:xfrm>
          <a:prstGeom prst="rect">
            <a:avLst/>
          </a:prstGeom>
          <a:noFill/>
        </p:spPr>
        <p:txBody>
          <a:bodyPr wrap="square" rtlCol="0">
            <a:spAutoFit/>
          </a:bodyPr>
          <a:lstStyle/>
          <a:p>
            <a:pPr algn="just"/>
            <a:r>
              <a:rPr lang="en-US" b="1" dirty="0">
                <a:solidFill>
                  <a:schemeClr val="accent6"/>
                </a:solidFill>
              </a:rPr>
              <a:t>Patients 18-75 years old with two or more chronic conditions (diabetes, hypertension, hyperlipidemia, cardiovascular disease, obesity, depression) seen in the last year by participating clinicians in Virginia Ambulatory Care Outcomes Research Network (ACORN) practices</a:t>
            </a:r>
          </a:p>
        </p:txBody>
      </p:sp>
      <p:pic>
        <p:nvPicPr>
          <p:cNvPr id="6" name="Graphic 5" descr="Line arrow: Clockwise curve with solid fill">
            <a:extLst>
              <a:ext uri="{FF2B5EF4-FFF2-40B4-BE49-F238E27FC236}">
                <a16:creationId xmlns:a16="http://schemas.microsoft.com/office/drawing/2014/main" id="{01EC2FF8-A224-4F2F-B11B-29D2E17F5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786978">
            <a:off x="5403282" y="2588408"/>
            <a:ext cx="1385436" cy="1407051"/>
          </a:xfrm>
          <a:prstGeom prst="rect">
            <a:avLst/>
          </a:prstGeom>
        </p:spPr>
      </p:pic>
      <p:sp>
        <p:nvSpPr>
          <p:cNvPr id="7" name="Double Bracket 6">
            <a:extLst>
              <a:ext uri="{FF2B5EF4-FFF2-40B4-BE49-F238E27FC236}">
                <a16:creationId xmlns:a16="http://schemas.microsoft.com/office/drawing/2014/main" id="{AF205CEF-1B79-4409-B2D1-BC48D26EA2E5}"/>
              </a:ext>
            </a:extLst>
          </p:cNvPr>
          <p:cNvSpPr/>
          <p:nvPr/>
        </p:nvSpPr>
        <p:spPr>
          <a:xfrm>
            <a:off x="7017667" y="1669167"/>
            <a:ext cx="4409303" cy="2307838"/>
          </a:xfrm>
          <a:prstGeom prst="bracketPair">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478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Methods</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D14FC52-6CF5-44CE-89D8-1B07AA9B0FD0}"/>
              </a:ext>
            </a:extLst>
          </p:cNvPr>
          <p:cNvPicPr>
            <a:picLocks noChangeAspect="1"/>
          </p:cNvPicPr>
          <p:nvPr/>
        </p:nvPicPr>
        <p:blipFill rotWithShape="1">
          <a:blip r:embed="rId5"/>
          <a:srcRect t="4642" b="4834"/>
          <a:stretch/>
        </p:blipFill>
        <p:spPr>
          <a:xfrm>
            <a:off x="838201" y="2010002"/>
            <a:ext cx="3169400" cy="593156"/>
          </a:xfrm>
          <a:prstGeom prst="rect">
            <a:avLst/>
          </a:prstGeom>
        </p:spPr>
      </p:pic>
      <p:pic>
        <p:nvPicPr>
          <p:cNvPr id="15" name="Graphic 14" descr="Checklist with solid fill">
            <a:extLst>
              <a:ext uri="{FF2B5EF4-FFF2-40B4-BE49-F238E27FC236}">
                <a16:creationId xmlns:a16="http://schemas.microsoft.com/office/drawing/2014/main" id="{676E0C5D-106F-4611-A45A-115DE427C7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2995035"/>
            <a:ext cx="640080" cy="640080"/>
          </a:xfrm>
          <a:prstGeom prst="rect">
            <a:avLst/>
          </a:prstGeom>
        </p:spPr>
      </p:pic>
      <p:pic>
        <p:nvPicPr>
          <p:cNvPr id="17" name="Graphic 16" descr="Playbook with solid fill">
            <a:extLst>
              <a:ext uri="{FF2B5EF4-FFF2-40B4-BE49-F238E27FC236}">
                <a16:creationId xmlns:a16="http://schemas.microsoft.com/office/drawing/2014/main" id="{BA0EF9BC-3639-46ED-90CC-0768658A62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3907505"/>
            <a:ext cx="640080" cy="640080"/>
          </a:xfrm>
          <a:prstGeom prst="rect">
            <a:avLst/>
          </a:prstGeom>
        </p:spPr>
      </p:pic>
      <p:pic>
        <p:nvPicPr>
          <p:cNvPr id="19" name="Graphic 18" descr="Connections with solid fill">
            <a:extLst>
              <a:ext uri="{FF2B5EF4-FFF2-40B4-BE49-F238E27FC236}">
                <a16:creationId xmlns:a16="http://schemas.microsoft.com/office/drawing/2014/main" id="{036149B5-7D22-49BB-8603-2C3B627220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4905" y="4819975"/>
            <a:ext cx="640080" cy="640080"/>
          </a:xfrm>
          <a:prstGeom prst="rect">
            <a:avLst/>
          </a:prstGeom>
        </p:spPr>
      </p:pic>
      <p:sp>
        <p:nvSpPr>
          <p:cNvPr id="20" name="TextBox 19">
            <a:extLst>
              <a:ext uri="{FF2B5EF4-FFF2-40B4-BE49-F238E27FC236}">
                <a16:creationId xmlns:a16="http://schemas.microsoft.com/office/drawing/2014/main" id="{642B7D88-FF01-4734-80F4-E390E766F17D}"/>
              </a:ext>
            </a:extLst>
          </p:cNvPr>
          <p:cNvSpPr txBox="1"/>
          <p:nvPr/>
        </p:nvSpPr>
        <p:spPr>
          <a:xfrm>
            <a:off x="1596082" y="2988784"/>
            <a:ext cx="4252784" cy="646331"/>
          </a:xfrm>
          <a:prstGeom prst="rect">
            <a:avLst/>
          </a:prstGeom>
          <a:noFill/>
        </p:spPr>
        <p:txBody>
          <a:bodyPr wrap="square" rtlCol="0">
            <a:spAutoFit/>
          </a:bodyPr>
          <a:lstStyle/>
          <a:p>
            <a:r>
              <a:rPr lang="en-US" b="1" dirty="0">
                <a:solidFill>
                  <a:schemeClr val="accent6">
                    <a:lumMod val="50000"/>
                  </a:schemeClr>
                </a:solidFill>
              </a:rPr>
              <a:t>Patient completes Health Risk Assessment and is presented with identified risk areas</a:t>
            </a:r>
          </a:p>
        </p:txBody>
      </p:sp>
      <p:sp>
        <p:nvSpPr>
          <p:cNvPr id="22" name="TextBox 21">
            <a:extLst>
              <a:ext uri="{FF2B5EF4-FFF2-40B4-BE49-F238E27FC236}">
                <a16:creationId xmlns:a16="http://schemas.microsoft.com/office/drawing/2014/main" id="{BB427249-403D-4214-812F-C26F4F504551}"/>
              </a:ext>
            </a:extLst>
          </p:cNvPr>
          <p:cNvSpPr txBox="1"/>
          <p:nvPr/>
        </p:nvSpPr>
        <p:spPr>
          <a:xfrm>
            <a:off x="1596082" y="3904379"/>
            <a:ext cx="4252784" cy="646331"/>
          </a:xfrm>
          <a:prstGeom prst="rect">
            <a:avLst/>
          </a:prstGeom>
          <a:noFill/>
        </p:spPr>
        <p:txBody>
          <a:bodyPr wrap="square" rtlCol="0">
            <a:spAutoFit/>
          </a:bodyPr>
          <a:lstStyle/>
          <a:p>
            <a:r>
              <a:rPr lang="en-US" b="1" dirty="0">
                <a:solidFill>
                  <a:schemeClr val="accent6">
                    <a:lumMod val="75000"/>
                  </a:schemeClr>
                </a:solidFill>
              </a:rPr>
              <a:t>Patient decides what they want to work on and creates personal care goal</a:t>
            </a:r>
          </a:p>
        </p:txBody>
      </p:sp>
      <p:sp>
        <p:nvSpPr>
          <p:cNvPr id="23" name="TextBox 22">
            <a:extLst>
              <a:ext uri="{FF2B5EF4-FFF2-40B4-BE49-F238E27FC236}">
                <a16:creationId xmlns:a16="http://schemas.microsoft.com/office/drawing/2014/main" id="{960F6E5E-FBDB-4122-856E-CAA030228924}"/>
              </a:ext>
            </a:extLst>
          </p:cNvPr>
          <p:cNvSpPr txBox="1"/>
          <p:nvPr/>
        </p:nvSpPr>
        <p:spPr>
          <a:xfrm>
            <a:off x="1596082" y="4819974"/>
            <a:ext cx="4252784" cy="646331"/>
          </a:xfrm>
          <a:prstGeom prst="rect">
            <a:avLst/>
          </a:prstGeom>
          <a:noFill/>
        </p:spPr>
        <p:txBody>
          <a:bodyPr wrap="square" rtlCol="0">
            <a:spAutoFit/>
          </a:bodyPr>
          <a:lstStyle/>
          <a:p>
            <a:r>
              <a:rPr lang="en-US" b="1" dirty="0">
                <a:solidFill>
                  <a:schemeClr val="accent6"/>
                </a:solidFill>
              </a:rPr>
              <a:t>Patient receives support from patient navigator and community health worker</a:t>
            </a:r>
          </a:p>
        </p:txBody>
      </p:sp>
      <p:pic>
        <p:nvPicPr>
          <p:cNvPr id="24" name="Graphic 23" descr="Research with solid fill">
            <a:extLst>
              <a:ext uri="{FF2B5EF4-FFF2-40B4-BE49-F238E27FC236}">
                <a16:creationId xmlns:a16="http://schemas.microsoft.com/office/drawing/2014/main" id="{625EDABA-85BF-4BC5-9BFE-87E6C5E575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03957" y="2404236"/>
            <a:ext cx="914400" cy="914400"/>
          </a:xfrm>
          <a:prstGeom prst="rect">
            <a:avLst/>
          </a:prstGeom>
        </p:spPr>
      </p:pic>
      <p:sp>
        <p:nvSpPr>
          <p:cNvPr id="26" name="TextBox 25">
            <a:extLst>
              <a:ext uri="{FF2B5EF4-FFF2-40B4-BE49-F238E27FC236}">
                <a16:creationId xmlns:a16="http://schemas.microsoft.com/office/drawing/2014/main" id="{7C7C72CA-5E57-4BBC-A6D7-BFD0755C6F8C}"/>
              </a:ext>
            </a:extLst>
          </p:cNvPr>
          <p:cNvSpPr txBox="1"/>
          <p:nvPr/>
        </p:nvSpPr>
        <p:spPr>
          <a:xfrm>
            <a:off x="8130746" y="3495271"/>
            <a:ext cx="2660822" cy="1477328"/>
          </a:xfrm>
          <a:prstGeom prst="rect">
            <a:avLst/>
          </a:prstGeom>
          <a:noFill/>
        </p:spPr>
        <p:txBody>
          <a:bodyPr wrap="square" rtlCol="0">
            <a:spAutoFit/>
          </a:bodyPr>
          <a:lstStyle/>
          <a:p>
            <a:pPr algn="ctr"/>
            <a:r>
              <a:rPr lang="en-US" b="1" dirty="0">
                <a:solidFill>
                  <a:schemeClr val="accent6">
                    <a:lumMod val="60000"/>
                    <a:lumOff val="40000"/>
                  </a:schemeClr>
                </a:solidFill>
              </a:rPr>
              <a:t>Quantitative analysis using the MOHR site, care plans, and HRA questions completed at baseline, six months, and 12 months</a:t>
            </a:r>
          </a:p>
        </p:txBody>
      </p:sp>
      <p:cxnSp>
        <p:nvCxnSpPr>
          <p:cNvPr id="27" name="Straight Connector 26">
            <a:extLst>
              <a:ext uri="{FF2B5EF4-FFF2-40B4-BE49-F238E27FC236}">
                <a16:creationId xmlns:a16="http://schemas.microsoft.com/office/drawing/2014/main" id="{B51324B9-BF8D-468D-8B5F-E45E8B70D5AF}"/>
              </a:ext>
            </a:extLst>
          </p:cNvPr>
          <p:cNvCxnSpPr>
            <a:cxnSpLocks/>
          </p:cNvCxnSpPr>
          <p:nvPr/>
        </p:nvCxnSpPr>
        <p:spPr>
          <a:xfrm>
            <a:off x="6944497" y="2010002"/>
            <a:ext cx="0" cy="355053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99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Results </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427249-403D-4214-812F-C26F4F504551}"/>
              </a:ext>
            </a:extLst>
          </p:cNvPr>
          <p:cNvSpPr txBox="1"/>
          <p:nvPr/>
        </p:nvSpPr>
        <p:spPr>
          <a:xfrm>
            <a:off x="1670840" y="1921544"/>
            <a:ext cx="2321835" cy="646331"/>
          </a:xfrm>
          <a:prstGeom prst="rect">
            <a:avLst/>
          </a:prstGeom>
          <a:noFill/>
        </p:spPr>
        <p:txBody>
          <a:bodyPr wrap="square" rtlCol="0">
            <a:spAutoFit/>
          </a:bodyPr>
          <a:lstStyle/>
          <a:p>
            <a:r>
              <a:rPr lang="en-US" b="1" dirty="0">
                <a:solidFill>
                  <a:schemeClr val="accent6">
                    <a:lumMod val="50000"/>
                  </a:schemeClr>
                </a:solidFill>
              </a:rPr>
              <a:t>Unhealthy behaviors</a:t>
            </a:r>
          </a:p>
          <a:p>
            <a:r>
              <a:rPr lang="en-US" dirty="0">
                <a:solidFill>
                  <a:schemeClr val="accent6">
                    <a:lumMod val="50000"/>
                  </a:schemeClr>
                </a:solidFill>
              </a:rPr>
              <a:t>100% 1 or more</a:t>
            </a:r>
          </a:p>
        </p:txBody>
      </p:sp>
      <p:sp>
        <p:nvSpPr>
          <p:cNvPr id="23" name="TextBox 22">
            <a:extLst>
              <a:ext uri="{FF2B5EF4-FFF2-40B4-BE49-F238E27FC236}">
                <a16:creationId xmlns:a16="http://schemas.microsoft.com/office/drawing/2014/main" id="{960F6E5E-FBDB-4122-856E-CAA030228924}"/>
              </a:ext>
            </a:extLst>
          </p:cNvPr>
          <p:cNvSpPr txBox="1"/>
          <p:nvPr/>
        </p:nvSpPr>
        <p:spPr>
          <a:xfrm>
            <a:off x="1670839" y="3116879"/>
            <a:ext cx="2719929" cy="646331"/>
          </a:xfrm>
          <a:prstGeom prst="rect">
            <a:avLst/>
          </a:prstGeom>
          <a:noFill/>
        </p:spPr>
        <p:txBody>
          <a:bodyPr wrap="square" rtlCol="0">
            <a:spAutoFit/>
          </a:bodyPr>
          <a:lstStyle/>
          <a:p>
            <a:r>
              <a:rPr lang="en-US" b="1" dirty="0">
                <a:solidFill>
                  <a:schemeClr val="accent6">
                    <a:lumMod val="75000"/>
                  </a:schemeClr>
                </a:solidFill>
              </a:rPr>
              <a:t>Mental health risks</a:t>
            </a:r>
          </a:p>
          <a:p>
            <a:r>
              <a:rPr lang="en-US" dirty="0">
                <a:solidFill>
                  <a:schemeClr val="accent6">
                    <a:lumMod val="75000"/>
                  </a:schemeClr>
                </a:solidFill>
              </a:rPr>
              <a:t>66.8% 1 or more</a:t>
            </a:r>
          </a:p>
        </p:txBody>
      </p:sp>
      <p:sp>
        <p:nvSpPr>
          <p:cNvPr id="26" name="TextBox 25">
            <a:extLst>
              <a:ext uri="{FF2B5EF4-FFF2-40B4-BE49-F238E27FC236}">
                <a16:creationId xmlns:a16="http://schemas.microsoft.com/office/drawing/2014/main" id="{7C7C72CA-5E57-4BBC-A6D7-BFD0755C6F8C}"/>
              </a:ext>
            </a:extLst>
          </p:cNvPr>
          <p:cNvSpPr txBox="1"/>
          <p:nvPr/>
        </p:nvSpPr>
        <p:spPr>
          <a:xfrm>
            <a:off x="1670839" y="4589213"/>
            <a:ext cx="1761130" cy="646331"/>
          </a:xfrm>
          <a:prstGeom prst="rect">
            <a:avLst/>
          </a:prstGeom>
          <a:noFill/>
        </p:spPr>
        <p:txBody>
          <a:bodyPr wrap="square" rtlCol="0">
            <a:spAutoFit/>
          </a:bodyPr>
          <a:lstStyle/>
          <a:p>
            <a:r>
              <a:rPr lang="en-US" b="1" dirty="0">
                <a:solidFill>
                  <a:schemeClr val="accent6"/>
                </a:solidFill>
              </a:rPr>
              <a:t>Social needs</a:t>
            </a:r>
          </a:p>
          <a:p>
            <a:r>
              <a:rPr lang="en-US" dirty="0">
                <a:solidFill>
                  <a:schemeClr val="accent6"/>
                </a:solidFill>
              </a:rPr>
              <a:t>51.3% 1 or more</a:t>
            </a:r>
          </a:p>
        </p:txBody>
      </p:sp>
      <p:pic>
        <p:nvPicPr>
          <p:cNvPr id="18" name="Graphic 17" descr="Heart with pulse with solid fill">
            <a:extLst>
              <a:ext uri="{FF2B5EF4-FFF2-40B4-BE49-F238E27FC236}">
                <a16:creationId xmlns:a16="http://schemas.microsoft.com/office/drawing/2014/main" id="{1A4F96A1-4D58-42D9-8579-C17E904B5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068284"/>
            <a:ext cx="640080" cy="640080"/>
          </a:xfrm>
          <a:prstGeom prst="rect">
            <a:avLst/>
          </a:prstGeom>
        </p:spPr>
      </p:pic>
      <p:pic>
        <p:nvPicPr>
          <p:cNvPr id="21" name="Graphic 20" descr="Brain in head with solid fill">
            <a:extLst>
              <a:ext uri="{FF2B5EF4-FFF2-40B4-BE49-F238E27FC236}">
                <a16:creationId xmlns:a16="http://schemas.microsoft.com/office/drawing/2014/main" id="{4833CC46-7F04-4742-B733-3C9990257E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3400932"/>
            <a:ext cx="640080" cy="640080"/>
          </a:xfrm>
          <a:prstGeom prst="rect">
            <a:avLst/>
          </a:prstGeom>
        </p:spPr>
      </p:pic>
      <p:pic>
        <p:nvPicPr>
          <p:cNvPr id="4" name="Graphic 3" descr="Money with solid fill">
            <a:extLst>
              <a:ext uri="{FF2B5EF4-FFF2-40B4-BE49-F238E27FC236}">
                <a16:creationId xmlns:a16="http://schemas.microsoft.com/office/drawing/2014/main" id="{BEF74D9E-632D-4D21-8502-10017EB9B8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4730838"/>
            <a:ext cx="640080" cy="640080"/>
          </a:xfrm>
          <a:prstGeom prst="rect">
            <a:avLst/>
          </a:prstGeom>
        </p:spPr>
      </p:pic>
      <p:sp>
        <p:nvSpPr>
          <p:cNvPr id="28" name="TextBox 27">
            <a:extLst>
              <a:ext uri="{FF2B5EF4-FFF2-40B4-BE49-F238E27FC236}">
                <a16:creationId xmlns:a16="http://schemas.microsoft.com/office/drawing/2014/main" id="{0A601716-157A-4D05-BB43-C8800D8EEAFA}"/>
              </a:ext>
            </a:extLst>
          </p:cNvPr>
          <p:cNvSpPr txBox="1"/>
          <p:nvPr/>
        </p:nvSpPr>
        <p:spPr>
          <a:xfrm>
            <a:off x="6634137" y="1916550"/>
            <a:ext cx="3226555" cy="646331"/>
          </a:xfrm>
          <a:prstGeom prst="rect">
            <a:avLst/>
          </a:prstGeom>
          <a:noFill/>
        </p:spPr>
        <p:txBody>
          <a:bodyPr wrap="square" rtlCol="0">
            <a:spAutoFit/>
          </a:bodyPr>
          <a:lstStyle/>
          <a:p>
            <a:r>
              <a:rPr lang="en-US" b="1" dirty="0">
                <a:solidFill>
                  <a:schemeClr val="accent1">
                    <a:lumMod val="50000"/>
                  </a:schemeClr>
                </a:solidFill>
              </a:rPr>
              <a:t>Health behavior care plans</a:t>
            </a:r>
          </a:p>
          <a:p>
            <a:r>
              <a:rPr lang="en-US" dirty="0">
                <a:solidFill>
                  <a:schemeClr val="accent1">
                    <a:lumMod val="50000"/>
                  </a:schemeClr>
                </a:solidFill>
              </a:rPr>
              <a:t>92.5%</a:t>
            </a:r>
          </a:p>
        </p:txBody>
      </p:sp>
      <p:sp>
        <p:nvSpPr>
          <p:cNvPr id="29" name="TextBox 28">
            <a:extLst>
              <a:ext uri="{FF2B5EF4-FFF2-40B4-BE49-F238E27FC236}">
                <a16:creationId xmlns:a16="http://schemas.microsoft.com/office/drawing/2014/main" id="{D372EBC4-EC0C-4875-A803-32E654EAA042}"/>
              </a:ext>
            </a:extLst>
          </p:cNvPr>
          <p:cNvSpPr txBox="1"/>
          <p:nvPr/>
        </p:nvSpPr>
        <p:spPr>
          <a:xfrm>
            <a:off x="6634137" y="3116879"/>
            <a:ext cx="2859971" cy="646331"/>
          </a:xfrm>
          <a:prstGeom prst="rect">
            <a:avLst/>
          </a:prstGeom>
          <a:noFill/>
        </p:spPr>
        <p:txBody>
          <a:bodyPr wrap="square" rtlCol="0">
            <a:spAutoFit/>
          </a:bodyPr>
          <a:lstStyle/>
          <a:p>
            <a:r>
              <a:rPr lang="en-US" b="1" dirty="0">
                <a:solidFill>
                  <a:schemeClr val="accent1">
                    <a:lumMod val="75000"/>
                  </a:schemeClr>
                </a:solidFill>
              </a:rPr>
              <a:t>Mental health care plans</a:t>
            </a:r>
          </a:p>
          <a:p>
            <a:r>
              <a:rPr lang="en-US" dirty="0">
                <a:solidFill>
                  <a:schemeClr val="accent1">
                    <a:lumMod val="75000"/>
                  </a:schemeClr>
                </a:solidFill>
              </a:rPr>
              <a:t>23.2%</a:t>
            </a:r>
          </a:p>
        </p:txBody>
      </p:sp>
      <p:sp>
        <p:nvSpPr>
          <p:cNvPr id="30" name="TextBox 29">
            <a:extLst>
              <a:ext uri="{FF2B5EF4-FFF2-40B4-BE49-F238E27FC236}">
                <a16:creationId xmlns:a16="http://schemas.microsoft.com/office/drawing/2014/main" id="{F7184E35-15BA-49E6-B832-C6372A9B504F}"/>
              </a:ext>
            </a:extLst>
          </p:cNvPr>
          <p:cNvSpPr txBox="1"/>
          <p:nvPr/>
        </p:nvSpPr>
        <p:spPr>
          <a:xfrm>
            <a:off x="6634137" y="4589213"/>
            <a:ext cx="2660822" cy="646331"/>
          </a:xfrm>
          <a:prstGeom prst="rect">
            <a:avLst/>
          </a:prstGeom>
          <a:noFill/>
        </p:spPr>
        <p:txBody>
          <a:bodyPr wrap="square" rtlCol="0">
            <a:spAutoFit/>
          </a:bodyPr>
          <a:lstStyle/>
          <a:p>
            <a:r>
              <a:rPr lang="en-US" b="1" dirty="0">
                <a:solidFill>
                  <a:schemeClr val="accent1"/>
                </a:solidFill>
              </a:rPr>
              <a:t>Social care plans</a:t>
            </a:r>
          </a:p>
          <a:p>
            <a:r>
              <a:rPr lang="en-US" dirty="0">
                <a:solidFill>
                  <a:schemeClr val="accent1"/>
                </a:solidFill>
              </a:rPr>
              <a:t>12.5%</a:t>
            </a:r>
          </a:p>
        </p:txBody>
      </p:sp>
      <p:sp>
        <p:nvSpPr>
          <p:cNvPr id="6" name="Arrow: Right 5">
            <a:extLst>
              <a:ext uri="{FF2B5EF4-FFF2-40B4-BE49-F238E27FC236}">
                <a16:creationId xmlns:a16="http://schemas.microsoft.com/office/drawing/2014/main" id="{A8DA4659-026F-49D8-9CEA-E37F068D0122}"/>
              </a:ext>
            </a:extLst>
          </p:cNvPr>
          <p:cNvSpPr/>
          <p:nvPr/>
        </p:nvSpPr>
        <p:spPr>
          <a:xfrm>
            <a:off x="4390768" y="2135899"/>
            <a:ext cx="1974300" cy="484632"/>
          </a:xfrm>
          <a:prstGeom prst="rightArrow">
            <a:avLst/>
          </a:prstGeom>
          <a:gradFill flip="none" rotWithShape="1">
            <a:gsLst>
              <a:gs pos="0">
                <a:schemeClr val="accent6">
                  <a:lumMod val="5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95F1BB6-FD89-408D-BA78-A0B659A274AB}"/>
              </a:ext>
            </a:extLst>
          </p:cNvPr>
          <p:cNvSpPr/>
          <p:nvPr/>
        </p:nvSpPr>
        <p:spPr>
          <a:xfrm>
            <a:off x="4390768" y="3474727"/>
            <a:ext cx="1974300" cy="484632"/>
          </a:xfrm>
          <a:prstGeom prst="rightArrow">
            <a:avLst/>
          </a:prstGeom>
          <a:gradFill flip="none" rotWithShape="1">
            <a:gsLst>
              <a:gs pos="0">
                <a:schemeClr val="accent6">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26D66A96-BCDB-4F82-81A8-D917517F3556}"/>
              </a:ext>
            </a:extLst>
          </p:cNvPr>
          <p:cNvSpPr/>
          <p:nvPr/>
        </p:nvSpPr>
        <p:spPr>
          <a:xfrm>
            <a:off x="4390768" y="4808562"/>
            <a:ext cx="1974300" cy="484632"/>
          </a:xfrm>
          <a:prstGeom prst="rightArrow">
            <a:avLst/>
          </a:prstGeom>
          <a:gradFill flip="none" rotWithShape="1">
            <a:gsLst>
              <a:gs pos="0">
                <a:schemeClr val="accent6"/>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E4F146-C7E2-430E-9433-569713ABE2CD}"/>
              </a:ext>
            </a:extLst>
          </p:cNvPr>
          <p:cNvSpPr txBox="1"/>
          <p:nvPr/>
        </p:nvSpPr>
        <p:spPr>
          <a:xfrm>
            <a:off x="3137233" y="5754211"/>
            <a:ext cx="5414046" cy="1477328"/>
          </a:xfrm>
          <a:prstGeom prst="rect">
            <a:avLst/>
          </a:prstGeom>
          <a:noFill/>
        </p:spPr>
        <p:txBody>
          <a:bodyPr wrap="square" rtlCol="0">
            <a:spAutoFit/>
          </a:bodyPr>
          <a:lstStyle/>
          <a:p>
            <a:pPr algn="ctr"/>
            <a:r>
              <a:rPr lang="en-US" sz="1800" dirty="0">
                <a:solidFill>
                  <a:srgbClr val="FF0000"/>
                </a:solidFill>
                <a:effectLst/>
                <a:latin typeface="Times New Roman" panose="02020603050405020304" pitchFamily="18" charset="0"/>
                <a:ea typeface="Calibri" panose="020F0502020204030204" pitchFamily="34" charset="0"/>
              </a:rPr>
              <a:t>*Health Behavior vs. Mental Health p &lt;0.001</a:t>
            </a:r>
          </a:p>
          <a:p>
            <a:pPr algn="ctr"/>
            <a:r>
              <a:rPr lang="en-US" sz="1800" dirty="0">
                <a:solidFill>
                  <a:srgbClr val="FF0000"/>
                </a:solidFill>
                <a:effectLst/>
                <a:latin typeface="Times New Roman" panose="02020603050405020304" pitchFamily="18" charset="0"/>
                <a:ea typeface="Calibri" panose="020F0502020204030204" pitchFamily="34" charset="0"/>
              </a:rPr>
              <a:t>*Health Behavior vs. Social Need p &lt;0.001</a:t>
            </a:r>
          </a:p>
          <a:p>
            <a:pPr algn="ct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ental health vs Social </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eeds p=0.048 </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0000"/>
                </a:solidFill>
                <a:effectLst/>
              </a:rPr>
              <a:t> </a:t>
            </a:r>
            <a:endParaRPr lang="en-US" dirty="0">
              <a:solidFill>
                <a:srgbClr val="FF0000"/>
              </a:solidFill>
            </a:endParaRPr>
          </a:p>
          <a:p>
            <a:r>
              <a:rPr lang="en-US" dirty="0">
                <a:solidFill>
                  <a:srgbClr val="FF0000"/>
                </a:solidFill>
                <a:effectLst/>
              </a:rPr>
              <a:t> </a:t>
            </a:r>
            <a:endParaRPr lang="en-US" dirty="0">
              <a:solidFill>
                <a:srgbClr val="FF0000"/>
              </a:solidFill>
            </a:endParaRPr>
          </a:p>
        </p:txBody>
      </p:sp>
    </p:spTree>
    <p:extLst>
      <p:ext uri="{BB962C8B-B14F-4D97-AF65-F5344CB8AC3E}">
        <p14:creationId xmlns:p14="http://schemas.microsoft.com/office/powerpoint/2010/main" val="423021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lstStyle/>
          <a:p>
            <a:r>
              <a:rPr lang="en-US" b="1" dirty="0">
                <a:solidFill>
                  <a:srgbClr val="00653C"/>
                </a:solidFill>
              </a:rPr>
              <a:t>Results </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427249-403D-4214-812F-C26F4F504551}"/>
              </a:ext>
            </a:extLst>
          </p:cNvPr>
          <p:cNvSpPr txBox="1"/>
          <p:nvPr/>
        </p:nvSpPr>
        <p:spPr>
          <a:xfrm>
            <a:off x="1670840" y="1921544"/>
            <a:ext cx="2321835" cy="1200329"/>
          </a:xfrm>
          <a:prstGeom prst="rect">
            <a:avLst/>
          </a:prstGeom>
          <a:noFill/>
        </p:spPr>
        <p:txBody>
          <a:bodyPr wrap="square" rtlCol="0">
            <a:spAutoFit/>
          </a:bodyPr>
          <a:lstStyle/>
          <a:p>
            <a:r>
              <a:rPr lang="en-US" b="1" dirty="0">
                <a:solidFill>
                  <a:schemeClr val="accent6">
                    <a:lumMod val="50000"/>
                  </a:schemeClr>
                </a:solidFill>
              </a:rPr>
              <a:t>Unhealthy behaviors</a:t>
            </a:r>
          </a:p>
          <a:p>
            <a:r>
              <a:rPr lang="en-US" dirty="0">
                <a:solidFill>
                  <a:schemeClr val="accent6">
                    <a:lumMod val="50000"/>
                  </a:schemeClr>
                </a:solidFill>
              </a:rPr>
              <a:t>98.9% nutrition</a:t>
            </a:r>
          </a:p>
          <a:p>
            <a:r>
              <a:rPr lang="en-US" dirty="0">
                <a:solidFill>
                  <a:schemeClr val="accent6">
                    <a:lumMod val="50000"/>
                  </a:schemeClr>
                </a:solidFill>
              </a:rPr>
              <a:t>81.7% exercise</a:t>
            </a:r>
          </a:p>
          <a:p>
            <a:r>
              <a:rPr lang="en-US" dirty="0">
                <a:solidFill>
                  <a:schemeClr val="accent6">
                    <a:lumMod val="50000"/>
                  </a:schemeClr>
                </a:solidFill>
              </a:rPr>
              <a:t>64.7% obesity</a:t>
            </a:r>
          </a:p>
        </p:txBody>
      </p:sp>
      <p:sp>
        <p:nvSpPr>
          <p:cNvPr id="23" name="TextBox 22">
            <a:extLst>
              <a:ext uri="{FF2B5EF4-FFF2-40B4-BE49-F238E27FC236}">
                <a16:creationId xmlns:a16="http://schemas.microsoft.com/office/drawing/2014/main" id="{960F6E5E-FBDB-4122-856E-CAA030228924}"/>
              </a:ext>
            </a:extLst>
          </p:cNvPr>
          <p:cNvSpPr txBox="1"/>
          <p:nvPr/>
        </p:nvSpPr>
        <p:spPr>
          <a:xfrm>
            <a:off x="1670839" y="3116879"/>
            <a:ext cx="2719929" cy="1200329"/>
          </a:xfrm>
          <a:prstGeom prst="rect">
            <a:avLst/>
          </a:prstGeom>
          <a:noFill/>
        </p:spPr>
        <p:txBody>
          <a:bodyPr wrap="square" rtlCol="0">
            <a:spAutoFit/>
          </a:bodyPr>
          <a:lstStyle/>
          <a:p>
            <a:r>
              <a:rPr lang="en-US" b="1" dirty="0">
                <a:solidFill>
                  <a:schemeClr val="accent6">
                    <a:lumMod val="75000"/>
                  </a:schemeClr>
                </a:solidFill>
              </a:rPr>
              <a:t>Mental health risks</a:t>
            </a:r>
          </a:p>
          <a:p>
            <a:r>
              <a:rPr lang="en-US" dirty="0">
                <a:solidFill>
                  <a:schemeClr val="accent6">
                    <a:lumMod val="75000"/>
                  </a:schemeClr>
                </a:solidFill>
              </a:rPr>
              <a:t>44.9% anxiety/depression</a:t>
            </a:r>
          </a:p>
          <a:p>
            <a:r>
              <a:rPr lang="en-US" dirty="0">
                <a:solidFill>
                  <a:schemeClr val="accent6">
                    <a:lumMod val="75000"/>
                  </a:schemeClr>
                </a:solidFill>
              </a:rPr>
              <a:t>43.9% loneliness</a:t>
            </a:r>
          </a:p>
          <a:p>
            <a:r>
              <a:rPr lang="en-US" dirty="0">
                <a:solidFill>
                  <a:schemeClr val="accent6">
                    <a:lumMod val="75000"/>
                  </a:schemeClr>
                </a:solidFill>
              </a:rPr>
              <a:t>39.6% sleep</a:t>
            </a:r>
          </a:p>
        </p:txBody>
      </p:sp>
      <p:sp>
        <p:nvSpPr>
          <p:cNvPr id="26" name="TextBox 25">
            <a:extLst>
              <a:ext uri="{FF2B5EF4-FFF2-40B4-BE49-F238E27FC236}">
                <a16:creationId xmlns:a16="http://schemas.microsoft.com/office/drawing/2014/main" id="{7C7C72CA-5E57-4BBC-A6D7-BFD0755C6F8C}"/>
              </a:ext>
            </a:extLst>
          </p:cNvPr>
          <p:cNvSpPr txBox="1"/>
          <p:nvPr/>
        </p:nvSpPr>
        <p:spPr>
          <a:xfrm>
            <a:off x="1670840" y="4589213"/>
            <a:ext cx="2321835" cy="1200329"/>
          </a:xfrm>
          <a:prstGeom prst="rect">
            <a:avLst/>
          </a:prstGeom>
          <a:noFill/>
        </p:spPr>
        <p:txBody>
          <a:bodyPr wrap="square" rtlCol="0">
            <a:spAutoFit/>
          </a:bodyPr>
          <a:lstStyle/>
          <a:p>
            <a:r>
              <a:rPr lang="en-US" b="1" dirty="0">
                <a:solidFill>
                  <a:schemeClr val="accent6"/>
                </a:solidFill>
              </a:rPr>
              <a:t>Social needs</a:t>
            </a:r>
          </a:p>
          <a:p>
            <a:r>
              <a:rPr lang="en-US" dirty="0">
                <a:solidFill>
                  <a:schemeClr val="accent6"/>
                </a:solidFill>
              </a:rPr>
              <a:t>33.7% financial 23.0%transportation</a:t>
            </a:r>
          </a:p>
          <a:p>
            <a:r>
              <a:rPr lang="en-US" dirty="0">
                <a:solidFill>
                  <a:schemeClr val="accent6"/>
                </a:solidFill>
              </a:rPr>
              <a:t>18.2% food insecurity</a:t>
            </a:r>
          </a:p>
        </p:txBody>
      </p:sp>
      <p:pic>
        <p:nvPicPr>
          <p:cNvPr id="18" name="Graphic 17" descr="Heart with pulse with solid fill">
            <a:extLst>
              <a:ext uri="{FF2B5EF4-FFF2-40B4-BE49-F238E27FC236}">
                <a16:creationId xmlns:a16="http://schemas.microsoft.com/office/drawing/2014/main" id="{1A4F96A1-4D58-42D9-8579-C17E904B5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068284"/>
            <a:ext cx="640080" cy="640080"/>
          </a:xfrm>
          <a:prstGeom prst="rect">
            <a:avLst/>
          </a:prstGeom>
        </p:spPr>
      </p:pic>
      <p:pic>
        <p:nvPicPr>
          <p:cNvPr id="21" name="Graphic 20" descr="Brain in head with solid fill">
            <a:extLst>
              <a:ext uri="{FF2B5EF4-FFF2-40B4-BE49-F238E27FC236}">
                <a16:creationId xmlns:a16="http://schemas.microsoft.com/office/drawing/2014/main" id="{4833CC46-7F04-4742-B733-3C9990257E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3400932"/>
            <a:ext cx="640080" cy="640080"/>
          </a:xfrm>
          <a:prstGeom prst="rect">
            <a:avLst/>
          </a:prstGeom>
        </p:spPr>
      </p:pic>
      <p:pic>
        <p:nvPicPr>
          <p:cNvPr id="4" name="Graphic 3" descr="Money with solid fill">
            <a:extLst>
              <a:ext uri="{FF2B5EF4-FFF2-40B4-BE49-F238E27FC236}">
                <a16:creationId xmlns:a16="http://schemas.microsoft.com/office/drawing/2014/main" id="{BEF74D9E-632D-4D21-8502-10017EB9B8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 y="4730838"/>
            <a:ext cx="640080" cy="640080"/>
          </a:xfrm>
          <a:prstGeom prst="rect">
            <a:avLst/>
          </a:prstGeom>
        </p:spPr>
      </p:pic>
      <p:sp>
        <p:nvSpPr>
          <p:cNvPr id="28" name="TextBox 27">
            <a:extLst>
              <a:ext uri="{FF2B5EF4-FFF2-40B4-BE49-F238E27FC236}">
                <a16:creationId xmlns:a16="http://schemas.microsoft.com/office/drawing/2014/main" id="{0A601716-157A-4D05-BB43-C8800D8EEAFA}"/>
              </a:ext>
            </a:extLst>
          </p:cNvPr>
          <p:cNvSpPr txBox="1"/>
          <p:nvPr/>
        </p:nvSpPr>
        <p:spPr>
          <a:xfrm>
            <a:off x="6634137" y="1916550"/>
            <a:ext cx="3226555" cy="923330"/>
          </a:xfrm>
          <a:prstGeom prst="rect">
            <a:avLst/>
          </a:prstGeom>
          <a:noFill/>
        </p:spPr>
        <p:txBody>
          <a:bodyPr wrap="square" rtlCol="0">
            <a:spAutoFit/>
          </a:bodyPr>
          <a:lstStyle/>
          <a:p>
            <a:r>
              <a:rPr lang="en-US" b="1" dirty="0">
                <a:solidFill>
                  <a:schemeClr val="accent1">
                    <a:lumMod val="50000"/>
                  </a:schemeClr>
                </a:solidFill>
              </a:rPr>
              <a:t>Unhealthy behavior care plans</a:t>
            </a:r>
          </a:p>
          <a:p>
            <a:r>
              <a:rPr lang="en-US" dirty="0">
                <a:solidFill>
                  <a:schemeClr val="accent1">
                    <a:lumMod val="50000"/>
                  </a:schemeClr>
                </a:solidFill>
              </a:rPr>
              <a:t>92.8% nutrition</a:t>
            </a:r>
          </a:p>
          <a:p>
            <a:r>
              <a:rPr lang="en-US" dirty="0">
                <a:solidFill>
                  <a:schemeClr val="accent1">
                    <a:lumMod val="50000"/>
                  </a:schemeClr>
                </a:solidFill>
              </a:rPr>
              <a:t>36.2% exercise</a:t>
            </a:r>
          </a:p>
        </p:txBody>
      </p:sp>
      <p:sp>
        <p:nvSpPr>
          <p:cNvPr id="29" name="TextBox 28">
            <a:extLst>
              <a:ext uri="{FF2B5EF4-FFF2-40B4-BE49-F238E27FC236}">
                <a16:creationId xmlns:a16="http://schemas.microsoft.com/office/drawing/2014/main" id="{D372EBC4-EC0C-4875-A803-32E654EAA042}"/>
              </a:ext>
            </a:extLst>
          </p:cNvPr>
          <p:cNvSpPr txBox="1"/>
          <p:nvPr/>
        </p:nvSpPr>
        <p:spPr>
          <a:xfrm>
            <a:off x="6634137" y="3116879"/>
            <a:ext cx="2859971" cy="1200329"/>
          </a:xfrm>
          <a:prstGeom prst="rect">
            <a:avLst/>
          </a:prstGeom>
          <a:noFill/>
        </p:spPr>
        <p:txBody>
          <a:bodyPr wrap="square" rtlCol="0">
            <a:spAutoFit/>
          </a:bodyPr>
          <a:lstStyle/>
          <a:p>
            <a:r>
              <a:rPr lang="en-US" b="1" dirty="0">
                <a:solidFill>
                  <a:schemeClr val="accent1">
                    <a:lumMod val="75000"/>
                  </a:schemeClr>
                </a:solidFill>
              </a:rPr>
              <a:t>Mental health care plans</a:t>
            </a:r>
          </a:p>
          <a:p>
            <a:r>
              <a:rPr lang="en-US" dirty="0">
                <a:solidFill>
                  <a:schemeClr val="accent1">
                    <a:lumMod val="75000"/>
                  </a:schemeClr>
                </a:solidFill>
              </a:rPr>
              <a:t>11.9% anxiety/depression</a:t>
            </a:r>
          </a:p>
          <a:p>
            <a:r>
              <a:rPr lang="en-US" dirty="0">
                <a:solidFill>
                  <a:schemeClr val="accent1">
                    <a:lumMod val="75000"/>
                  </a:schemeClr>
                </a:solidFill>
              </a:rPr>
              <a:t>9.8% loneliness</a:t>
            </a:r>
          </a:p>
          <a:p>
            <a:r>
              <a:rPr lang="en-US" dirty="0">
                <a:solidFill>
                  <a:schemeClr val="accent1">
                    <a:lumMod val="75000"/>
                  </a:schemeClr>
                </a:solidFill>
              </a:rPr>
              <a:t>14.9% sleep</a:t>
            </a:r>
          </a:p>
        </p:txBody>
      </p:sp>
      <p:sp>
        <p:nvSpPr>
          <p:cNvPr id="30" name="TextBox 29">
            <a:extLst>
              <a:ext uri="{FF2B5EF4-FFF2-40B4-BE49-F238E27FC236}">
                <a16:creationId xmlns:a16="http://schemas.microsoft.com/office/drawing/2014/main" id="{F7184E35-15BA-49E6-B832-C6372A9B504F}"/>
              </a:ext>
            </a:extLst>
          </p:cNvPr>
          <p:cNvSpPr txBox="1"/>
          <p:nvPr/>
        </p:nvSpPr>
        <p:spPr>
          <a:xfrm>
            <a:off x="6634137" y="4589213"/>
            <a:ext cx="2660822" cy="1200329"/>
          </a:xfrm>
          <a:prstGeom prst="rect">
            <a:avLst/>
          </a:prstGeom>
          <a:noFill/>
        </p:spPr>
        <p:txBody>
          <a:bodyPr wrap="square" rtlCol="0">
            <a:spAutoFit/>
          </a:bodyPr>
          <a:lstStyle/>
          <a:p>
            <a:r>
              <a:rPr lang="en-US" b="1" dirty="0">
                <a:solidFill>
                  <a:schemeClr val="accent1"/>
                </a:solidFill>
              </a:rPr>
              <a:t>Social care plans</a:t>
            </a:r>
          </a:p>
          <a:p>
            <a:r>
              <a:rPr lang="en-US" dirty="0">
                <a:solidFill>
                  <a:schemeClr val="accent1"/>
                </a:solidFill>
              </a:rPr>
              <a:t>7.9% financial</a:t>
            </a:r>
          </a:p>
          <a:p>
            <a:r>
              <a:rPr lang="en-US" dirty="0">
                <a:solidFill>
                  <a:schemeClr val="accent1"/>
                </a:solidFill>
              </a:rPr>
              <a:t>0.5% transportation</a:t>
            </a:r>
          </a:p>
          <a:p>
            <a:r>
              <a:rPr lang="en-US" dirty="0">
                <a:solidFill>
                  <a:schemeClr val="accent1"/>
                </a:solidFill>
              </a:rPr>
              <a:t>0% food insecurity</a:t>
            </a:r>
          </a:p>
        </p:txBody>
      </p:sp>
      <p:sp>
        <p:nvSpPr>
          <p:cNvPr id="6" name="Arrow: Right 5">
            <a:extLst>
              <a:ext uri="{FF2B5EF4-FFF2-40B4-BE49-F238E27FC236}">
                <a16:creationId xmlns:a16="http://schemas.microsoft.com/office/drawing/2014/main" id="{A8DA4659-026F-49D8-9CEA-E37F068D0122}"/>
              </a:ext>
            </a:extLst>
          </p:cNvPr>
          <p:cNvSpPr/>
          <p:nvPr/>
        </p:nvSpPr>
        <p:spPr>
          <a:xfrm>
            <a:off x="4390768" y="2135899"/>
            <a:ext cx="1974300" cy="484632"/>
          </a:xfrm>
          <a:prstGeom prst="rightArrow">
            <a:avLst/>
          </a:prstGeom>
          <a:gradFill flip="none" rotWithShape="1">
            <a:gsLst>
              <a:gs pos="0">
                <a:schemeClr val="accent6">
                  <a:lumMod val="5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95F1BB6-FD89-408D-BA78-A0B659A274AB}"/>
              </a:ext>
            </a:extLst>
          </p:cNvPr>
          <p:cNvSpPr/>
          <p:nvPr/>
        </p:nvSpPr>
        <p:spPr>
          <a:xfrm>
            <a:off x="4390768" y="3474727"/>
            <a:ext cx="1974300" cy="484632"/>
          </a:xfrm>
          <a:prstGeom prst="rightArrow">
            <a:avLst/>
          </a:prstGeom>
          <a:gradFill flip="none" rotWithShape="1">
            <a:gsLst>
              <a:gs pos="0">
                <a:schemeClr val="accent6">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26D66A96-BCDB-4F82-81A8-D917517F3556}"/>
              </a:ext>
            </a:extLst>
          </p:cNvPr>
          <p:cNvSpPr/>
          <p:nvPr/>
        </p:nvSpPr>
        <p:spPr>
          <a:xfrm>
            <a:off x="4390768" y="4808562"/>
            <a:ext cx="1974300" cy="484632"/>
          </a:xfrm>
          <a:prstGeom prst="rightArrow">
            <a:avLst/>
          </a:prstGeom>
          <a:gradFill flip="none" rotWithShape="1">
            <a:gsLst>
              <a:gs pos="0">
                <a:schemeClr val="accent6"/>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61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A805-67C2-4954-9708-BBB5712F3075}"/>
              </a:ext>
            </a:extLst>
          </p:cNvPr>
          <p:cNvSpPr>
            <a:spLocks noGrp="1"/>
          </p:cNvSpPr>
          <p:nvPr>
            <p:ph type="title"/>
          </p:nvPr>
        </p:nvSpPr>
        <p:spPr/>
        <p:txBody>
          <a:bodyPr>
            <a:normAutofit/>
          </a:bodyPr>
          <a:lstStyle/>
          <a:p>
            <a:r>
              <a:rPr lang="en-US" sz="4000" b="1" dirty="0">
                <a:solidFill>
                  <a:srgbClr val="00653C"/>
                </a:solidFill>
              </a:rPr>
              <a:t>Results: Number of Health Risks and Care Plans</a:t>
            </a:r>
          </a:p>
        </p:txBody>
      </p:sp>
      <p:cxnSp>
        <p:nvCxnSpPr>
          <p:cNvPr id="5" name="Straight Connector 4">
            <a:extLst>
              <a:ext uri="{FF2B5EF4-FFF2-40B4-BE49-F238E27FC236}">
                <a16:creationId xmlns:a16="http://schemas.microsoft.com/office/drawing/2014/main" id="{3124394A-B020-4402-AE91-E78353FCD15F}"/>
              </a:ext>
            </a:extLst>
          </p:cNvPr>
          <p:cNvCxnSpPr>
            <a:cxnSpLocks/>
          </p:cNvCxnSpPr>
          <p:nvPr/>
        </p:nvCxnSpPr>
        <p:spPr>
          <a:xfrm>
            <a:off x="0" y="45810"/>
            <a:ext cx="12192000" cy="0"/>
          </a:xfrm>
          <a:prstGeom prst="line">
            <a:avLst/>
          </a:prstGeom>
          <a:ln w="127000">
            <a:solidFill>
              <a:srgbClr val="00653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A30426-6A64-4A27-A52E-85B9F5997CC3}"/>
              </a:ext>
            </a:extLst>
          </p:cNvPr>
          <p:cNvPicPr>
            <a:picLocks noChangeAspect="1"/>
          </p:cNvPicPr>
          <p:nvPr/>
        </p:nvPicPr>
        <p:blipFill>
          <a:blip r:embed="rId3"/>
          <a:stretch>
            <a:fillRect/>
          </a:stretch>
        </p:blipFill>
        <p:spPr>
          <a:xfrm>
            <a:off x="10282951" y="6126161"/>
            <a:ext cx="1568083" cy="457200"/>
          </a:xfrm>
          <a:prstGeom prst="rect">
            <a:avLst/>
          </a:prstGeom>
        </p:spPr>
      </p:pic>
      <p:pic>
        <p:nvPicPr>
          <p:cNvPr id="9" name="Picture 8">
            <a:extLst>
              <a:ext uri="{FF2B5EF4-FFF2-40B4-BE49-F238E27FC236}">
                <a16:creationId xmlns:a16="http://schemas.microsoft.com/office/drawing/2014/main" id="{44DBBE0B-482C-462E-A677-BD6B7BF2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77" y="5989001"/>
            <a:ext cx="1473416" cy="731520"/>
          </a:xfrm>
          <a:prstGeom prst="rect">
            <a:avLst/>
          </a:prstGeom>
        </p:spPr>
      </p:pic>
      <p:cxnSp>
        <p:nvCxnSpPr>
          <p:cNvPr id="11" name="Straight Connector 10">
            <a:extLst>
              <a:ext uri="{FF2B5EF4-FFF2-40B4-BE49-F238E27FC236}">
                <a16:creationId xmlns:a16="http://schemas.microsoft.com/office/drawing/2014/main" id="{BDA856AC-2595-4487-A49F-B9C27D22ACB2}"/>
              </a:ext>
            </a:extLst>
          </p:cNvPr>
          <p:cNvCxnSpPr>
            <a:cxnSpLocks/>
          </p:cNvCxnSpPr>
          <p:nvPr/>
        </p:nvCxnSpPr>
        <p:spPr>
          <a:xfrm>
            <a:off x="838200" y="1519311"/>
            <a:ext cx="2743200" cy="0"/>
          </a:xfrm>
          <a:prstGeom prst="line">
            <a:avLst/>
          </a:prstGeom>
          <a:ln w="38100">
            <a:solidFill>
              <a:srgbClr val="5C4B3F"/>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D386712C-FAE4-4DF6-4CAA-740A40B86FED}"/>
              </a:ext>
            </a:extLst>
          </p:cNvPr>
          <p:cNvGraphicFramePr/>
          <p:nvPr>
            <p:extLst>
              <p:ext uri="{D42A27DB-BD31-4B8C-83A1-F6EECF244321}">
                <p14:modId xmlns:p14="http://schemas.microsoft.com/office/powerpoint/2010/main" val="2038469097"/>
              </p:ext>
            </p:extLst>
          </p:nvPr>
        </p:nvGraphicFramePr>
        <p:xfrm>
          <a:off x="838199" y="2019081"/>
          <a:ext cx="3238500" cy="3521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1CB61559-3527-4CC7-0874-7FC706E9AE35}"/>
              </a:ext>
            </a:extLst>
          </p:cNvPr>
          <p:cNvGraphicFramePr/>
          <p:nvPr>
            <p:extLst>
              <p:ext uri="{D42A27DB-BD31-4B8C-83A1-F6EECF244321}">
                <p14:modId xmlns:p14="http://schemas.microsoft.com/office/powerpoint/2010/main" val="2588913855"/>
              </p:ext>
            </p:extLst>
          </p:nvPr>
        </p:nvGraphicFramePr>
        <p:xfrm>
          <a:off x="4759782" y="2019081"/>
          <a:ext cx="2672435" cy="35211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A3535654-828D-0B60-76B8-241D9A8C6143}"/>
              </a:ext>
            </a:extLst>
          </p:cNvPr>
          <p:cNvGraphicFramePr/>
          <p:nvPr>
            <p:extLst>
              <p:ext uri="{D42A27DB-BD31-4B8C-83A1-F6EECF244321}">
                <p14:modId xmlns:p14="http://schemas.microsoft.com/office/powerpoint/2010/main" val="3277504959"/>
              </p:ext>
            </p:extLst>
          </p:nvPr>
        </p:nvGraphicFramePr>
        <p:xfrm>
          <a:off x="8225509" y="2019080"/>
          <a:ext cx="2973201" cy="35211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4570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1547</Words>
  <Application>Microsoft Macintosh PowerPoint</Application>
  <PresentationFormat>Widescreen</PresentationFormat>
  <Paragraphs>101</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Patient Preferences in Addressing Health Needs in Primary Care Jennifer Gilbert, PsyD, Ben Webel, BA, Jacqueline Britz, MD, MSPH, Adam Funk, Cameron Kelly, Jong Hyung Lee, PhD, MS, &amp; Alex Krist, MD, MPH</vt:lpstr>
      <vt:lpstr>PowerPoint Presentation</vt:lpstr>
      <vt:lpstr>Background</vt:lpstr>
      <vt:lpstr>Study overview</vt:lpstr>
      <vt:lpstr>Setting and participants</vt:lpstr>
      <vt:lpstr>Methods</vt:lpstr>
      <vt:lpstr>Results </vt:lpstr>
      <vt:lpstr>Results </vt:lpstr>
      <vt:lpstr>Results: Number of Health Risks and Care Plans</vt:lpstr>
      <vt:lpstr>Results: Health Risks and Care Plans by Age</vt:lpstr>
      <vt:lpstr>Results: Health Risks and Care Plans by Sex </vt:lpstr>
      <vt:lpstr>Results: Health Risks and Care Plans by Education </vt:lpstr>
      <vt:lpstr>Results: Health Risks and Care Plans by Race</vt:lpstr>
      <vt:lpstr>Results: Health Risks and Care Plans by Ethnicity </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Preferences in Addressing Health Needs in Primary Care Jennifer Gilbert, Jacqueline Britz, Ben Webel, Jong Hyung Lee, Alex Krist</dc:title>
  <dc:creator>Benjamin</dc:creator>
  <cp:lastModifiedBy>Jenn Gilbert</cp:lastModifiedBy>
  <cp:revision>55</cp:revision>
  <dcterms:created xsi:type="dcterms:W3CDTF">2024-04-18T17:10:53Z</dcterms:created>
  <dcterms:modified xsi:type="dcterms:W3CDTF">2024-06-16T17:42:31Z</dcterms:modified>
</cp:coreProperties>
</file>