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6" r:id="rId5"/>
    <p:sldId id="267" r:id="rId6"/>
    <p:sldId id="268" r:id="rId7"/>
    <p:sldId id="261" r:id="rId8"/>
    <p:sldId id="269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21"/>
    <p:restoredTop sz="94629"/>
  </p:normalViewPr>
  <p:slideViewPr>
    <p:cSldViewPr snapToGrid="0" snapToObjects="1">
      <p:cViewPr varScale="1">
        <p:scale>
          <a:sx n="70" d="100"/>
          <a:sy n="70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633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Achievement of Glycemic Control and Antidepressant Medication Use in Comorbid Depression and Type II Diabetes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322"/>
            <a:ext cx="10515600" cy="829056"/>
          </a:xfrm>
        </p:spPr>
        <p:txBody>
          <a:bodyPr/>
          <a:lstStyle/>
          <a:p>
            <a:pPr algn="ctr"/>
            <a:r>
              <a:rPr lang="en-US" sz="1800" dirty="0"/>
              <a:t>Jay Brieler, MD, Joanne Salas, MPH, Jeffrey </a:t>
            </a:r>
            <a:r>
              <a:rPr lang="en-US" sz="1800" dirty="0" err="1"/>
              <a:t>Scherrer</a:t>
            </a:r>
            <a:r>
              <a:rPr lang="en-US" sz="1800" dirty="0"/>
              <a:t>, PhD</a:t>
            </a:r>
          </a:p>
          <a:p>
            <a:pPr algn="ctr"/>
            <a:r>
              <a:rPr lang="en-US" sz="1800" dirty="0"/>
              <a:t>Saint Louis University Department of Family and Community Medicine</a:t>
            </a:r>
          </a:p>
          <a:p>
            <a:pPr algn="ctr"/>
            <a:r>
              <a:rPr lang="en-US" sz="1800" dirty="0"/>
              <a:t>North American Primary Care Research Group 2021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In patients with depression who are diagnosed with uncontrolled type 2 diabetes mellitus, is treatment with anti-depressant medication associated with achievement of glycemic control?</a:t>
            </a:r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– Patient Identification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143"/>
            <a:ext cx="10515600" cy="5043107"/>
          </a:xfrm>
        </p:spPr>
        <p:txBody>
          <a:bodyPr/>
          <a:lstStyle/>
          <a:p>
            <a:r>
              <a:rPr lang="en-US" sz="2400" dirty="0"/>
              <a:t>Diabetic patients identified using ICD-9 and ICD-10 codes (n=374,630)</a:t>
            </a:r>
          </a:p>
          <a:p>
            <a:r>
              <a:rPr lang="en-US" sz="2400" dirty="0"/>
              <a:t>Inclusion criteria for age and co-morbidity (n=142,802)</a:t>
            </a:r>
          </a:p>
          <a:p>
            <a:pPr lvl="1"/>
            <a:r>
              <a:rPr lang="en-US" dirty="0">
                <a:solidFill>
                  <a:srgbClr val="1B3555"/>
                </a:solidFill>
              </a:rPr>
              <a:t>18-64 </a:t>
            </a:r>
            <a:r>
              <a:rPr lang="en-US" dirty="0" err="1">
                <a:solidFill>
                  <a:srgbClr val="1B3555"/>
                </a:solidFill>
              </a:rPr>
              <a:t>yo</a:t>
            </a:r>
            <a:endParaRPr lang="en-US" dirty="0">
              <a:solidFill>
                <a:srgbClr val="1B3555"/>
              </a:solidFill>
            </a:endParaRPr>
          </a:p>
          <a:p>
            <a:pPr lvl="1"/>
            <a:r>
              <a:rPr lang="en-US" dirty="0">
                <a:solidFill>
                  <a:srgbClr val="1B3555"/>
                </a:solidFill>
              </a:rPr>
              <a:t>No Cancer or HIV</a:t>
            </a:r>
          </a:p>
          <a:p>
            <a:pPr lvl="1"/>
            <a:r>
              <a:rPr lang="en-US" dirty="0">
                <a:solidFill>
                  <a:srgbClr val="1B3555"/>
                </a:solidFill>
              </a:rPr>
              <a:t>Cannot have had 3 or more steroid prescriptions in previous year</a:t>
            </a:r>
          </a:p>
          <a:p>
            <a:r>
              <a:rPr lang="en-US" sz="2400" dirty="0"/>
              <a:t>Diagnosis of depression at least a year prior to first DM diagnosis (n=23,487)</a:t>
            </a:r>
          </a:p>
          <a:p>
            <a:r>
              <a:rPr lang="en-US" sz="2400" dirty="0"/>
              <a:t>A1c available with 3 months prior to first DM diagnosis, &gt;7.0 (n = 9,972)</a:t>
            </a:r>
          </a:p>
          <a:p>
            <a:r>
              <a:rPr lang="en-US" sz="2400" dirty="0"/>
              <a:t>Complete data set including follow-up available (n = 7,332)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– Exposure and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413"/>
            <a:ext cx="10515600" cy="5043107"/>
          </a:xfrm>
        </p:spPr>
        <p:txBody>
          <a:bodyPr/>
          <a:lstStyle/>
          <a:p>
            <a:r>
              <a:rPr lang="en-US" dirty="0"/>
              <a:t>3 level exposure variable:</a:t>
            </a:r>
          </a:p>
          <a:p>
            <a:pPr lvl="1"/>
            <a:r>
              <a:rPr lang="en-US" sz="2800" dirty="0">
                <a:solidFill>
                  <a:srgbClr val="1B3555"/>
                </a:solidFill>
              </a:rPr>
              <a:t>Adequate ADM: Prescription of ADM for &gt;12 weeks in the year prior to DM diagnosis including &gt;= 3 prescriptions within a 4 week period</a:t>
            </a:r>
          </a:p>
          <a:p>
            <a:pPr lvl="1"/>
            <a:r>
              <a:rPr lang="en-US" sz="2800" dirty="0">
                <a:solidFill>
                  <a:srgbClr val="1B3555"/>
                </a:solidFill>
              </a:rPr>
              <a:t>Inadequate ADM: less than 3 prescriptions in all 4 weeks periods for ADM </a:t>
            </a:r>
          </a:p>
          <a:p>
            <a:pPr lvl="1"/>
            <a:r>
              <a:rPr lang="en-US" sz="2800" dirty="0">
                <a:solidFill>
                  <a:srgbClr val="1B3555"/>
                </a:solidFill>
              </a:rPr>
              <a:t>No ADM</a:t>
            </a:r>
          </a:p>
          <a:p>
            <a:r>
              <a:rPr lang="en-US" dirty="0"/>
              <a:t>Outcome = glycemic control at follow-up</a:t>
            </a:r>
          </a:p>
          <a:p>
            <a:pPr lvl="1"/>
            <a:r>
              <a:rPr lang="en-US" sz="2800" dirty="0">
                <a:solidFill>
                  <a:srgbClr val="1B3555"/>
                </a:solidFill>
              </a:rPr>
              <a:t>Defined as A1c &lt; 7.0% (ADA 2015)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5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– Co-Variates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413"/>
            <a:ext cx="10515600" cy="5043107"/>
          </a:xfrm>
        </p:spPr>
        <p:txBody>
          <a:bodyPr numCol="2"/>
          <a:lstStyle/>
          <a:p>
            <a:r>
              <a:rPr lang="en-US" dirty="0"/>
              <a:t>Baseline A1c</a:t>
            </a:r>
          </a:p>
          <a:p>
            <a:r>
              <a:rPr lang="en-US" dirty="0"/>
              <a:t>Oral diabetic medication</a:t>
            </a:r>
          </a:p>
          <a:p>
            <a:r>
              <a:rPr lang="en-US" dirty="0"/>
              <a:t>Insulin use</a:t>
            </a:r>
          </a:p>
          <a:p>
            <a:r>
              <a:rPr lang="en-US" dirty="0"/>
              <a:t>Anxiety Disorder</a:t>
            </a:r>
          </a:p>
          <a:p>
            <a:r>
              <a:rPr lang="en-US" dirty="0"/>
              <a:t>Hypertension</a:t>
            </a:r>
          </a:p>
          <a:p>
            <a:r>
              <a:rPr lang="en-US" dirty="0"/>
              <a:t>Hyperlipidemia</a:t>
            </a:r>
          </a:p>
          <a:p>
            <a:r>
              <a:rPr lang="en-US" dirty="0"/>
              <a:t>Vascular Disease</a:t>
            </a:r>
          </a:p>
          <a:p>
            <a:r>
              <a:rPr lang="en-US" dirty="0"/>
              <a:t>Obesity</a:t>
            </a:r>
          </a:p>
          <a:p>
            <a:r>
              <a:rPr lang="en-US" dirty="0"/>
              <a:t>Smoking history</a:t>
            </a:r>
          </a:p>
          <a:p>
            <a:r>
              <a:rPr lang="en-US" dirty="0"/>
              <a:t>Gender</a:t>
            </a:r>
          </a:p>
          <a:p>
            <a:r>
              <a:rPr lang="en-US" dirty="0"/>
              <a:t>Race</a:t>
            </a:r>
          </a:p>
          <a:p>
            <a:r>
              <a:rPr lang="en-US" dirty="0"/>
              <a:t>Insurance status</a:t>
            </a:r>
          </a:p>
          <a:p>
            <a:r>
              <a:rPr lang="en-US" dirty="0"/>
              <a:t>Volume of Health Care Utilization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4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–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 numCol="1"/>
          <a:lstStyle/>
          <a:p>
            <a:r>
              <a:rPr lang="en-US" sz="2400" dirty="0"/>
              <a:t>A Cox proportional hazards model in unweighted and weighted data assessed the association of adequate ADM treatment and time to glycemic control, expressed with hazard ratios and 95% confidence intervals</a:t>
            </a:r>
          </a:p>
          <a:p>
            <a:r>
              <a:rPr lang="en-US" sz="2400" dirty="0"/>
              <a:t>Bivariate analyses using chi-square tests for categorical variables and one-way ANOVA for continuous variables estimated the association between covariates and adequate depression treatment group.</a:t>
            </a:r>
          </a:p>
          <a:p>
            <a:r>
              <a:rPr lang="en-US" sz="2400" dirty="0"/>
              <a:t>All baseline covariates and demographic factors were balanced across exposure groups using propensity scores and inverse probability treatment weighting (IPTW).</a:t>
            </a:r>
          </a:p>
          <a:p>
            <a:r>
              <a:rPr lang="en-US" sz="2400" dirty="0"/>
              <a:t>Standard mean differences before and after IPTW weighting estimated effect size differences between all adequate ADM treatment group pairwise comparisons.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41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753850"/>
              </p:ext>
            </p:extLst>
          </p:nvPr>
        </p:nvGraphicFramePr>
        <p:xfrm>
          <a:off x="838199" y="1145293"/>
          <a:ext cx="10052713" cy="4750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7373">
                  <a:extLst>
                    <a:ext uri="{9D8B030D-6E8A-4147-A177-3AD203B41FA5}">
                      <a16:colId xmlns:a16="http://schemas.microsoft.com/office/drawing/2014/main" val="1791199860"/>
                    </a:ext>
                  </a:extLst>
                </a:gridCol>
                <a:gridCol w="3036335">
                  <a:extLst>
                    <a:ext uri="{9D8B030D-6E8A-4147-A177-3AD203B41FA5}">
                      <a16:colId xmlns:a16="http://schemas.microsoft.com/office/drawing/2014/main" val="1767705900"/>
                    </a:ext>
                  </a:extLst>
                </a:gridCol>
                <a:gridCol w="3098098">
                  <a:extLst>
                    <a:ext uri="{9D8B030D-6E8A-4147-A177-3AD203B41FA5}">
                      <a16:colId xmlns:a16="http://schemas.microsoft.com/office/drawing/2014/main" val="2034511172"/>
                    </a:ext>
                  </a:extLst>
                </a:gridCol>
                <a:gridCol w="110907">
                  <a:extLst>
                    <a:ext uri="{9D8B030D-6E8A-4147-A177-3AD203B41FA5}">
                      <a16:colId xmlns:a16="http://schemas.microsoft.com/office/drawing/2014/main" val="1937346928"/>
                    </a:ext>
                  </a:extLst>
                </a:gridCol>
              </a:tblGrid>
              <a:tr h="64364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Association between antidepressant medication (ADM) group and glycemic control. Results from extended Cox Models with </a:t>
                      </a:r>
                      <a:r>
                        <a:rPr lang="en-US" sz="1400" dirty="0" err="1">
                          <a:effectLst/>
                        </a:rPr>
                        <a:t>heaviside</a:t>
                      </a:r>
                      <a:r>
                        <a:rPr lang="en-US" sz="1400" dirty="0">
                          <a:effectLst/>
                        </a:rPr>
                        <a:t> function (time &lt; 36 months vs. 36 to &lt; 72 months vs. time ≥ 72 months), crude (unweighted) and weighted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89083"/>
                  </a:ext>
                </a:extLst>
              </a:tr>
              <a:tr h="4907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Crude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HR (95% CI)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Weighted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HR (95% CI)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3422914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Observation months &lt; 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9178012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ADM treatment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8763904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Inadequate ADM treatment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1.19 (1.10-1.29)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1.06 (0.96-1.17)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5459484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Adequate ADM treatment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1.29 (1.17-1.43)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1.17 (1.02-1.34)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4583697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18288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4347112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Observation months 36 - &lt; 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6154494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ADM treatment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89240231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Inadequate ADM treatment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1.09 (0.88-1.37)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1.09 (0.83-1.43)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9202020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Adequate ADM treatment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0.77 (0.54-1.10)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0.78 (0.51-1.20)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9573405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18288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6391489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Observation months ≥ 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627463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ADM treatment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19064669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Inadequate ADM treatment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0.82 (0.36-1.88)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1.02 (0.37-2.81)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6426195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Adequate ADM treatment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0.50 (0.11-2.21)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0.33 (0.06-1.94)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63137735"/>
                  </a:ext>
                </a:extLst>
              </a:tr>
              <a:tr h="239102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Note: Proportional hazard assumption met in each model, p&gt;0.20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6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3216"/>
            <a:ext cx="10515600" cy="3959661"/>
          </a:xfrm>
        </p:spPr>
        <p:txBody>
          <a:bodyPr/>
          <a:lstStyle/>
          <a:p>
            <a:r>
              <a:rPr lang="en-US" dirty="0"/>
              <a:t>In patients with depression who are subsequently diagnosed with uncontrolled type 2 diabetes mellitus, adequate treatment with antidepressant medication is associated with achievement of glycemic control within the first 36 months from diagnosis.</a:t>
            </a:r>
          </a:p>
          <a:p>
            <a:r>
              <a:rPr lang="en-US" dirty="0"/>
              <a:t>This statistically significant effect remains after controlling for a variety of co-variates. </a:t>
            </a:r>
          </a:p>
          <a:p>
            <a:r>
              <a:rPr lang="en-US" dirty="0"/>
              <a:t>No statistically significant effect was seen beyond 36 months.</a:t>
            </a:r>
          </a:p>
        </p:txBody>
      </p:sp>
    </p:spTree>
    <p:extLst>
      <p:ext uri="{BB962C8B-B14F-4D97-AF65-F5344CB8AC3E}">
        <p14:creationId xmlns:p14="http://schemas.microsoft.com/office/powerpoint/2010/main" val="1984608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dirty="0"/>
          </a:p>
          <a:p>
            <a:r>
              <a:rPr lang="en-US" sz="3200" dirty="0"/>
              <a:t>In patients with co-morbid depression and diabetes, adequate medical treatment of the depression is associated with better control of blood sugar.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658</Words>
  <Application>Microsoft Office PowerPoint</Application>
  <PresentationFormat>Widescreen</PresentationFormat>
  <Paragraphs>114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 Theme</vt:lpstr>
      <vt:lpstr>Achievement of Glycemic Control and Antidepressant Medication Use in Comorbid Depression and Type II Diabetes</vt:lpstr>
      <vt:lpstr>The Research Question</vt:lpstr>
      <vt:lpstr>Research Design – Patient Identification</vt:lpstr>
      <vt:lpstr>Research Design – Exposure and Outcome</vt:lpstr>
      <vt:lpstr>Research Design – Co-Variates</vt:lpstr>
      <vt:lpstr>Research Design – Analysis</vt:lpstr>
      <vt:lpstr>What the Research Found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STFM2</cp:lastModifiedBy>
  <cp:revision>7</cp:revision>
  <dcterms:created xsi:type="dcterms:W3CDTF">2019-02-14T16:03:51Z</dcterms:created>
  <dcterms:modified xsi:type="dcterms:W3CDTF">2022-02-11T19:40:06Z</dcterms:modified>
</cp:coreProperties>
</file>