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6"/>
    <p:restoredTop sz="94629"/>
  </p:normalViewPr>
  <p:slideViewPr>
    <p:cSldViewPr snapToGrid="0" snapToObjects="1">
      <p:cViewPr varScale="1">
        <p:scale>
          <a:sx n="70" d="100"/>
          <a:sy n="70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Nebulizer Use by Black and Latinx Adults with Moderate to Severe Asthma</a:t>
            </a:r>
            <a:br>
              <a:rPr lang="en-US" sz="2400" dirty="0"/>
            </a:br>
            <a:r>
              <a:rPr lang="en-US" sz="2400" dirty="0"/>
              <a:t>A sub-study of the </a:t>
            </a:r>
            <a:r>
              <a:rPr lang="en-US" sz="2400" b="1" dirty="0" err="1"/>
              <a:t>P</a:t>
            </a:r>
            <a:r>
              <a:rPr lang="en-US" sz="2400" dirty="0" err="1"/>
              <a:t>e</a:t>
            </a:r>
            <a:r>
              <a:rPr lang="en-US" sz="2400" b="1" dirty="0" err="1"/>
              <a:t>R</a:t>
            </a:r>
            <a:r>
              <a:rPr lang="en-US" sz="2400" dirty="0" err="1"/>
              <a:t>son</a:t>
            </a:r>
            <a:r>
              <a:rPr lang="en-US" sz="2400" dirty="0"/>
              <a:t> </a:t>
            </a:r>
            <a:r>
              <a:rPr lang="en-US" sz="2400" b="1" dirty="0" err="1"/>
              <a:t>E</a:t>
            </a:r>
            <a:r>
              <a:rPr lang="en-US" sz="2400" dirty="0" err="1"/>
              <a:t>m</a:t>
            </a:r>
            <a:r>
              <a:rPr lang="en-US" sz="2400" b="1" dirty="0" err="1"/>
              <a:t>P</a:t>
            </a:r>
            <a:r>
              <a:rPr lang="en-US" sz="2400" dirty="0" err="1"/>
              <a:t>owered</a:t>
            </a:r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sthma </a:t>
            </a:r>
            <a:r>
              <a:rPr lang="en-US" sz="2400" b="1" dirty="0" err="1"/>
              <a:t>RE</a:t>
            </a:r>
            <a:r>
              <a:rPr lang="en-US" sz="2400" dirty="0" err="1"/>
              <a:t>lief</a:t>
            </a:r>
            <a:r>
              <a:rPr lang="en-US" sz="2400" dirty="0"/>
              <a:t> (</a:t>
            </a:r>
            <a:r>
              <a:rPr lang="en-US" sz="2400" b="1" dirty="0"/>
              <a:t>PREPARE</a:t>
            </a:r>
            <a:r>
              <a:rPr lang="en-US" sz="2400" dirty="0"/>
              <a:t>)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785" y="2931911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/>
              <a:t>Jennifer </a:t>
            </a:r>
            <a:r>
              <a:rPr lang="en-US" sz="1800" dirty="0" err="1"/>
              <a:t>Carroll</a:t>
            </a:r>
            <a:r>
              <a:rPr lang="en-US" sz="1800" baseline="30000" dirty="0" err="1"/>
              <a:t>2</a:t>
            </a:r>
            <a:r>
              <a:rPr lang="en-US" sz="1800" dirty="0"/>
              <a:t>, Andrea </a:t>
            </a:r>
            <a:r>
              <a:rPr lang="en-US" sz="1800" dirty="0" err="1"/>
              <a:t>Apter</a:t>
            </a:r>
            <a:r>
              <a:rPr lang="en-US" sz="1800" baseline="30000" dirty="0" err="1"/>
              <a:t>1</a:t>
            </a:r>
            <a:r>
              <a:rPr lang="en-US" sz="1800" dirty="0"/>
              <a:t>, Victoria </a:t>
            </a:r>
            <a:r>
              <a:rPr lang="en-US" sz="1800" dirty="0" err="1"/>
              <a:t>Forth</a:t>
            </a:r>
            <a:r>
              <a:rPr lang="en-US" sz="1800" baseline="30000" dirty="0" err="1"/>
              <a:t>3</a:t>
            </a:r>
            <a:r>
              <a:rPr lang="en-US" sz="1800" dirty="0"/>
              <a:t>, Nancy </a:t>
            </a:r>
            <a:r>
              <a:rPr lang="en-US" sz="1800" dirty="0" err="1"/>
              <a:t>Maher</a:t>
            </a:r>
            <a:r>
              <a:rPr lang="en-US" sz="1800" baseline="30000" dirty="0" err="1"/>
              <a:t>3</a:t>
            </a:r>
            <a:r>
              <a:rPr lang="en-US" sz="1800" dirty="0"/>
              <a:t>, Brianna </a:t>
            </a:r>
            <a:r>
              <a:rPr lang="en-US" sz="1800" dirty="0" err="1"/>
              <a:t>Ericson</a:t>
            </a:r>
            <a:r>
              <a:rPr lang="en-US" sz="1800" baseline="30000" dirty="0" err="1"/>
              <a:t>3</a:t>
            </a:r>
            <a:r>
              <a:rPr lang="en-US" sz="1800" dirty="0"/>
              <a:t>, Juan Carlos </a:t>
            </a:r>
            <a:r>
              <a:rPr lang="en-US" sz="1800" dirty="0" err="1"/>
              <a:t>Cardet</a:t>
            </a:r>
            <a:r>
              <a:rPr lang="en-US" sz="1800" baseline="30000" dirty="0" err="1"/>
              <a:t>4</a:t>
            </a:r>
            <a:r>
              <a:rPr lang="en-US" sz="1800" dirty="0"/>
              <a:t>, Abigail </a:t>
            </a:r>
            <a:r>
              <a:rPr lang="en-US" sz="1800" dirty="0" err="1"/>
              <a:t>Tulchinsky</a:t>
            </a:r>
            <a:r>
              <a:rPr lang="en-US" sz="1800" baseline="30000" dirty="0" err="1"/>
              <a:t>3</a:t>
            </a:r>
            <a:r>
              <a:rPr lang="en-US" sz="1800" dirty="0"/>
              <a:t>, Jacqueline Rodriguez-</a:t>
            </a:r>
            <a:r>
              <a:rPr lang="en-US" sz="1800" dirty="0" err="1"/>
              <a:t>Louis</a:t>
            </a:r>
            <a:r>
              <a:rPr lang="en-US" sz="1800" baseline="30000" dirty="0" err="1"/>
              <a:t>3</a:t>
            </a:r>
            <a:r>
              <a:rPr lang="en-US" sz="1800" dirty="0"/>
              <a:t>, Rubin </a:t>
            </a:r>
            <a:r>
              <a:rPr lang="en-US" sz="1800" dirty="0" err="1"/>
              <a:t>Cohen</a:t>
            </a:r>
            <a:r>
              <a:rPr lang="en-US" sz="1800" baseline="30000" dirty="0" err="1"/>
              <a:t>5</a:t>
            </a:r>
            <a:r>
              <a:rPr lang="en-US" sz="1800" dirty="0"/>
              <a:t>, Alex Colón-</a:t>
            </a:r>
            <a:r>
              <a:rPr lang="en-US" sz="1800" dirty="0" err="1"/>
              <a:t>Moya</a:t>
            </a:r>
            <a:r>
              <a:rPr lang="en-US" sz="1800" baseline="30000" dirty="0" err="1"/>
              <a:t>8</a:t>
            </a:r>
            <a:r>
              <a:rPr lang="en-US" sz="1800" dirty="0"/>
              <a:t>, Wilfredo Morales-</a:t>
            </a:r>
            <a:r>
              <a:rPr lang="en-US" sz="1800" dirty="0" err="1"/>
              <a:t>Cosme</a:t>
            </a:r>
            <a:r>
              <a:rPr lang="en-US" sz="1800" baseline="30000" dirty="0" err="1"/>
              <a:t>6</a:t>
            </a:r>
            <a:r>
              <a:rPr lang="en-US" sz="1800" dirty="0"/>
              <a:t>, Elizabeth W. </a:t>
            </a:r>
            <a:r>
              <a:rPr lang="en-US" sz="1800" dirty="0" err="1"/>
              <a:t>Staton</a:t>
            </a:r>
            <a:r>
              <a:rPr lang="en-US" sz="1800" baseline="30000" dirty="0" err="1"/>
              <a:t>2</a:t>
            </a:r>
            <a:r>
              <a:rPr lang="en-US" sz="1800" dirty="0"/>
              <a:t>, Elliot </a:t>
            </a:r>
            <a:r>
              <a:rPr lang="en-US" sz="1800" dirty="0" err="1"/>
              <a:t>Israel</a:t>
            </a:r>
            <a:r>
              <a:rPr lang="en-US" sz="1800" baseline="30000" dirty="0" err="1"/>
              <a:t>3</a:t>
            </a:r>
            <a:r>
              <a:rPr lang="en-US" sz="1800" baseline="30000" dirty="0"/>
              <a:t> </a:t>
            </a:r>
          </a:p>
          <a:p>
            <a:pPr marL="0" indent="0" algn="ctr">
              <a:buNone/>
            </a:pPr>
            <a:r>
              <a:rPr lang="en-US" sz="1600" dirty="0"/>
              <a:t>on behalf of all PREPARE Investigators, Patient Partners and Stakeholders</a:t>
            </a:r>
            <a:br>
              <a:rPr lang="en-US" sz="1400" dirty="0"/>
            </a:br>
            <a:br>
              <a:rPr lang="en-US" sz="1600" baseline="30000" dirty="0"/>
            </a:br>
            <a:br>
              <a:rPr lang="en-US" sz="1600" dirty="0"/>
            </a:br>
            <a:r>
              <a:rPr lang="en-US" sz="1400" baseline="30000" dirty="0" err="1"/>
              <a:t>1</a:t>
            </a:r>
            <a:r>
              <a:rPr lang="en-US" sz="1400" dirty="0" err="1"/>
              <a:t>University</a:t>
            </a:r>
            <a:r>
              <a:rPr lang="en-US" sz="1400" dirty="0"/>
              <a:t> of Pennsylvania, </a:t>
            </a:r>
            <a:r>
              <a:rPr lang="en-US" sz="1400" baseline="30000" dirty="0" err="1"/>
              <a:t>2</a:t>
            </a:r>
            <a:r>
              <a:rPr lang="en-US" sz="1400" dirty="0" err="1"/>
              <a:t>American</a:t>
            </a:r>
            <a:r>
              <a:rPr lang="en-US" sz="1400" dirty="0"/>
              <a:t> Academy of Family Physicians, </a:t>
            </a:r>
            <a:r>
              <a:rPr lang="en-US" sz="1400" baseline="30000" dirty="0"/>
              <a:t>3 </a:t>
            </a:r>
            <a:r>
              <a:rPr lang="en-US" sz="1400" dirty="0"/>
              <a:t>Brigham and Women’s Hospital, </a:t>
            </a:r>
            <a:br>
              <a:rPr lang="en-US" sz="1400" dirty="0"/>
            </a:br>
            <a:r>
              <a:rPr lang="en-US" sz="1400" baseline="30000" dirty="0" err="1"/>
              <a:t>4</a:t>
            </a:r>
            <a:r>
              <a:rPr lang="en-US" sz="1400" dirty="0" err="1"/>
              <a:t>University</a:t>
            </a:r>
            <a:r>
              <a:rPr lang="en-US" sz="1400" dirty="0"/>
              <a:t> of South Florida, </a:t>
            </a:r>
            <a:r>
              <a:rPr lang="en-US" sz="1400" baseline="30000" dirty="0"/>
              <a:t>5</a:t>
            </a:r>
            <a:r>
              <a:rPr lang="en-US" sz="1400" dirty="0"/>
              <a:t>WG (Bill) Heffner VAMC,  </a:t>
            </a:r>
            <a:r>
              <a:rPr lang="en-US" sz="1400" baseline="30000" dirty="0" err="1"/>
              <a:t>6</a:t>
            </a:r>
            <a:r>
              <a:rPr lang="en-US" sz="1400" dirty="0" err="1"/>
              <a:t>University</a:t>
            </a:r>
            <a:r>
              <a:rPr lang="en-US" sz="1400" dirty="0"/>
              <a:t> of Puerto Rico,  </a:t>
            </a:r>
            <a:r>
              <a:rPr lang="en-US" sz="1400" baseline="30000" dirty="0" err="1"/>
              <a:t>8</a:t>
            </a:r>
            <a:r>
              <a:rPr lang="en-US" sz="1400" dirty="0" err="1"/>
              <a:t>Patient</a:t>
            </a:r>
            <a:r>
              <a:rPr lang="en-US" sz="1400" dirty="0"/>
              <a:t> Partner, Puerto Rico</a:t>
            </a: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323476" y="5155144"/>
            <a:ext cx="11394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en-US" sz="1400" dirty="0">
                <a:solidFill>
                  <a:srgbClr val="1B3555"/>
                </a:solidFill>
              </a:rPr>
            </a:br>
            <a:r>
              <a:rPr lang="en-US" sz="1400" dirty="0">
                <a:solidFill>
                  <a:srgbClr val="1B3555"/>
                </a:solidFill>
              </a:rPr>
              <a:t>Research supported by the Patient-Centered Outcomes Research Institute® (PCORI®) Award PCS-1504-30283. All statements in this report, including its findings and conclusions, are solely those of the authors and do not necessarily represent the views of the Patient-Centered Outcomes Research Institute (PCORI), its Board of Governors or Methodology Committee.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Short-acting beta-agonists (SABAs) are used for quick relief of asthma symptoms.</a:t>
            </a:r>
          </a:p>
          <a:p>
            <a:r>
              <a:rPr lang="en-US" dirty="0"/>
              <a:t>Asthma guidelines recommend delivering the SABA with a metered-dose inhaler rather than a nebulizer except for severe exacerbations.</a:t>
            </a:r>
          </a:p>
          <a:p>
            <a:r>
              <a:rPr lang="en-US" dirty="0"/>
              <a:t>The </a:t>
            </a:r>
            <a:r>
              <a:rPr lang="en-US" dirty="0" err="1"/>
              <a:t>PeRson</a:t>
            </a:r>
            <a:r>
              <a:rPr lang="en-US" dirty="0"/>
              <a:t> </a:t>
            </a:r>
            <a:r>
              <a:rPr lang="en-US" dirty="0" err="1"/>
              <a:t>EmPowered</a:t>
            </a:r>
            <a:r>
              <a:rPr lang="en-US" dirty="0"/>
              <a:t> Asthma </a:t>
            </a:r>
            <a:r>
              <a:rPr lang="en-US" dirty="0" err="1"/>
              <a:t>RElief</a:t>
            </a:r>
            <a:r>
              <a:rPr lang="en-US" dirty="0"/>
              <a:t> (PREPARE) trial found 67% of the 1201 Black and Latinx participants reported using a nebulizer at least once a week and 38% twice a week.</a:t>
            </a:r>
          </a:p>
          <a:p>
            <a:r>
              <a:rPr lang="en-US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research question was: What are patterns of nebulizer use and patient preferences, practices, and decision-making about nebulizer use among Black and Latinx adults with asthma?</a:t>
            </a:r>
            <a:endParaRPr lang="en-US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dirty="0"/>
              <a:t>Phone interviews of a subset of participants from the PREPARE trial who reported using a nebulizer at least once a week </a:t>
            </a:r>
          </a:p>
          <a:p>
            <a:r>
              <a:rPr lang="en-US" dirty="0"/>
              <a:t>The sample included 20 Black and 20 Latinx adults (age 18-75) with moderate to severe asthma.</a:t>
            </a:r>
          </a:p>
          <a:p>
            <a:r>
              <a:rPr lang="en-US" dirty="0"/>
              <a:t>Questions asked about preferences and decision-making regarding nebulizer use and were conducted in English or Spanish.</a:t>
            </a:r>
          </a:p>
          <a:p>
            <a:r>
              <a:rPr lang="en-US" dirty="0"/>
              <a:t>Analysis was informed by grounded theory and utilized Rapid Assessment Procedures qualitative approach.</a:t>
            </a:r>
          </a:p>
          <a:p>
            <a:r>
              <a:rPr lang="en-US" dirty="0"/>
              <a:t>Patient partners and other stakeholders participated at all stages.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2" y="1047315"/>
            <a:ext cx="10769338" cy="4988243"/>
          </a:xfrm>
        </p:spPr>
        <p:txBody>
          <a:bodyPr/>
          <a:lstStyle/>
          <a:p>
            <a:r>
              <a:rPr lang="en-US" sz="2500" dirty="0">
                <a:ea typeface="Calibri" panose="020F0502020204030204" pitchFamily="34" charset="0"/>
              </a:rPr>
              <a:t>Daily nebulizer use was common; frequency ranged from less than daily to up to six times daily.</a:t>
            </a:r>
          </a:p>
          <a:p>
            <a:r>
              <a:rPr lang="en-US" sz="2500" dirty="0">
                <a:ea typeface="Calibri" panose="020F0502020204030204" pitchFamily="34" charset="0"/>
              </a:rPr>
              <a:t>Most described using the nebulizer as the next step in rescue therapy if the inhaler was ineffective or to avoid emergency room use or hospitalization. </a:t>
            </a:r>
          </a:p>
          <a:p>
            <a:r>
              <a:rPr lang="en-US" sz="2500" dirty="0">
                <a:ea typeface="Calibri" panose="020F0502020204030204" pitchFamily="34" charset="0"/>
              </a:rPr>
              <a:t>Symptoms that were refractory to the inhaler or escalating despite use of the inhaler were the predominant scenarios leading to nebulizer use. </a:t>
            </a:r>
          </a:p>
          <a:p>
            <a:r>
              <a:rPr lang="en-US" sz="2500" dirty="0"/>
              <a:t>Most felt that the nebulizer was more effective than the inhaler.</a:t>
            </a:r>
          </a:p>
          <a:p>
            <a:r>
              <a:rPr lang="en-US" sz="2500" dirty="0">
                <a:solidFill>
                  <a:schemeClr val="tx1"/>
                </a:solidFill>
              </a:rPr>
              <a:t>Overall</a:t>
            </a:r>
            <a:r>
              <a:rPr lang="en-US" sz="2500" dirty="0"/>
              <a:t> results were more similar than different for participants regardless of ethnicity and language spoken. Two Spanish-speaking Latinx participants mentioned using nebulizers prophylactically. Latinx participants commented more commonly than Black participants that the nebulizer was lower cost and more convenient.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Nebulizer use was common, longstanding, and often preferable to metered dose inhaler therapy. </a:t>
            </a:r>
          </a:p>
          <a:p>
            <a:pPr>
              <a:lnSpc>
                <a:spcPct val="100000"/>
              </a:lnSpc>
            </a:pPr>
            <a:r>
              <a:rPr lang="en-US" dirty="0"/>
              <a:t>In order to adequately address asthma control and ensure that people receive appropriate treatment, clinicians should routinely explore use of nebulizers among individuals with asthma.</a:t>
            </a:r>
          </a:p>
          <a:p>
            <a:pPr>
              <a:lnSpc>
                <a:spcPct val="100000"/>
              </a:lnSpc>
            </a:pPr>
            <a:r>
              <a:rPr lang="en-US" dirty="0"/>
              <a:t>If a patient is using a nebulizer frequently to control symptoms and the clinician is not aware, poor asthma control may not be adequately addressed.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Apter A, Carroll JK, Cardet JC, Cohen R, Colon-Moya AD, Ericson B, Forth VE, </a:t>
            </a:r>
            <a:r>
              <a:rPr lang="en-US" dirty="0" err="1"/>
              <a:t>Gaefke</a:t>
            </a:r>
            <a:r>
              <a:rPr lang="en-US" dirty="0"/>
              <a:t> C, Maher N, Morales-</a:t>
            </a:r>
            <a:r>
              <a:rPr lang="en-US" dirty="0" err="1"/>
              <a:t>Cosme</a:t>
            </a:r>
            <a:r>
              <a:rPr lang="en-US" dirty="0"/>
              <a:t> W, Rodriguez-Louis J, Tulchinsky A, Israel E. </a:t>
            </a:r>
            <a:r>
              <a:rPr lang="en-US" b="1" dirty="0"/>
              <a:t>Nebulizer Use by Black and Latinx Adults with Moderate to Severe Asthma</a:t>
            </a:r>
            <a:r>
              <a:rPr lang="en-US" dirty="0"/>
              <a:t>. J Allergy Clin Immunol </a:t>
            </a:r>
            <a:r>
              <a:rPr lang="en-US" dirty="0" err="1"/>
              <a:t>Pract</a:t>
            </a:r>
            <a:r>
              <a:rPr lang="en-US" dirty="0"/>
              <a:t>. 2022 </a:t>
            </a:r>
            <a:r>
              <a:rPr lang="en-US" dirty="0" err="1"/>
              <a:t>Feb;10</a:t>
            </a:r>
            <a:r>
              <a:rPr lang="en-US" dirty="0"/>
              <a:t>(2):517-</a:t>
            </a:r>
            <a:r>
              <a:rPr lang="en-US" dirty="0" err="1"/>
              <a:t>524.e2</a:t>
            </a:r>
            <a:r>
              <a:rPr lang="en-US" dirty="0"/>
              <a:t>. </a:t>
            </a:r>
            <a:r>
              <a:rPr lang="en-US" dirty="0" err="1"/>
              <a:t>doi</a:t>
            </a:r>
            <a:r>
              <a:rPr lang="en-US" dirty="0"/>
              <a:t>: 10.1016/</a:t>
            </a:r>
            <a:r>
              <a:rPr lang="en-US" dirty="0" err="1"/>
              <a:t>j.jaip.2021.10.016</a:t>
            </a:r>
            <a:r>
              <a:rPr lang="en-US" dirty="0"/>
              <a:t>. </a:t>
            </a:r>
            <a:r>
              <a:rPr lang="en-US" dirty="0" err="1"/>
              <a:t>Epub</a:t>
            </a:r>
            <a:r>
              <a:rPr lang="en-US" dirty="0"/>
              <a:t> 2021 Oct 18. PMID: 34673286.</a:t>
            </a:r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6203</TotalTime>
  <Words>653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Office Theme</vt:lpstr>
      <vt:lpstr>Nebulizer Use by Black and Latinx Adults with Moderate to Severe Asthma A sub-study of the PeRson EmPowered Asthma RElief (PREPARE) study</vt:lpstr>
      <vt:lpstr>The Research Question</vt:lpstr>
      <vt:lpstr>Research Design and Method</vt:lpstr>
      <vt:lpstr>What the Research Found</vt:lpstr>
      <vt:lpstr>What this means for Clinical Practice</vt:lpstr>
      <vt:lpstr>Citation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STFM2</cp:lastModifiedBy>
  <cp:revision>15</cp:revision>
  <dcterms:created xsi:type="dcterms:W3CDTF">2019-02-14T16:03:51Z</dcterms:created>
  <dcterms:modified xsi:type="dcterms:W3CDTF">2022-02-23T16:12:19Z</dcterms:modified>
</cp:coreProperties>
</file>