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610CE0-4110-384B-6D94-1C7C513D2939}" name="Jonathan Glazer Shaw MD" initials="JGSM" userId="S::jgshaw@stanford.edu::772602b7-b0c3-42a7-b994-4c7ec1a4e5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121"/>
    <a:srgbClr val="1B3555"/>
    <a:srgbClr val="4179BD"/>
    <a:srgbClr val="FBC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19" d="100"/>
          <a:sy n="19" d="100"/>
        </p:scale>
        <p:origin x="30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Video Visit Triage and Clinical Effectiveness in a Primary Care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2784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Elyse Gonzales, BS; Doris Chen, MD; Marcy Winget, PhD; Jonathan Shaw, MD, MS; Ian Nelligan, MD, MPH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15583E-81E8-489F-90EF-A7ACB7B81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91" y="3840482"/>
            <a:ext cx="4800979" cy="10863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36791-E706-0145-8F74-3085EB63C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150" y="3865196"/>
            <a:ext cx="6248643" cy="104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192"/>
            <a:ext cx="10515600" cy="5079683"/>
          </a:xfrm>
        </p:spPr>
        <p:txBody>
          <a:bodyPr/>
          <a:lstStyle/>
          <a:p>
            <a:r>
              <a:rPr lang="en-US" dirty="0"/>
              <a:t>The COVID-19 pandemic has catalyzed the use of video visits in primary care</a:t>
            </a:r>
          </a:p>
          <a:p>
            <a:r>
              <a:rPr lang="en-US" dirty="0"/>
              <a:t>While it’s estimated that a majority of primary care visits can be effectively completed via video…</a:t>
            </a:r>
          </a:p>
          <a:p>
            <a:pPr lvl="1"/>
            <a:r>
              <a:rPr lang="en-US" dirty="0"/>
              <a:t>There are currently no guidelines to inform video visit triage nor are there studies that demonstrate clinical effectiveness of video visits for specific chief complaints</a:t>
            </a:r>
          </a:p>
          <a:p>
            <a:pPr marL="0" indent="0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3000" b="1" dirty="0"/>
              <a:t>Which common acute chief complaints can be effectively evaluated via video visits?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768"/>
            <a:ext cx="10515600" cy="5043107"/>
          </a:xfrm>
        </p:spPr>
        <p:txBody>
          <a:bodyPr/>
          <a:lstStyle/>
          <a:p>
            <a:r>
              <a:rPr lang="en-US" dirty="0"/>
              <a:t>Study Design</a:t>
            </a:r>
          </a:p>
          <a:p>
            <a:pPr lvl="1"/>
            <a:r>
              <a:rPr lang="en-US" dirty="0"/>
              <a:t>Retrospective chart review of video visits in our institution’s outpatient urgent care clinics during the month of August 2020, restricted to the following most common presenting chief complaints: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Low back pain, headache, joint pain, abdominal pain, dizziness, chest pain</a:t>
            </a:r>
            <a:endParaRPr lang="en-US" dirty="0"/>
          </a:p>
          <a:p>
            <a:r>
              <a:rPr lang="en-US" dirty="0"/>
              <a:t>Outcome Measures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Frequency of clinician recommendation for an urgent office or ED visit after initial video visit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To evaluate triage (i.e., does the clinician judge video visit to be sufficient)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Frequency of follow-up visits within 3 weeks of initial video visit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To evaluate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quality of care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965"/>
            <a:ext cx="10515600" cy="4988243"/>
          </a:xfrm>
        </p:spPr>
        <p:txBody>
          <a:bodyPr/>
          <a:lstStyle/>
          <a:p>
            <a:r>
              <a:rPr lang="en-US" dirty="0"/>
              <a:t>After completing a visit, clinicians were more likely to recommend patients with chest pain, dizziness, and abdominal pain cases to come for an in-person evaluation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40% (n=27) of chest pain, 37% (n=30) of dizziness, and 23% (n=63) of abdominal pain cases were recommended for in-person evaluation</a:t>
            </a:r>
          </a:p>
          <a:p>
            <a:pPr lvl="2"/>
            <a:r>
              <a:rPr lang="en-US" dirty="0">
                <a:solidFill>
                  <a:srgbClr val="EEA121"/>
                </a:solidFill>
              </a:rPr>
              <a:t>Compared to 19% (n=21), 12% (n=68), and 5% (n=42) of low back pain, joint pain, and headache cases respectively </a:t>
            </a:r>
          </a:p>
          <a:p>
            <a:r>
              <a:rPr lang="en-US" dirty="0"/>
              <a:t>In the 3-week period following a video visit, low back pain, joint pain, abdominal pain and headache cases were less likely to ‘bounce back’ for follow up care 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39% (n=11/28) of low back pain, 30% (n=27/88) of joint pain, 29% (n=20) of abdominal pain and 20% (n=10/50) of headache </a:t>
            </a:r>
          </a:p>
          <a:p>
            <a:pPr lvl="2"/>
            <a:r>
              <a:rPr lang="en-US" dirty="0">
                <a:solidFill>
                  <a:srgbClr val="EEA121"/>
                </a:solidFill>
              </a:rPr>
              <a:t>Compared to 58% (n=21) of chest pain, 50% (n=19) of dizziness 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2247"/>
            <a:ext cx="11221996" cy="5207699"/>
          </a:xfrm>
        </p:spPr>
        <p:txBody>
          <a:bodyPr/>
          <a:lstStyle/>
          <a:p>
            <a:r>
              <a:rPr lang="en-US" sz="2600" dirty="0"/>
              <a:t>A majority of headache, joint pain, and low back pain cases </a:t>
            </a:r>
            <a:r>
              <a:rPr lang="en-US" sz="2600" u="sng" dirty="0"/>
              <a:t>CAN</a:t>
            </a:r>
            <a:r>
              <a:rPr lang="en-US" sz="2600" dirty="0"/>
              <a:t> be effectively evaluated via video visit</a:t>
            </a:r>
          </a:p>
          <a:p>
            <a:r>
              <a:rPr lang="en-US" sz="2600" dirty="0"/>
              <a:t>Chest pain and dizziness might </a:t>
            </a:r>
            <a:r>
              <a:rPr lang="en-US" sz="2600" u="sng" dirty="0"/>
              <a:t>NOT</a:t>
            </a:r>
            <a:r>
              <a:rPr lang="en-US" sz="2600" dirty="0"/>
              <a:t> be effectively evaluated via video visit</a:t>
            </a:r>
          </a:p>
          <a:p>
            <a:r>
              <a:rPr lang="en-US" sz="2600" dirty="0"/>
              <a:t>While abdominal pain rarely ‘bounced back’, providers often felt video evaluation was insufficient, preferring in-person follow up</a:t>
            </a:r>
          </a:p>
          <a:p>
            <a:r>
              <a:rPr lang="en-US" sz="2600" dirty="0"/>
              <a:t>Understanding which conditions can be effectively evaluated via video visit will: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Optimize visit triage to decrease ‘waste’ or duplicate visits by scheduling the appropriate visit type the first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Ensure patient safety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Decrease delays in accessing care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515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Office Theme</vt:lpstr>
      <vt:lpstr>Video Visit Triage and Clinical Effectiveness in a Primary Care Setting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STFM2</cp:lastModifiedBy>
  <cp:revision>12</cp:revision>
  <dcterms:created xsi:type="dcterms:W3CDTF">2019-02-14T16:03:51Z</dcterms:created>
  <dcterms:modified xsi:type="dcterms:W3CDTF">2022-02-15T15:53:04Z</dcterms:modified>
</cp:coreProperties>
</file>